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8.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9.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30.xml" ContentType="application/vnd.openxmlformats-officedocument.presentationml.notesSlide+xml"/>
  <Override PartName="/ppt/charts/chart11.xml" ContentType="application/vnd.openxmlformats-officedocument.drawingml.chart+xml"/>
  <Override PartName="/ppt/drawings/drawing1.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2.xml" ContentType="application/vnd.openxmlformats-officedocument.drawingml.chart+xml"/>
  <Override PartName="/ppt/drawings/drawing2.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3.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8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35" r:id="rId66"/>
    <p:sldId id="336" r:id="rId67"/>
    <p:sldId id="337" r:id="rId68"/>
    <p:sldId id="322" r:id="rId69"/>
    <p:sldId id="323" r:id="rId70"/>
    <p:sldId id="324" r:id="rId71"/>
    <p:sldId id="325" r:id="rId72"/>
    <p:sldId id="326" r:id="rId73"/>
    <p:sldId id="327" r:id="rId74"/>
    <p:sldId id="328" r:id="rId75"/>
    <p:sldId id="329" r:id="rId76"/>
    <p:sldId id="346" r:id="rId77"/>
    <p:sldId id="344" r:id="rId78"/>
    <p:sldId id="343" r:id="rId79"/>
    <p:sldId id="333" r:id="rId80"/>
    <p:sldId id="345" r:id="rId8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7994C"/>
    <a:srgbClr val="EC61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3DE45D-2824-4F83-BB2A-D0E46256839D}">
  <a:tblStyle styleId="{063DE45D-2824-4F83-BB2A-D0E46256839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b="off" i="off"/>
      <a:tcStyle>
        <a:tcBdr/>
        <a:fill>
          <a:solidFill>
            <a:srgbClr val="CFD7E7"/>
          </a:solidFill>
        </a:fill>
      </a:tcStyle>
    </a:band1H>
    <a:band2H>
      <a:tcTxStyle b="off" i="off"/>
      <a:tcStyle>
        <a:tcBdr/>
      </a:tcStyle>
    </a:band2H>
    <a:band1V>
      <a:tcTxStyle b="off" i="off"/>
      <a:tcStyle>
        <a:tcBdr/>
        <a:fill>
          <a:solidFill>
            <a:srgbClr val="CFD7E7"/>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132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5081232337761"/>
          <c:y val="5.239136488442122E-2"/>
          <c:w val="0.83949057283464423"/>
          <c:h val="0.56085669413355221"/>
        </c:manualLayout>
      </c:layout>
      <c:barChart>
        <c:barDir val="col"/>
        <c:grouping val="stacked"/>
        <c:varyColors val="0"/>
        <c:ser>
          <c:idx val="0"/>
          <c:order val="0"/>
          <c:tx>
            <c:strRef>
              <c:f>Лист1!$B$1</c:f>
              <c:strCache>
                <c:ptCount val="1"/>
                <c:pt idx="0">
                  <c:v>Recycling and recovery</c:v>
                </c:pt>
              </c:strCache>
            </c:strRef>
          </c:tx>
          <c:invertIfNegative val="0"/>
          <c:dLbls>
            <c:dLbl>
              <c:idx val="0"/>
              <c:layout>
                <c:manualLayout>
                  <c:x val="-2.8380256101643328E-3"/>
                  <c:y val="-0.2619901901231753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AD-4813-88D3-0680E86E3C59}"/>
                </c:ext>
              </c:extLst>
            </c:dLbl>
            <c:dLbl>
              <c:idx val="1"/>
              <c:layout>
                <c:manualLayout>
                  <c:x val="2.8380256101643328E-3"/>
                  <c:y val="-0.1586528264536263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0AD-4813-88D3-0680E86E3C59}"/>
                </c:ext>
              </c:extLst>
            </c:dLbl>
            <c:dLbl>
              <c:idx val="2"/>
              <c:layout>
                <c:manualLayout>
                  <c:x val="-2.8380256101643328E-3"/>
                  <c:y val="-0.1534650911803450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0AD-4813-88D3-0680E86E3C59}"/>
                </c:ext>
              </c:extLst>
            </c:dLbl>
            <c:dLbl>
              <c:idx val="3"/>
              <c:layout>
                <c:manualLayout>
                  <c:x val="2.8378021435808555E-3"/>
                  <c:y val="-0.1338352376431478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0AD-4813-88D3-0680E86E3C59}"/>
                </c:ext>
              </c:extLst>
            </c:dLbl>
            <c:dLbl>
              <c:idx val="4"/>
              <c:layout>
                <c:manualLayout>
                  <c:x val="-2.8380256101643328E-3"/>
                  <c:y val="-0.1811036147498762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0AD-4813-88D3-0680E86E3C59}"/>
                </c:ext>
              </c:extLst>
            </c:dLbl>
            <c:dLbl>
              <c:idx val="5"/>
              <c:layout>
                <c:manualLayout>
                  <c:x val="2.8380256101643328E-3"/>
                  <c:y val="-0.16000855604788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0AD-4813-88D3-0680E86E3C59}"/>
                </c:ext>
              </c:extLst>
            </c:dLbl>
            <c:dLbl>
              <c:idx val="6"/>
              <c:layout>
                <c:manualLayout>
                  <c:x val="-2.8380256101644369E-3"/>
                  <c:y val="-0.2200520288510511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0AD-4813-88D3-0680E86E3C59}"/>
                </c:ext>
              </c:extLst>
            </c:dLbl>
            <c:dLbl>
              <c:idx val="7"/>
              <c:layout>
                <c:manualLayout>
                  <c:x val="-5.6760512203287697E-3"/>
                  <c:y val="-6.561428239575112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0AD-4813-88D3-0680E86E3C59}"/>
                </c:ext>
              </c:extLst>
            </c:dLbl>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Denmark</c:v>
                </c:pt>
                <c:pt idx="1">
                  <c:v>Lithuania</c:v>
                </c:pt>
                <c:pt idx="2">
                  <c:v>Latvia</c:v>
                </c:pt>
                <c:pt idx="3">
                  <c:v>Estonia</c:v>
                </c:pt>
                <c:pt idx="4">
                  <c:v>Finland</c:v>
                </c:pt>
                <c:pt idx="5">
                  <c:v>Sweden</c:v>
                </c:pt>
                <c:pt idx="6">
                  <c:v>Germany</c:v>
                </c:pt>
                <c:pt idx="7">
                  <c:v>Poland</c:v>
                </c:pt>
              </c:strCache>
            </c:strRef>
          </c:cat>
          <c:val>
            <c:numRef>
              <c:f>Лист1!$B$2:$B$9</c:f>
              <c:numCache>
                <c:formatCode>General</c:formatCode>
                <c:ptCount val="8"/>
                <c:pt idx="0">
                  <c:v>789</c:v>
                </c:pt>
                <c:pt idx="1">
                  <c:v>450</c:v>
                </c:pt>
                <c:pt idx="2">
                  <c:v>426</c:v>
                </c:pt>
                <c:pt idx="3">
                  <c:v>363</c:v>
                </c:pt>
                <c:pt idx="4">
                  <c:v>500</c:v>
                </c:pt>
                <c:pt idx="5">
                  <c:v>447</c:v>
                </c:pt>
                <c:pt idx="6">
                  <c:v>625</c:v>
                </c:pt>
                <c:pt idx="7">
                  <c:v>122</c:v>
                </c:pt>
              </c:numCache>
            </c:numRef>
          </c:val>
          <c:extLst>
            <c:ext xmlns:c16="http://schemas.microsoft.com/office/drawing/2014/chart" uri="{C3380CC4-5D6E-409C-BE32-E72D297353CC}">
              <c16:uniqueId val="{00000008-80AD-4813-88D3-0680E86E3C59}"/>
            </c:ext>
          </c:extLst>
        </c:ser>
        <c:dLbls>
          <c:dLblPos val="inEnd"/>
          <c:showLegendKey val="0"/>
          <c:showVal val="1"/>
          <c:showCatName val="0"/>
          <c:showSerName val="0"/>
          <c:showPercent val="0"/>
          <c:showBubbleSize val="0"/>
        </c:dLbls>
        <c:gapWidth val="150"/>
        <c:overlap val="100"/>
        <c:axId val="402313592"/>
        <c:axId val="402313976"/>
      </c:barChart>
      <c:catAx>
        <c:axId val="402313592"/>
        <c:scaling>
          <c:orientation val="minMax"/>
        </c:scaling>
        <c:delete val="0"/>
        <c:axPos val="b"/>
        <c:numFmt formatCode="General" sourceLinked="0"/>
        <c:majorTickMark val="out"/>
        <c:minorTickMark val="none"/>
        <c:tickLblPos val="nextTo"/>
        <c:crossAx val="402313976"/>
        <c:crosses val="autoZero"/>
        <c:auto val="1"/>
        <c:lblAlgn val="ctr"/>
        <c:lblOffset val="100"/>
        <c:noMultiLvlLbl val="0"/>
      </c:catAx>
      <c:valAx>
        <c:axId val="402313976"/>
        <c:scaling>
          <c:orientation val="minMax"/>
        </c:scaling>
        <c:delete val="0"/>
        <c:axPos val="l"/>
        <c:majorGridlines/>
        <c:numFmt formatCode="General" sourceLinked="1"/>
        <c:majorTickMark val="out"/>
        <c:minorTickMark val="none"/>
        <c:tickLblPos val="nextTo"/>
        <c:crossAx val="4023135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Лист1!$B$1</c:f>
              <c:strCache>
                <c:ptCount val="1"/>
                <c:pt idx="0">
                  <c:v>Столбец1</c:v>
                </c:pt>
              </c:strCache>
            </c:strRef>
          </c:tx>
          <c:invertIfNegative val="0"/>
          <c:dLbls>
            <c:dLbl>
              <c:idx val="0"/>
              <c:layout>
                <c:manualLayout>
                  <c:x val="-5.6893320097049886E-3"/>
                  <c:y val="-5.588513341411161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02-407E-A07F-1AFCDA4B39E7}"/>
                </c:ext>
              </c:extLst>
            </c:dLbl>
            <c:dLbl>
              <c:idx val="1"/>
              <c:layout>
                <c:manualLayout>
                  <c:x val="8.5339980145575228E-3"/>
                  <c:y val="-5.278107908155794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02-407E-A07F-1AFCDA4B39E7}"/>
                </c:ext>
              </c:extLst>
            </c:dLbl>
            <c:dLbl>
              <c:idx val="2"/>
              <c:layout>
                <c:manualLayout>
                  <c:x val="2.8446660048525073E-3"/>
                  <c:y val="-2.921807971157326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02-407E-A07F-1AFCDA4B39E7}"/>
                </c:ext>
              </c:extLst>
            </c:dLbl>
            <c:dLbl>
              <c:idx val="3"/>
              <c:layout>
                <c:manualLayout>
                  <c:x val="5.6893320097050146E-3"/>
                  <c:y val="-1.523061057731936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02-407E-A07F-1AFCDA4B39E7}"/>
                </c:ext>
              </c:extLst>
            </c:dLbl>
            <c:dLbl>
              <c:idx val="4"/>
              <c:layout>
                <c:manualLayout>
                  <c:x val="0"/>
                  <c:y val="-5.112462573713002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702-407E-A07F-1AFCDA4B39E7}"/>
                </c:ext>
              </c:extLst>
            </c:dLbl>
            <c:dLbl>
              <c:idx val="5"/>
              <c:layout>
                <c:manualLayout>
                  <c:x val="0"/>
                  <c:y val="-6.34521636938357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02-407E-A07F-1AFCDA4B39E7}"/>
                </c:ext>
              </c:extLst>
            </c:dLbl>
            <c:dLbl>
              <c:idx val="6"/>
              <c:layout>
                <c:manualLayout>
                  <c:x val="-2.8446660048524032E-3"/>
                  <c:y val="-0.32422965548630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702-407E-A07F-1AFCDA4B39E7}"/>
                </c:ext>
              </c:extLst>
            </c:dLbl>
            <c:dLbl>
              <c:idx val="7"/>
              <c:layout>
                <c:manualLayout>
                  <c:x val="-2.8446660048525073E-3"/>
                  <c:y val="-8.78271122404609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02-407E-A07F-1AFCDA4B39E7}"/>
                </c:ext>
              </c:extLst>
            </c:dLbl>
            <c:spPr>
              <a:noFill/>
              <a:ln>
                <a:noFill/>
              </a:ln>
              <a:effectLst/>
            </c:spPr>
            <c:txPr>
              <a:bodyPr/>
              <a:lstStyle/>
              <a:p>
                <a:pPr>
                  <a:defRPr sz="1400"/>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Denmark</c:v>
                </c:pt>
                <c:pt idx="1">
                  <c:v>Lithuania</c:v>
                </c:pt>
                <c:pt idx="2">
                  <c:v>Latvia</c:v>
                </c:pt>
                <c:pt idx="3">
                  <c:v>Estonia</c:v>
                </c:pt>
                <c:pt idx="4">
                  <c:v>Finland</c:v>
                </c:pt>
                <c:pt idx="5">
                  <c:v>Sweden</c:v>
                </c:pt>
                <c:pt idx="6">
                  <c:v>Germany</c:v>
                </c:pt>
                <c:pt idx="7">
                  <c:v>Poland</c:v>
                </c:pt>
              </c:strCache>
            </c:strRef>
          </c:cat>
          <c:val>
            <c:numRef>
              <c:f>Лист1!$B$2:$B$9</c:f>
              <c:numCache>
                <c:formatCode>General</c:formatCode>
                <c:ptCount val="8"/>
                <c:pt idx="0">
                  <c:v>4485</c:v>
                </c:pt>
                <c:pt idx="1">
                  <c:v>1300</c:v>
                </c:pt>
                <c:pt idx="2">
                  <c:v>798</c:v>
                </c:pt>
                <c:pt idx="3">
                  <c:v>473</c:v>
                </c:pt>
                <c:pt idx="4">
                  <c:v>2738</c:v>
                </c:pt>
                <c:pt idx="5">
                  <c:v>4377</c:v>
                </c:pt>
                <c:pt idx="6">
                  <c:v>51625</c:v>
                </c:pt>
                <c:pt idx="7">
                  <c:v>10863</c:v>
                </c:pt>
              </c:numCache>
            </c:numRef>
          </c:val>
          <c:extLst>
            <c:ext xmlns:c16="http://schemas.microsoft.com/office/drawing/2014/chart" uri="{C3380CC4-5D6E-409C-BE32-E72D297353CC}">
              <c16:uniqueId val="{00000008-C702-407E-A07F-1AFCDA4B39E7}"/>
            </c:ext>
          </c:extLst>
        </c:ser>
        <c:dLbls>
          <c:showLegendKey val="0"/>
          <c:showVal val="1"/>
          <c:showCatName val="0"/>
          <c:showSerName val="0"/>
          <c:showPercent val="0"/>
          <c:showBubbleSize val="0"/>
        </c:dLbls>
        <c:gapWidth val="150"/>
        <c:overlap val="100"/>
        <c:axId val="399210592"/>
        <c:axId val="399207456"/>
      </c:barChart>
      <c:catAx>
        <c:axId val="399210592"/>
        <c:scaling>
          <c:orientation val="minMax"/>
        </c:scaling>
        <c:delete val="0"/>
        <c:axPos val="b"/>
        <c:numFmt formatCode="General" sourceLinked="0"/>
        <c:majorTickMark val="out"/>
        <c:minorTickMark val="none"/>
        <c:tickLblPos val="nextTo"/>
        <c:crossAx val="399207456"/>
        <c:crosses val="autoZero"/>
        <c:auto val="1"/>
        <c:lblAlgn val="ctr"/>
        <c:lblOffset val="100"/>
        <c:noMultiLvlLbl val="0"/>
      </c:catAx>
      <c:valAx>
        <c:axId val="399207456"/>
        <c:scaling>
          <c:orientation val="minMax"/>
        </c:scaling>
        <c:delete val="0"/>
        <c:axPos val="l"/>
        <c:majorGridlines/>
        <c:numFmt formatCode="General" sourceLinked="1"/>
        <c:majorTickMark val="out"/>
        <c:minorTickMark val="none"/>
        <c:tickLblPos val="nextTo"/>
        <c:txPr>
          <a:bodyPr/>
          <a:lstStyle/>
          <a:p>
            <a:pPr>
              <a:defRPr sz="1600"/>
            </a:pPr>
            <a:endParaRPr lang="en-US"/>
          </a:p>
        </c:txPr>
        <c:crossAx val="3992105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Estonia</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14.7</c:v>
                </c:pt>
                <c:pt idx="1">
                  <c:v>28.5</c:v>
                </c:pt>
                <c:pt idx="2">
                  <c:v>12.3</c:v>
                </c:pt>
                <c:pt idx="3">
                  <c:v>15</c:v>
                </c:pt>
                <c:pt idx="4">
                  <c:v>7.3</c:v>
                </c:pt>
                <c:pt idx="5">
                  <c:v>3.95</c:v>
                </c:pt>
                <c:pt idx="6">
                  <c:v>2.5</c:v>
                </c:pt>
                <c:pt idx="7">
                  <c:v>0.5</c:v>
                </c:pt>
                <c:pt idx="8">
                  <c:v>14.9</c:v>
                </c:pt>
                <c:pt idx="9">
                  <c:v>0.35</c:v>
                </c:pt>
              </c:numCache>
            </c:numRef>
          </c:val>
          <c:extLst>
            <c:ext xmlns:c16="http://schemas.microsoft.com/office/drawing/2014/chart" uri="{C3380CC4-5D6E-409C-BE32-E72D297353CC}">
              <c16:uniqueId val="{00000000-6F44-4045-BDFE-724703E0B8E6}"/>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6F44-4045-BDFE-724703E0B8E6}"/>
            </c:ext>
          </c:extLst>
        </c:ser>
        <c:ser>
          <c:idx val="2"/>
          <c:order val="2"/>
          <c:tx>
            <c:strRef>
              <c:f>Лист1!$D$1</c:f>
              <c:strCache>
                <c:ptCount val="1"/>
                <c:pt idx="0">
                  <c:v>Finland</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6F44-4045-BDFE-724703E0B8E6}"/>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6F44-4045-BDFE-724703E0B8E6}"/>
            </c:ext>
          </c:extLst>
        </c:ser>
        <c:ser>
          <c:idx val="4"/>
          <c:order val="4"/>
          <c:tx>
            <c:strRef>
              <c:f>Лист1!$F$1</c:f>
              <c:strCache>
                <c:ptCount val="1"/>
                <c:pt idx="0">
                  <c:v>Denmark</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6F44-4045-BDFE-724703E0B8E6}"/>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c:ext xmlns:c16="http://schemas.microsoft.com/office/drawing/2014/chart" uri="{C3380CC4-5D6E-409C-BE32-E72D297353CC}">
              <c16:uniqueId val="{00000005-6F44-4045-BDFE-724703E0B8E6}"/>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Lithuania</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0-F657-41C5-A10F-713F9ECE6A3C}"/>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F657-41C5-A10F-713F9ECE6A3C}"/>
            </c:ext>
          </c:extLst>
        </c:ser>
        <c:ser>
          <c:idx val="2"/>
          <c:order val="2"/>
          <c:tx>
            <c:strRef>
              <c:f>Лист1!$D$1</c:f>
              <c:strCache>
                <c:ptCount val="1"/>
                <c:pt idx="0">
                  <c:v>Finland2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F657-41C5-A10F-713F9ECE6A3C}"/>
            </c:ext>
          </c:extLst>
        </c:ser>
        <c:ser>
          <c:idx val="3"/>
          <c:order val="3"/>
          <c:tx>
            <c:strRef>
              <c:f>Лист1!$E$1</c:f>
              <c:strCache>
                <c:ptCount val="1"/>
                <c:pt idx="0">
                  <c:v>Lithuania2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F657-41C5-A10F-713F9ECE6A3C}"/>
            </c:ext>
          </c:extLst>
        </c:ser>
        <c:ser>
          <c:idx val="4"/>
          <c:order val="4"/>
          <c:tx>
            <c:strRef>
              <c:f>Лист1!$F$1</c:f>
              <c:strCache>
                <c:ptCount val="1"/>
                <c:pt idx="0">
                  <c:v>Denmark</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F657-41C5-A10F-713F9ECE6A3C}"/>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c:ext xmlns:c16="http://schemas.microsoft.com/office/drawing/2014/chart" uri="{C3380CC4-5D6E-409C-BE32-E72D297353CC}">
              <c16:uniqueId val="{00000005-F657-41C5-A10F-713F9ECE6A3C}"/>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Latvia</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Лист1!$B$2:$B$16</c:f>
              <c:numCache>
                <c:formatCode>General</c:formatCode>
                <c:ptCount val="15"/>
                <c:pt idx="0">
                  <c:v>9</c:v>
                </c:pt>
                <c:pt idx="2">
                  <c:v>27</c:v>
                </c:pt>
                <c:pt idx="3">
                  <c:v>14</c:v>
                </c:pt>
                <c:pt idx="4">
                  <c:v>9</c:v>
                </c:pt>
                <c:pt idx="5">
                  <c:v>6</c:v>
                </c:pt>
                <c:pt idx="6">
                  <c:v>3</c:v>
                </c:pt>
                <c:pt idx="8">
                  <c:v>21</c:v>
                </c:pt>
                <c:pt idx="9">
                  <c:v>2</c:v>
                </c:pt>
                <c:pt idx="10">
                  <c:v>1</c:v>
                </c:pt>
                <c:pt idx="11">
                  <c:v>1</c:v>
                </c:pt>
                <c:pt idx="14">
                  <c:v>7</c:v>
                </c:pt>
              </c:numCache>
            </c:numRef>
          </c:val>
          <c:extLst>
            <c:ext xmlns:c16="http://schemas.microsoft.com/office/drawing/2014/chart" uri="{C3380CC4-5D6E-409C-BE32-E72D297353CC}">
              <c16:uniqueId val="{00000000-8503-4FFF-91B9-A4D895A1312F}"/>
            </c:ext>
          </c:extLst>
        </c:ser>
        <c:ser>
          <c:idx val="1"/>
          <c:order val="1"/>
          <c:tx>
            <c:strRef>
              <c:f>Лист1!$C$1</c:f>
              <c:strCache>
                <c:ptCount val="1"/>
                <c:pt idx="0">
                  <c:v>Latvia2</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Лист1!$C$2:$C$16</c:f>
              <c:numCache>
                <c:formatCode>General</c:formatCode>
                <c:ptCount val="15"/>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8503-4FFF-91B9-A4D895A1312F}"/>
            </c:ext>
          </c:extLst>
        </c:ser>
        <c:ser>
          <c:idx val="2"/>
          <c:order val="2"/>
          <c:tx>
            <c:strRef>
              <c:f>Лист1!$D$1</c:f>
              <c:strCache>
                <c:ptCount val="1"/>
                <c:pt idx="0">
                  <c:v>Finland</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Лист1!$D$2:$D$16</c:f>
              <c:numCache>
                <c:formatCode>General</c:formatCode>
                <c:ptCount val="15"/>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8503-4FFF-91B9-A4D895A1312F}"/>
            </c:ext>
          </c:extLst>
        </c:ser>
        <c:ser>
          <c:idx val="3"/>
          <c:order val="3"/>
          <c:tx>
            <c:strRef>
              <c:f>Лист1!$E$1</c:f>
              <c:strCache>
                <c:ptCount val="1"/>
                <c:pt idx="0">
                  <c:v>Lithuania</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Лист1!$E$2:$E$16</c:f>
              <c:numCache>
                <c:formatCode>General</c:formatCode>
                <c:ptCount val="15"/>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8503-4FFF-91B9-A4D895A1312F}"/>
            </c:ext>
          </c:extLst>
        </c:ser>
        <c:ser>
          <c:idx val="4"/>
          <c:order val="4"/>
          <c:tx>
            <c:strRef>
              <c:f>Лист1!$F$1</c:f>
              <c:strCache>
                <c:ptCount val="1"/>
                <c:pt idx="0">
                  <c:v>Denmark</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Лист1!$F$2:$F$16</c:f>
              <c:numCache>
                <c:formatCode>General</c:formatCode>
                <c:ptCount val="15"/>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8503-4FFF-91B9-A4D895A1312F}"/>
            </c:ext>
          </c:extLst>
        </c:ser>
        <c:ser>
          <c:idx val="5"/>
          <c:order val="5"/>
          <c:tx>
            <c:strRef>
              <c:f>Лист1!$G$1</c:f>
              <c:strCache>
                <c:ptCount val="1"/>
                <c:pt idx="0">
                  <c:v>Sweden</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Лист1!$G$2:$G$16</c:f>
              <c:numCache>
                <c:formatCode>General</c:formatCode>
                <c:ptCount val="15"/>
              </c:numCache>
            </c:numRef>
          </c:val>
          <c:extLst>
            <c:ext xmlns:c16="http://schemas.microsoft.com/office/drawing/2014/chart" uri="{C3380CC4-5D6E-409C-BE32-E72D297353CC}">
              <c16:uniqueId val="{00000005-8503-4FFF-91B9-A4D895A1312F}"/>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Finland</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0-CCCA-4A47-A370-020FBC93F28C}"/>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CCCA-4A47-A370-020FBC93F28C}"/>
            </c:ext>
          </c:extLst>
        </c:ser>
        <c:ser>
          <c:idx val="2"/>
          <c:order val="2"/>
          <c:tx>
            <c:strRef>
              <c:f>Лист1!$D$1</c:f>
              <c:strCache>
                <c:ptCount val="1"/>
                <c:pt idx="0">
                  <c:v>Finland2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CCCA-4A47-A370-020FBC93F28C}"/>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CCCA-4A47-A370-020FBC93F28C}"/>
            </c:ext>
          </c:extLst>
        </c:ser>
        <c:ser>
          <c:idx val="4"/>
          <c:order val="4"/>
          <c:tx>
            <c:strRef>
              <c:f>Лист1!$F$1</c:f>
              <c:strCache>
                <c:ptCount val="1"/>
                <c:pt idx="0">
                  <c:v>Denmark</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CCCA-4A47-A370-020FBC93F28C}"/>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c:ext xmlns:c16="http://schemas.microsoft.com/office/drawing/2014/chart" uri="{C3380CC4-5D6E-409C-BE32-E72D297353CC}">
              <c16:uniqueId val="{00000005-CCCA-4A47-A370-020FBC93F28C}"/>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Estonia</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Лист1!$B$2:$B$17</c:f>
              <c:numCache>
                <c:formatCode>General</c:formatCode>
                <c:ptCount val="16"/>
                <c:pt idx="0">
                  <c:v>16</c:v>
                </c:pt>
                <c:pt idx="2">
                  <c:v>50</c:v>
                </c:pt>
                <c:pt idx="3">
                  <c:v>16</c:v>
                </c:pt>
                <c:pt idx="4">
                  <c:v>2</c:v>
                </c:pt>
                <c:pt idx="5">
                  <c:v>2</c:v>
                </c:pt>
                <c:pt idx="6">
                  <c:v>2</c:v>
                </c:pt>
                <c:pt idx="8">
                  <c:v>6</c:v>
                </c:pt>
                <c:pt idx="10">
                  <c:v>1</c:v>
                </c:pt>
                <c:pt idx="15">
                  <c:v>5</c:v>
                </c:pt>
              </c:numCache>
            </c:numRef>
          </c:val>
          <c:extLst>
            <c:ext xmlns:c16="http://schemas.microsoft.com/office/drawing/2014/chart" uri="{C3380CC4-5D6E-409C-BE32-E72D297353CC}">
              <c16:uniqueId val="{00000000-A0B5-458B-9121-D08FE7C24149}"/>
            </c:ext>
          </c:extLst>
        </c:ser>
        <c:ser>
          <c:idx val="1"/>
          <c:order val="1"/>
          <c:tx>
            <c:strRef>
              <c:f>Лист1!$C$1</c:f>
              <c:strCache>
                <c:ptCount val="1"/>
                <c:pt idx="0">
                  <c:v>Latvia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Лист1!$C$2:$C$17</c:f>
              <c:numCache>
                <c:formatCode>General</c:formatCode>
                <c:ptCount val="16"/>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A0B5-458B-9121-D08FE7C24149}"/>
            </c:ext>
          </c:extLst>
        </c:ser>
        <c:ser>
          <c:idx val="2"/>
          <c:order val="2"/>
          <c:tx>
            <c:strRef>
              <c:f>Лист1!$D$1</c:f>
              <c:strCache>
                <c:ptCount val="1"/>
                <c:pt idx="0">
                  <c:v>Finland</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Лист1!$D$2:$D$17</c:f>
              <c:numCache>
                <c:formatCode>General</c:formatCode>
                <c:ptCount val="16"/>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A0B5-458B-9121-D08FE7C24149}"/>
            </c:ext>
          </c:extLst>
        </c:ser>
        <c:ser>
          <c:idx val="3"/>
          <c:order val="3"/>
          <c:tx>
            <c:strRef>
              <c:f>Лист1!$E$1</c:f>
              <c:strCache>
                <c:ptCount val="1"/>
                <c:pt idx="0">
                  <c:v>Lithuania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Лист1!$E$2:$E$17</c:f>
              <c:numCache>
                <c:formatCode>General</c:formatCode>
                <c:ptCount val="16"/>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A0B5-458B-9121-D08FE7C24149}"/>
            </c:ext>
          </c:extLst>
        </c:ser>
        <c:ser>
          <c:idx val="4"/>
          <c:order val="4"/>
          <c:tx>
            <c:strRef>
              <c:f>Лист1!$F$1</c:f>
              <c:strCache>
                <c:ptCount val="1"/>
                <c:pt idx="0">
                  <c:v>Denmark</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Лист1!$F$2:$F$17</c:f>
              <c:numCache>
                <c:formatCode>General</c:formatCode>
                <c:ptCount val="16"/>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A0B5-458B-9121-D08FE7C24149}"/>
            </c:ext>
          </c:extLst>
        </c:ser>
        <c:ser>
          <c:idx val="5"/>
          <c:order val="5"/>
          <c:tx>
            <c:strRef>
              <c:f>Лист1!$G$1</c:f>
              <c:strCache>
                <c:ptCount val="1"/>
                <c:pt idx="0">
                  <c:v>Sweden</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Лист1!$G$2:$G$17</c:f>
              <c:numCache>
                <c:formatCode>General</c:formatCode>
                <c:ptCount val="16"/>
              </c:numCache>
            </c:numRef>
          </c:val>
          <c:extLst>
            <c:ext xmlns:c16="http://schemas.microsoft.com/office/drawing/2014/chart" uri="{C3380CC4-5D6E-409C-BE32-E72D297353CC}">
              <c16:uniqueId val="{00000005-A0B5-458B-9121-D08FE7C24149}"/>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Denmark</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0-8A17-4E4E-ACB4-2B54E966162E}"/>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8A17-4E4E-ACB4-2B54E966162E}"/>
            </c:ext>
          </c:extLst>
        </c:ser>
        <c:ser>
          <c:idx val="2"/>
          <c:order val="2"/>
          <c:tx>
            <c:strRef>
              <c:f>Лист1!$D$1</c:f>
              <c:strCache>
                <c:ptCount val="1"/>
                <c:pt idx="0">
                  <c:v>Finland</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8A17-4E4E-ACB4-2B54E966162E}"/>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8A17-4E4E-ACB4-2B54E966162E}"/>
            </c:ext>
          </c:extLst>
        </c:ser>
        <c:ser>
          <c:idx val="4"/>
          <c:order val="4"/>
          <c:tx>
            <c:strRef>
              <c:f>Лист1!$F$1</c:f>
              <c:strCache>
                <c:ptCount val="1"/>
                <c:pt idx="0">
                  <c:v>Denmark2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8A17-4E4E-ACB4-2B54E966162E}"/>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c:ext xmlns:c16="http://schemas.microsoft.com/office/drawing/2014/chart" uri="{C3380CC4-5D6E-409C-BE32-E72D297353CC}">
              <c16:uniqueId val="{00000005-8A17-4E4E-ACB4-2B54E966162E}"/>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Estonia</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Лист1!$B$2:$B$17</c:f>
              <c:numCache>
                <c:formatCode>General</c:formatCode>
                <c:ptCount val="16"/>
                <c:pt idx="0">
                  <c:v>11</c:v>
                </c:pt>
                <c:pt idx="2">
                  <c:v>42</c:v>
                </c:pt>
                <c:pt idx="3">
                  <c:v>6</c:v>
                </c:pt>
                <c:pt idx="4">
                  <c:v>7</c:v>
                </c:pt>
                <c:pt idx="5">
                  <c:v>4</c:v>
                </c:pt>
                <c:pt idx="6">
                  <c:v>2</c:v>
                </c:pt>
                <c:pt idx="8">
                  <c:v>28</c:v>
                </c:pt>
                <c:pt idx="15">
                  <c:v>5</c:v>
                </c:pt>
              </c:numCache>
            </c:numRef>
          </c:val>
          <c:extLst>
            <c:ext xmlns:c16="http://schemas.microsoft.com/office/drawing/2014/chart" uri="{C3380CC4-5D6E-409C-BE32-E72D297353CC}">
              <c16:uniqueId val="{00000000-C2C0-4B09-BBF9-399E4159F50D}"/>
            </c:ext>
          </c:extLst>
        </c:ser>
        <c:ser>
          <c:idx val="1"/>
          <c:order val="1"/>
          <c:tx>
            <c:strRef>
              <c:f>Лист1!$C$1</c:f>
              <c:strCache>
                <c:ptCount val="1"/>
                <c:pt idx="0">
                  <c:v>Latvia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Лист1!$C$2:$C$17</c:f>
              <c:numCache>
                <c:formatCode>General</c:formatCode>
                <c:ptCount val="16"/>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C2C0-4B09-BBF9-399E4159F50D}"/>
            </c:ext>
          </c:extLst>
        </c:ser>
        <c:ser>
          <c:idx val="2"/>
          <c:order val="2"/>
          <c:tx>
            <c:strRef>
              <c:f>Лист1!$D$1</c:f>
              <c:strCache>
                <c:ptCount val="1"/>
                <c:pt idx="0">
                  <c:v>Finland</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Лист1!$D$2:$D$17</c:f>
              <c:numCache>
                <c:formatCode>General</c:formatCode>
                <c:ptCount val="16"/>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C2C0-4B09-BBF9-399E4159F50D}"/>
            </c:ext>
          </c:extLst>
        </c:ser>
        <c:ser>
          <c:idx val="3"/>
          <c:order val="3"/>
          <c:tx>
            <c:strRef>
              <c:f>Лист1!$E$1</c:f>
              <c:strCache>
                <c:ptCount val="1"/>
                <c:pt idx="0">
                  <c:v>Lithuania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Лист1!$E$2:$E$17</c:f>
              <c:numCache>
                <c:formatCode>General</c:formatCode>
                <c:ptCount val="16"/>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C2C0-4B09-BBF9-399E4159F50D}"/>
            </c:ext>
          </c:extLst>
        </c:ser>
        <c:ser>
          <c:idx val="4"/>
          <c:order val="4"/>
          <c:tx>
            <c:strRef>
              <c:f>Лист1!$F$1</c:f>
              <c:strCache>
                <c:ptCount val="1"/>
                <c:pt idx="0">
                  <c:v>Denmark</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Лист1!$F$2:$F$17</c:f>
              <c:numCache>
                <c:formatCode>General</c:formatCode>
                <c:ptCount val="16"/>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C2C0-4B09-BBF9-399E4159F50D}"/>
            </c:ext>
          </c:extLst>
        </c:ser>
        <c:ser>
          <c:idx val="5"/>
          <c:order val="5"/>
          <c:tx>
            <c:strRef>
              <c:f>Лист1!$G$1</c:f>
              <c:strCache>
                <c:ptCount val="1"/>
                <c:pt idx="0">
                  <c:v>Sweden</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Лист1!$G$2:$G$17</c:f>
              <c:numCache>
                <c:formatCode>General</c:formatCode>
                <c:ptCount val="16"/>
              </c:numCache>
            </c:numRef>
          </c:val>
          <c:extLst>
            <c:ext xmlns:c16="http://schemas.microsoft.com/office/drawing/2014/chart" uri="{C3380CC4-5D6E-409C-BE32-E72D297353CC}">
              <c16:uniqueId val="{00000005-C2C0-4B09-BBF9-399E4159F50D}"/>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Denmark</c:v>
                </c:pt>
              </c:strCache>
            </c:strRef>
          </c:tx>
          <c:dLbls>
            <c:spPr>
              <a:noFill/>
              <a:ln>
                <a:noFill/>
              </a:ln>
              <a:effectLst/>
            </c:spPr>
            <c:txPr>
              <a:bodyPr/>
              <a:lstStyle/>
              <a:p>
                <a:pPr>
                  <a:defRPr sz="1500"/>
                </a:pPr>
                <a:endParaRPr lang="en-US"/>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13</c:v>
                </c:pt>
                <c:pt idx="2">
                  <c:v>36</c:v>
                </c:pt>
                <c:pt idx="3">
                  <c:v>13</c:v>
                </c:pt>
                <c:pt idx="4">
                  <c:v>10</c:v>
                </c:pt>
                <c:pt idx="5">
                  <c:v>3</c:v>
                </c:pt>
                <c:pt idx="6">
                  <c:v>2</c:v>
                </c:pt>
                <c:pt idx="8">
                  <c:v>21</c:v>
                </c:pt>
                <c:pt idx="9">
                  <c:v>0.7</c:v>
                </c:pt>
                <c:pt idx="10">
                  <c:v>0.3</c:v>
                </c:pt>
                <c:pt idx="13">
                  <c:v>1</c:v>
                </c:pt>
              </c:numCache>
            </c:numRef>
          </c:val>
          <c:extLst>
            <c:ext xmlns:c16="http://schemas.microsoft.com/office/drawing/2014/chart" uri="{C3380CC4-5D6E-409C-BE32-E72D297353CC}">
              <c16:uniqueId val="{00000000-6847-4F87-ABDC-21B6869B84E4}"/>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c:ext xmlns:c16="http://schemas.microsoft.com/office/drawing/2014/chart" uri="{C3380CC4-5D6E-409C-BE32-E72D297353CC}">
              <c16:uniqueId val="{00000001-6847-4F87-ABDC-21B6869B84E4}"/>
            </c:ext>
          </c:extLst>
        </c:ser>
        <c:ser>
          <c:idx val="2"/>
          <c:order val="2"/>
          <c:tx>
            <c:strRef>
              <c:f>Лист1!$D$1</c:f>
              <c:strCache>
                <c:ptCount val="1"/>
                <c:pt idx="0">
                  <c:v>Finland</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c:ext xmlns:c16="http://schemas.microsoft.com/office/drawing/2014/chart" uri="{C3380CC4-5D6E-409C-BE32-E72D297353CC}">
              <c16:uniqueId val="{00000002-6847-4F87-ABDC-21B6869B84E4}"/>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c:ext xmlns:c16="http://schemas.microsoft.com/office/drawing/2014/chart" uri="{C3380CC4-5D6E-409C-BE32-E72D297353CC}">
              <c16:uniqueId val="{00000003-6847-4F87-ABDC-21B6869B84E4}"/>
            </c:ext>
          </c:extLst>
        </c:ser>
        <c:ser>
          <c:idx val="4"/>
          <c:order val="4"/>
          <c:tx>
            <c:strRef>
              <c:f>Лист1!$F$1</c:f>
              <c:strCache>
                <c:ptCount val="1"/>
                <c:pt idx="0">
                  <c:v>Denmark2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c:ext xmlns:c16="http://schemas.microsoft.com/office/drawing/2014/chart" uri="{C3380CC4-5D6E-409C-BE32-E72D297353CC}">
              <c16:uniqueId val="{00000004-6847-4F87-ABDC-21B6869B84E4}"/>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c:ext xmlns:c16="http://schemas.microsoft.com/office/drawing/2014/chart" uri="{C3380CC4-5D6E-409C-BE32-E72D297353CC}">
              <c16:uniqueId val="{00000005-6847-4F87-ABDC-21B6869B84E4}"/>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00136926461851E-2"/>
          <c:y val="2.28611480890447E-2"/>
          <c:w val="0.88679333567131025"/>
          <c:h val="0.60428276819107629"/>
        </c:manualLayout>
      </c:layout>
      <c:barChart>
        <c:barDir val="col"/>
        <c:grouping val="stacked"/>
        <c:varyColors val="0"/>
        <c:ser>
          <c:idx val="0"/>
          <c:order val="0"/>
          <c:tx>
            <c:strRef>
              <c:f>Лист1!$B$1</c:f>
              <c:strCache>
                <c:ptCount val="1"/>
                <c:pt idx="0">
                  <c:v>Recycling and recovery</c:v>
                </c:pt>
              </c:strCache>
            </c:strRef>
          </c:tx>
          <c:invertIfNegative val="0"/>
          <c:cat>
            <c:strRef>
              <c:f>Лист1!$A$2:$A$9</c:f>
              <c:strCache>
                <c:ptCount val="8"/>
                <c:pt idx="0">
                  <c:v>Denmark</c:v>
                </c:pt>
                <c:pt idx="1">
                  <c:v>Lithuania</c:v>
                </c:pt>
                <c:pt idx="2">
                  <c:v>Latvia</c:v>
                </c:pt>
                <c:pt idx="3">
                  <c:v>Estonia</c:v>
                </c:pt>
                <c:pt idx="4">
                  <c:v>Finland</c:v>
                </c:pt>
                <c:pt idx="5">
                  <c:v>Sweden</c:v>
                </c:pt>
                <c:pt idx="6">
                  <c:v>Germany</c:v>
                </c:pt>
                <c:pt idx="7">
                  <c:v>Poland</c:v>
                </c:pt>
              </c:strCache>
            </c:strRef>
          </c:cat>
          <c:val>
            <c:numRef>
              <c:f>Лист1!$B$2:$B$9</c:f>
              <c:numCache>
                <c:formatCode>General</c:formatCode>
                <c:ptCount val="8"/>
                <c:pt idx="0">
                  <c:v>365</c:v>
                </c:pt>
                <c:pt idx="1">
                  <c:v>149</c:v>
                </c:pt>
                <c:pt idx="2">
                  <c:v>116</c:v>
                </c:pt>
                <c:pt idx="3">
                  <c:v>102</c:v>
                </c:pt>
                <c:pt idx="4">
                  <c:v>204</c:v>
                </c:pt>
                <c:pt idx="5">
                  <c:v>214</c:v>
                </c:pt>
                <c:pt idx="6">
                  <c:v>417</c:v>
                </c:pt>
                <c:pt idx="7">
                  <c:v>122</c:v>
                </c:pt>
              </c:numCache>
            </c:numRef>
          </c:val>
          <c:extLst>
            <c:ext xmlns:c16="http://schemas.microsoft.com/office/drawing/2014/chart" uri="{C3380CC4-5D6E-409C-BE32-E72D297353CC}">
              <c16:uniqueId val="{00000000-85F2-48F6-A94B-D80C0D979DA5}"/>
            </c:ext>
          </c:extLst>
        </c:ser>
        <c:ser>
          <c:idx val="1"/>
          <c:order val="1"/>
          <c:tx>
            <c:strRef>
              <c:f>Лист1!$C$1</c:f>
              <c:strCache>
                <c:ptCount val="1"/>
                <c:pt idx="0">
                  <c:v>Incineration</c:v>
                </c:pt>
              </c:strCache>
            </c:strRef>
          </c:tx>
          <c:invertIfNegative val="0"/>
          <c:cat>
            <c:strRef>
              <c:f>Лист1!$A$2:$A$9</c:f>
              <c:strCache>
                <c:ptCount val="8"/>
                <c:pt idx="0">
                  <c:v>Denmark</c:v>
                </c:pt>
                <c:pt idx="1">
                  <c:v>Lithuania</c:v>
                </c:pt>
                <c:pt idx="2">
                  <c:v>Latvia</c:v>
                </c:pt>
                <c:pt idx="3">
                  <c:v>Estonia</c:v>
                </c:pt>
                <c:pt idx="4">
                  <c:v>Finland</c:v>
                </c:pt>
                <c:pt idx="5">
                  <c:v>Sweden</c:v>
                </c:pt>
                <c:pt idx="6">
                  <c:v>Germany</c:v>
                </c:pt>
                <c:pt idx="7">
                  <c:v>Poland</c:v>
                </c:pt>
              </c:strCache>
            </c:strRef>
          </c:cat>
          <c:val>
            <c:numRef>
              <c:f>Лист1!$C$2:$C$9</c:f>
              <c:numCache>
                <c:formatCode>General</c:formatCode>
                <c:ptCount val="8"/>
                <c:pt idx="0">
                  <c:v>415</c:v>
                </c:pt>
                <c:pt idx="1">
                  <c:v>52</c:v>
                </c:pt>
                <c:pt idx="2">
                  <c:v>0</c:v>
                </c:pt>
                <c:pt idx="3">
                  <c:v>185</c:v>
                </c:pt>
                <c:pt idx="4">
                  <c:v>250</c:v>
                </c:pt>
                <c:pt idx="5">
                  <c:v>229</c:v>
                </c:pt>
                <c:pt idx="6">
                  <c:v>198</c:v>
                </c:pt>
                <c:pt idx="7">
                  <c:v>31</c:v>
                </c:pt>
              </c:numCache>
            </c:numRef>
          </c:val>
          <c:extLst>
            <c:ext xmlns:c16="http://schemas.microsoft.com/office/drawing/2014/chart" uri="{C3380CC4-5D6E-409C-BE32-E72D297353CC}">
              <c16:uniqueId val="{00000001-85F2-48F6-A94B-D80C0D979DA5}"/>
            </c:ext>
          </c:extLst>
        </c:ser>
        <c:ser>
          <c:idx val="2"/>
          <c:order val="2"/>
          <c:tx>
            <c:strRef>
              <c:f>Лист1!$D$1</c:f>
              <c:strCache>
                <c:ptCount val="1"/>
                <c:pt idx="0">
                  <c:v>Disposal to the landfills</c:v>
                </c:pt>
              </c:strCache>
            </c:strRef>
          </c:tx>
          <c:invertIfNegative val="0"/>
          <c:cat>
            <c:strRef>
              <c:f>Лист1!$A$2:$A$9</c:f>
              <c:strCache>
                <c:ptCount val="8"/>
                <c:pt idx="0">
                  <c:v>Denmark</c:v>
                </c:pt>
                <c:pt idx="1">
                  <c:v>Lithuania</c:v>
                </c:pt>
                <c:pt idx="2">
                  <c:v>Latvia</c:v>
                </c:pt>
                <c:pt idx="3">
                  <c:v>Estonia</c:v>
                </c:pt>
                <c:pt idx="4">
                  <c:v>Finland</c:v>
                </c:pt>
                <c:pt idx="5">
                  <c:v>Sweden</c:v>
                </c:pt>
                <c:pt idx="6">
                  <c:v>Germany</c:v>
                </c:pt>
                <c:pt idx="7">
                  <c:v>Poland</c:v>
                </c:pt>
              </c:strCache>
            </c:strRef>
          </c:cat>
          <c:val>
            <c:numRef>
              <c:f>Лист1!$D$2:$D$9</c:f>
              <c:numCache>
                <c:formatCode>General</c:formatCode>
                <c:ptCount val="8"/>
                <c:pt idx="0">
                  <c:v>9</c:v>
                </c:pt>
                <c:pt idx="1">
                  <c:v>242</c:v>
                </c:pt>
                <c:pt idx="2">
                  <c:v>250</c:v>
                </c:pt>
                <c:pt idx="3">
                  <c:v>26</c:v>
                </c:pt>
                <c:pt idx="4">
                  <c:v>57</c:v>
                </c:pt>
                <c:pt idx="5">
                  <c:v>4</c:v>
                </c:pt>
                <c:pt idx="7">
                  <c:v>127</c:v>
                </c:pt>
              </c:numCache>
            </c:numRef>
          </c:val>
          <c:extLst>
            <c:ext xmlns:c16="http://schemas.microsoft.com/office/drawing/2014/chart" uri="{C3380CC4-5D6E-409C-BE32-E72D297353CC}">
              <c16:uniqueId val="{00000002-85F2-48F6-A94B-D80C0D979DA5}"/>
            </c:ext>
          </c:extLst>
        </c:ser>
        <c:dLbls>
          <c:showLegendKey val="0"/>
          <c:showVal val="0"/>
          <c:showCatName val="0"/>
          <c:showSerName val="0"/>
          <c:showPercent val="0"/>
          <c:showBubbleSize val="0"/>
        </c:dLbls>
        <c:gapWidth val="150"/>
        <c:overlap val="100"/>
        <c:axId val="403199088"/>
        <c:axId val="403201832"/>
      </c:barChart>
      <c:catAx>
        <c:axId val="403199088"/>
        <c:scaling>
          <c:orientation val="minMax"/>
        </c:scaling>
        <c:delete val="0"/>
        <c:axPos val="b"/>
        <c:numFmt formatCode="General" sourceLinked="0"/>
        <c:majorTickMark val="out"/>
        <c:minorTickMark val="none"/>
        <c:tickLblPos val="nextTo"/>
        <c:crossAx val="403201832"/>
        <c:crosses val="autoZero"/>
        <c:auto val="1"/>
        <c:lblAlgn val="ctr"/>
        <c:lblOffset val="100"/>
        <c:noMultiLvlLbl val="0"/>
      </c:catAx>
      <c:valAx>
        <c:axId val="403201832"/>
        <c:scaling>
          <c:orientation val="minMax"/>
        </c:scaling>
        <c:delete val="0"/>
        <c:axPos val="l"/>
        <c:majorGridlines/>
        <c:numFmt formatCode="General" sourceLinked="1"/>
        <c:majorTickMark val="out"/>
        <c:minorTickMark val="none"/>
        <c:tickLblPos val="nextTo"/>
        <c:crossAx val="403199088"/>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44060845091288E-2"/>
          <c:y val="8.2929443024849087E-2"/>
          <c:w val="0.42453685701588711"/>
          <c:h val="0.84907371403177423"/>
        </c:manualLayout>
      </c:layout>
      <c:doughnutChart>
        <c:varyColors val="1"/>
        <c:ser>
          <c:idx val="0"/>
          <c:order val="0"/>
          <c:tx>
            <c:strRef>
              <c:f>Лист1!$B$1</c:f>
              <c:strCache>
                <c:ptCount val="1"/>
                <c:pt idx="0">
                  <c:v>MSW composition</c:v>
                </c:pt>
              </c:strCache>
            </c:strRef>
          </c:tx>
          <c:dPt>
            <c:idx val="1"/>
            <c:bubble3D val="0"/>
            <c:explosion val="1"/>
            <c:extLst>
              <c:ext xmlns:c16="http://schemas.microsoft.com/office/drawing/2014/chart" uri="{C3380CC4-5D6E-409C-BE32-E72D297353CC}">
                <c16:uniqueId val="{00000000-7917-4F7F-B5B1-E9C566264E94}"/>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Лист1!$A$2:$A$10</c:f>
              <c:strCache>
                <c:ptCount val="9"/>
                <c:pt idx="0">
                  <c:v>Paper and cardboard</c:v>
                </c:pt>
                <c:pt idx="1">
                  <c:v>Food waste</c:v>
                </c:pt>
                <c:pt idx="2">
                  <c:v>Secondary polymers</c:v>
                </c:pt>
                <c:pt idx="3">
                  <c:v>Glass</c:v>
                </c:pt>
                <c:pt idx="4">
                  <c:v>Metal</c:v>
                </c:pt>
                <c:pt idx="5">
                  <c:v>Textile</c:v>
                </c:pt>
                <c:pt idx="6">
                  <c:v>Wood</c:v>
                </c:pt>
                <c:pt idx="7">
                  <c:v>Construction waste</c:v>
                </c:pt>
                <c:pt idx="8">
                  <c:v>Other </c:v>
                </c:pt>
              </c:strCache>
            </c:strRef>
          </c:cat>
          <c:val>
            <c:numRef>
              <c:f>Лист1!$B$2:$B$10</c:f>
              <c:numCache>
                <c:formatCode>General</c:formatCode>
                <c:ptCount val="9"/>
                <c:pt idx="0">
                  <c:v>13</c:v>
                </c:pt>
                <c:pt idx="1">
                  <c:v>44</c:v>
                </c:pt>
                <c:pt idx="2">
                  <c:v>11</c:v>
                </c:pt>
                <c:pt idx="3">
                  <c:v>9</c:v>
                </c:pt>
                <c:pt idx="4">
                  <c:v>2</c:v>
                </c:pt>
                <c:pt idx="5">
                  <c:v>5</c:v>
                </c:pt>
                <c:pt idx="6">
                  <c:v>1</c:v>
                </c:pt>
                <c:pt idx="7">
                  <c:v>5</c:v>
                </c:pt>
                <c:pt idx="8">
                  <c:v>10</c:v>
                </c:pt>
              </c:numCache>
            </c:numRef>
          </c:val>
          <c:extLst>
            <c:ext xmlns:c16="http://schemas.microsoft.com/office/drawing/2014/chart" uri="{C3380CC4-5D6E-409C-BE32-E72D297353CC}">
              <c16:uniqueId val="{00000000-429C-460B-A271-18E017779D49}"/>
            </c:ext>
          </c:extLst>
        </c:ser>
        <c:dLbls>
          <c:showLegendKey val="0"/>
          <c:showVal val="1"/>
          <c:showCatName val="0"/>
          <c:showSerName val="0"/>
          <c:showPercent val="0"/>
          <c:showBubbleSize val="0"/>
          <c:showLeaderLines val="1"/>
        </c:dLbls>
        <c:firstSliceAng val="0"/>
        <c:holeSize val="50"/>
      </c:doughnutChart>
    </c:plotArea>
    <c:legend>
      <c:legendPos val="r"/>
      <c:layout>
        <c:manualLayout>
          <c:xMode val="edge"/>
          <c:yMode val="edge"/>
          <c:x val="0.54897893289634481"/>
          <c:y val="0.19996852201607229"/>
          <c:w val="0.43338413787356966"/>
          <c:h val="0.70611945894900563"/>
        </c:manualLayout>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Столбец1</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დანია</c:v>
                </c:pt>
                <c:pt idx="1">
                  <c:v>გერმანია</c:v>
                </c:pt>
                <c:pt idx="2">
                  <c:v>ესტონეთი</c:v>
                </c:pt>
                <c:pt idx="3">
                  <c:v>ფინეთი</c:v>
                </c:pt>
                <c:pt idx="4">
                  <c:v>ლატვია</c:v>
                </c:pt>
                <c:pt idx="5">
                  <c:v>ლიეტუვა</c:v>
                </c:pt>
                <c:pt idx="6">
                  <c:v>პოლონეთი</c:v>
                </c:pt>
                <c:pt idx="7">
                  <c:v>შვედეთი</c:v>
                </c:pt>
              </c:strCache>
            </c:strRef>
          </c:cat>
          <c:val>
            <c:numRef>
              <c:f>Лист1!$B$2:$B$9</c:f>
              <c:numCache>
                <c:formatCode>General</c:formatCode>
                <c:ptCount val="8"/>
                <c:pt idx="0">
                  <c:v>53</c:v>
                </c:pt>
                <c:pt idx="1">
                  <c:v>7</c:v>
                </c:pt>
                <c:pt idx="2">
                  <c:v>10</c:v>
                </c:pt>
                <c:pt idx="3">
                  <c:v>23</c:v>
                </c:pt>
                <c:pt idx="4">
                  <c:v>11</c:v>
                </c:pt>
                <c:pt idx="5">
                  <c:v>10</c:v>
                </c:pt>
                <c:pt idx="6">
                  <c:v>1</c:v>
                </c:pt>
                <c:pt idx="7">
                  <c:v>31</c:v>
                </c:pt>
              </c:numCache>
            </c:numRef>
          </c:val>
          <c:extLst>
            <c:ext xmlns:c16="http://schemas.microsoft.com/office/drawing/2014/chart" uri="{C3380CC4-5D6E-409C-BE32-E72D297353CC}">
              <c16:uniqueId val="{00000000-2E3E-42EE-AE3A-2347BFA735B9}"/>
            </c:ext>
          </c:extLst>
        </c:ser>
        <c:dLbls>
          <c:dLblPos val="outEnd"/>
          <c:showLegendKey val="0"/>
          <c:showVal val="1"/>
          <c:showCatName val="0"/>
          <c:showSerName val="0"/>
          <c:showPercent val="0"/>
          <c:showBubbleSize val="0"/>
        </c:dLbls>
        <c:gapWidth val="150"/>
        <c:axId val="403199872"/>
        <c:axId val="403203008"/>
      </c:barChart>
      <c:catAx>
        <c:axId val="403199872"/>
        <c:scaling>
          <c:orientation val="minMax"/>
        </c:scaling>
        <c:delete val="0"/>
        <c:axPos val="b"/>
        <c:numFmt formatCode="General" sourceLinked="0"/>
        <c:majorTickMark val="out"/>
        <c:minorTickMark val="none"/>
        <c:tickLblPos val="nextTo"/>
        <c:crossAx val="403203008"/>
        <c:crosses val="autoZero"/>
        <c:auto val="1"/>
        <c:lblAlgn val="ctr"/>
        <c:lblOffset val="100"/>
        <c:noMultiLvlLbl val="0"/>
      </c:catAx>
      <c:valAx>
        <c:axId val="403203008"/>
        <c:scaling>
          <c:orientation val="minMax"/>
        </c:scaling>
        <c:delete val="0"/>
        <c:axPos val="l"/>
        <c:majorGridlines/>
        <c:numFmt formatCode="General" sourceLinked="1"/>
        <c:majorTickMark val="out"/>
        <c:minorTickMark val="none"/>
        <c:tickLblPos val="nextTo"/>
        <c:crossAx val="40319987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34.png"/></Relationships>
</file>

<file path=ppt/drawings/drawing1.xml><?xml version="1.0" encoding="utf-8"?>
<c:userShapes xmlns:c="http://schemas.openxmlformats.org/drawingml/2006/chart">
  <cdr:relSizeAnchor xmlns:cdr="http://schemas.openxmlformats.org/drawingml/2006/chartDrawing">
    <cdr:from>
      <cdr:x>0.10627</cdr:x>
      <cdr:y>0.84249</cdr:y>
    </cdr:from>
    <cdr:to>
      <cdr:x>0.37387</cdr:x>
      <cdr:y>1</cdr:y>
    </cdr:to>
    <cdr:sp macro="" textlink="">
      <cdr:nvSpPr>
        <cdr:cNvPr id="2" name="TextBox 1"/>
        <cdr:cNvSpPr txBox="1"/>
      </cdr:nvSpPr>
      <cdr:spPr>
        <a:xfrm xmlns:a="http://schemas.openxmlformats.org/drawingml/2006/main">
          <a:off x="913048" y="4890850"/>
          <a:ext cx="229906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0.02889</cdr:x>
      <cdr:y>0.78531</cdr:y>
    </cdr:from>
    <cdr:to>
      <cdr:x>0.97901</cdr:x>
      <cdr:y>0.95173</cdr:y>
    </cdr:to>
    <cdr:pic>
      <cdr:nvPicPr>
        <cdr:cNvPr id="6"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48194" y="4558938"/>
          <a:ext cx="8162936" cy="966111"/>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0.657</cdr:x>
      <cdr:y>0.8226</cdr:y>
    </cdr:from>
    <cdr:to>
      <cdr:x>0.92307</cdr:x>
      <cdr:y>0.89383</cdr:y>
    </cdr:to>
    <cdr:sp macro="" textlink="">
      <cdr:nvSpPr>
        <cdr:cNvPr id="2" name="TextBox 1"/>
        <cdr:cNvSpPr txBox="1"/>
      </cdr:nvSpPr>
      <cdr:spPr>
        <a:xfrm xmlns:a="http://schemas.openxmlformats.org/drawingml/2006/main">
          <a:off x="5677105" y="3554010"/>
          <a:ext cx="2299062" cy="307777"/>
        </a:xfrm>
        <a:prstGeom xmlns:a="http://schemas.openxmlformats.org/drawingml/2006/main" prst="rect">
          <a:avLst/>
        </a:prstGeom>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spAutoFit/>
        </a:bodyPr>
        <a:lstStyle xmlns:a="http://schemas.openxmlformats.org/drawingml/2006/main">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xmlns:a="http://schemas.openxmlformats.org/drawingml/2006/main">
          <a:r>
            <a:rPr lang="ka-GE" dirty="0" smtClean="0"/>
            <a:t>სხვა</a:t>
          </a:r>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4"/>
        <p:cNvGrpSpPr/>
        <p:nvPr/>
      </p:nvGrpSpPr>
      <p:grpSpPr>
        <a:xfrm>
          <a:off x="0" y="0"/>
          <a:ext cx="0" cy="0"/>
          <a:chOff x="0" y="0"/>
          <a:chExt cx="0" cy="0"/>
        </a:xfrm>
      </p:grpSpPr>
      <p:sp>
        <p:nvSpPr>
          <p:cNvPr id="955" name="Google Shape;955;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56" name="Google Shape;956;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57" name="Google Shape;957;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959" name="Google Shape;959;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60" name="Google Shape;960;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527973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5" name="Google Shape;111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60044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1" name="Google Shape;112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877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3" name="Google Shape;114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7286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8" name="Google Shape;114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8104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1" name="Google Shape;1161;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425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7"/>
        <p:cNvGrpSpPr/>
        <p:nvPr/>
      </p:nvGrpSpPr>
      <p:grpSpPr>
        <a:xfrm>
          <a:off x="0" y="0"/>
          <a:ext cx="0" cy="0"/>
          <a:chOff x="0" y="0"/>
          <a:chExt cx="0" cy="0"/>
        </a:xfrm>
      </p:grpSpPr>
      <p:sp>
        <p:nvSpPr>
          <p:cNvPr id="1178" name="Google Shape;117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9" name="Google Shape;117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967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7" name="Google Shape;119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2747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5" name="Google Shape;120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6" name="Google Shape;1206;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extLst>
      <p:ext uri="{BB962C8B-B14F-4D97-AF65-F5344CB8AC3E}">
        <p14:creationId xmlns:p14="http://schemas.microsoft.com/office/powerpoint/2010/main" val="2371046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6" name="Google Shape;121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164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8" name="Google Shape;124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2562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4" name="Google Shape;127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02613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2" name="Google Shape;128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79899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9" name="Google Shape;128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6707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p:cNvGrpSpPr/>
        <p:nvPr/>
      </p:nvGrpSpPr>
      <p:grpSpPr>
        <a:xfrm>
          <a:off x="0" y="0"/>
          <a:ext cx="0" cy="0"/>
          <a:chOff x="0" y="0"/>
          <a:chExt cx="0" cy="0"/>
        </a:xfrm>
      </p:grpSpPr>
      <p:sp>
        <p:nvSpPr>
          <p:cNvPr id="1295" name="Google Shape;1295;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6" name="Google Shape;129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7718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8" name="Google Shape;131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78754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9" name="Google Shape;1329;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0" name="Google Shape;1330;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extLst>
      <p:ext uri="{BB962C8B-B14F-4D97-AF65-F5344CB8AC3E}">
        <p14:creationId xmlns:p14="http://schemas.microsoft.com/office/powerpoint/2010/main" val="3191506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4"/>
        <p:cNvGrpSpPr/>
        <p:nvPr/>
      </p:nvGrpSpPr>
      <p:grpSpPr>
        <a:xfrm>
          <a:off x="0" y="0"/>
          <a:ext cx="0" cy="0"/>
          <a:chOff x="0" y="0"/>
          <a:chExt cx="0" cy="0"/>
        </a:xfrm>
      </p:grpSpPr>
      <p:sp>
        <p:nvSpPr>
          <p:cNvPr id="1335" name="Google Shape;1335;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6" name="Google Shape;1336;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0273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3" name="Google Shape;1343;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9035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p:cNvGrpSpPr/>
        <p:nvPr/>
      </p:nvGrpSpPr>
      <p:grpSpPr>
        <a:xfrm>
          <a:off x="0" y="0"/>
          <a:ext cx="0" cy="0"/>
          <a:chOff x="0" y="0"/>
          <a:chExt cx="0" cy="0"/>
        </a:xfrm>
      </p:grpSpPr>
      <p:sp>
        <p:nvSpPr>
          <p:cNvPr id="1357" name="Google Shape;1357;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59059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4" name="Google Shape;137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39078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5" name="Google Shape;138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43693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4" name="Google Shape;1394;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6872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04" name="Google Shape;1404;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4805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09" name="Google Shape;1409;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6607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6" name="Google Shape;1416;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22256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2" name="Google Shape;142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8862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8"/>
        <p:cNvGrpSpPr/>
        <p:nvPr/>
      </p:nvGrpSpPr>
      <p:grpSpPr>
        <a:xfrm>
          <a:off x="0" y="0"/>
          <a:ext cx="0" cy="0"/>
          <a:chOff x="0" y="0"/>
          <a:chExt cx="0" cy="0"/>
        </a:xfrm>
      </p:grpSpPr>
      <p:sp>
        <p:nvSpPr>
          <p:cNvPr id="1429" name="Google Shape;1429;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0" name="Google Shape;143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1971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3" name="Google Shape;1443;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3255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56" name="Google Shape;1456;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2672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7" name="Google Shape;1467;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1818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3" name="Google Shape;1473;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62825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5" name="Google Shape;1485;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4855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0"/>
        <p:cNvGrpSpPr/>
        <p:nvPr/>
      </p:nvGrpSpPr>
      <p:grpSpPr>
        <a:xfrm>
          <a:off x="0" y="0"/>
          <a:ext cx="0" cy="0"/>
          <a:chOff x="0" y="0"/>
          <a:chExt cx="0" cy="0"/>
        </a:xfrm>
      </p:grpSpPr>
      <p:sp>
        <p:nvSpPr>
          <p:cNvPr id="1491" name="Google Shape;1491;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2" name="Google Shape;1492;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74162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6" name="Google Shape;1506;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72645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p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2" name="Google Shape;1512;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0369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7"/>
        <p:cNvGrpSpPr/>
        <p:nvPr/>
      </p:nvGrpSpPr>
      <p:grpSpPr>
        <a:xfrm>
          <a:off x="0" y="0"/>
          <a:ext cx="0" cy="0"/>
          <a:chOff x="0" y="0"/>
          <a:chExt cx="0" cy="0"/>
        </a:xfrm>
      </p:grpSpPr>
      <p:sp>
        <p:nvSpPr>
          <p:cNvPr id="1518" name="Google Shape;1518;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9" name="Google Shape;1519;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95643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9" name="Google Shape;1529;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388038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8"/>
        <p:cNvGrpSpPr/>
        <p:nvPr/>
      </p:nvGrpSpPr>
      <p:grpSpPr>
        <a:xfrm>
          <a:off x="0" y="0"/>
          <a:ext cx="0" cy="0"/>
          <a:chOff x="0" y="0"/>
          <a:chExt cx="0" cy="0"/>
        </a:xfrm>
      </p:grpSpPr>
      <p:sp>
        <p:nvSpPr>
          <p:cNvPr id="1539" name="Google Shape;1539;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0" name="Google Shape;1540;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98378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4"/>
        <p:cNvGrpSpPr/>
        <p:nvPr/>
      </p:nvGrpSpPr>
      <p:grpSpPr>
        <a:xfrm>
          <a:off x="0" y="0"/>
          <a:ext cx="0" cy="0"/>
          <a:chOff x="0" y="0"/>
          <a:chExt cx="0" cy="0"/>
        </a:xfrm>
      </p:grpSpPr>
      <p:sp>
        <p:nvSpPr>
          <p:cNvPr id="1545" name="Google Shape;1545;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6" name="Google Shape;154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08734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0"/>
        <p:cNvGrpSpPr/>
        <p:nvPr/>
      </p:nvGrpSpPr>
      <p:grpSpPr>
        <a:xfrm>
          <a:off x="0" y="0"/>
          <a:ext cx="0" cy="0"/>
          <a:chOff x="0" y="0"/>
          <a:chExt cx="0" cy="0"/>
        </a:xfrm>
      </p:grpSpPr>
      <p:sp>
        <p:nvSpPr>
          <p:cNvPr id="1551" name="Google Shape;1551;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2" name="Google Shape;1552;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469746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7"/>
        <p:cNvGrpSpPr/>
        <p:nvPr/>
      </p:nvGrpSpPr>
      <p:grpSpPr>
        <a:xfrm>
          <a:off x="0" y="0"/>
          <a:ext cx="0" cy="0"/>
          <a:chOff x="0" y="0"/>
          <a:chExt cx="0" cy="0"/>
        </a:xfrm>
      </p:grpSpPr>
      <p:sp>
        <p:nvSpPr>
          <p:cNvPr id="1558" name="Google Shape;1558;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9" name="Google Shape;1559;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56528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4"/>
        <p:cNvGrpSpPr/>
        <p:nvPr/>
      </p:nvGrpSpPr>
      <p:grpSpPr>
        <a:xfrm>
          <a:off x="0" y="0"/>
          <a:ext cx="0" cy="0"/>
          <a:chOff x="0" y="0"/>
          <a:chExt cx="0" cy="0"/>
        </a:xfrm>
      </p:grpSpPr>
      <p:sp>
        <p:nvSpPr>
          <p:cNvPr id="1565" name="Google Shape;1565;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6" name="Google Shape;1566;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979020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75" name="Google Shape;1575;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36969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0"/>
        <p:cNvGrpSpPr/>
        <p:nvPr/>
      </p:nvGrpSpPr>
      <p:grpSpPr>
        <a:xfrm>
          <a:off x="0" y="0"/>
          <a:ext cx="0" cy="0"/>
          <a:chOff x="0" y="0"/>
          <a:chExt cx="0" cy="0"/>
        </a:xfrm>
      </p:grpSpPr>
      <p:sp>
        <p:nvSpPr>
          <p:cNvPr id="1581" name="Google Shape;1581;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2" name="Google Shape;1582;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73228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6"/>
        <p:cNvGrpSpPr/>
        <p:nvPr/>
      </p:nvGrpSpPr>
      <p:grpSpPr>
        <a:xfrm>
          <a:off x="0" y="0"/>
          <a:ext cx="0" cy="0"/>
          <a:chOff x="0" y="0"/>
          <a:chExt cx="0" cy="0"/>
        </a:xfrm>
      </p:grpSpPr>
      <p:sp>
        <p:nvSpPr>
          <p:cNvPr id="1587" name="Google Shape;1587;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8" name="Google Shape;1588;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155983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5" name="Google Shape;1595;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46326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0"/>
        <p:cNvGrpSpPr/>
        <p:nvPr/>
      </p:nvGrpSpPr>
      <p:grpSpPr>
        <a:xfrm>
          <a:off x="0" y="0"/>
          <a:ext cx="0" cy="0"/>
          <a:chOff x="0" y="0"/>
          <a:chExt cx="0" cy="0"/>
        </a:xfrm>
      </p:grpSpPr>
      <p:sp>
        <p:nvSpPr>
          <p:cNvPr id="1601" name="Google Shape;1601;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2" name="Google Shape;1602;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332812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8"/>
        <p:cNvGrpSpPr/>
        <p:nvPr/>
      </p:nvGrpSpPr>
      <p:grpSpPr>
        <a:xfrm>
          <a:off x="0" y="0"/>
          <a:ext cx="0" cy="0"/>
          <a:chOff x="0" y="0"/>
          <a:chExt cx="0" cy="0"/>
        </a:xfrm>
      </p:grpSpPr>
      <p:sp>
        <p:nvSpPr>
          <p:cNvPr id="1609" name="Google Shape;1609;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0" name="Google Shape;1610;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232637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1" name="Google Shape;1631;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154032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4"/>
        <p:cNvGrpSpPr/>
        <p:nvPr/>
      </p:nvGrpSpPr>
      <p:grpSpPr>
        <a:xfrm>
          <a:off x="0" y="0"/>
          <a:ext cx="0" cy="0"/>
          <a:chOff x="0" y="0"/>
          <a:chExt cx="0" cy="0"/>
        </a:xfrm>
      </p:grpSpPr>
      <p:sp>
        <p:nvSpPr>
          <p:cNvPr id="1635" name="Google Shape;1635;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6" name="Google Shape;1636;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662696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7" name="Google Shape;1647;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327844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7" name="Google Shape;1657;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85397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1"/>
        <p:cNvGrpSpPr/>
        <p:nvPr/>
      </p:nvGrpSpPr>
      <p:grpSpPr>
        <a:xfrm>
          <a:off x="0" y="0"/>
          <a:ext cx="0" cy="0"/>
          <a:chOff x="0" y="0"/>
          <a:chExt cx="0" cy="0"/>
        </a:xfrm>
      </p:grpSpPr>
      <p:sp>
        <p:nvSpPr>
          <p:cNvPr id="1662" name="Google Shape;1662;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3" name="Google Shape;1663;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657665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9"/>
        <p:cNvGrpSpPr/>
        <p:nvPr/>
      </p:nvGrpSpPr>
      <p:grpSpPr>
        <a:xfrm>
          <a:off x="0" y="0"/>
          <a:ext cx="0" cy="0"/>
          <a:chOff x="0" y="0"/>
          <a:chExt cx="0" cy="0"/>
        </a:xfrm>
      </p:grpSpPr>
      <p:sp>
        <p:nvSpPr>
          <p:cNvPr id="1670" name="Google Shape;1670;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1" name="Google Shape;1671;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96931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7"/>
        <p:cNvGrpSpPr/>
        <p:nvPr/>
      </p:nvGrpSpPr>
      <p:grpSpPr>
        <a:xfrm>
          <a:off x="0" y="0"/>
          <a:ext cx="0" cy="0"/>
          <a:chOff x="0" y="0"/>
          <a:chExt cx="0" cy="0"/>
        </a:xfrm>
      </p:grpSpPr>
      <p:sp>
        <p:nvSpPr>
          <p:cNvPr id="1678" name="Google Shape;1678;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9" name="Google Shape;1679;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92410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p:cNvGrpSpPr/>
        <p:nvPr/>
      </p:nvGrpSpPr>
      <p:grpSpPr>
        <a:xfrm>
          <a:off x="0" y="0"/>
          <a:ext cx="0" cy="0"/>
          <a:chOff x="0" y="0"/>
          <a:chExt cx="0" cy="0"/>
        </a:xfrm>
      </p:grpSpPr>
      <p:sp>
        <p:nvSpPr>
          <p:cNvPr id="1686" name="Google Shape;1686;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7" name="Google Shape;1687;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22807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4"/>
        <p:cNvGrpSpPr/>
        <p:nvPr/>
      </p:nvGrpSpPr>
      <p:grpSpPr>
        <a:xfrm>
          <a:off x="0" y="0"/>
          <a:ext cx="0" cy="0"/>
          <a:chOff x="0" y="0"/>
          <a:chExt cx="0" cy="0"/>
        </a:xfrm>
      </p:grpSpPr>
      <p:sp>
        <p:nvSpPr>
          <p:cNvPr id="1695" name="Google Shape;1695;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6" name="Google Shape;1696;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08376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2"/>
        <p:cNvGrpSpPr/>
        <p:nvPr/>
      </p:nvGrpSpPr>
      <p:grpSpPr>
        <a:xfrm>
          <a:off x="0" y="0"/>
          <a:ext cx="0" cy="0"/>
          <a:chOff x="0" y="0"/>
          <a:chExt cx="0" cy="0"/>
        </a:xfrm>
      </p:grpSpPr>
      <p:sp>
        <p:nvSpPr>
          <p:cNvPr id="1703" name="Google Shape;1703;p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4" name="Google Shape;1704;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018300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p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3" name="Google Shape;1713;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608866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9"/>
        <p:cNvGrpSpPr/>
        <p:nvPr/>
      </p:nvGrpSpPr>
      <p:grpSpPr>
        <a:xfrm>
          <a:off x="0" y="0"/>
          <a:ext cx="0" cy="0"/>
          <a:chOff x="0" y="0"/>
          <a:chExt cx="0" cy="0"/>
        </a:xfrm>
      </p:grpSpPr>
      <p:sp>
        <p:nvSpPr>
          <p:cNvPr id="1720" name="Google Shape;1720;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1" name="Google Shape;1721;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38305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9" name="Google Shape;1729;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25734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3"/>
        <p:cNvGrpSpPr/>
        <p:nvPr/>
      </p:nvGrpSpPr>
      <p:grpSpPr>
        <a:xfrm>
          <a:off x="0" y="0"/>
          <a:ext cx="0" cy="0"/>
          <a:chOff x="0" y="0"/>
          <a:chExt cx="0" cy="0"/>
        </a:xfrm>
      </p:grpSpPr>
      <p:sp>
        <p:nvSpPr>
          <p:cNvPr id="1734" name="Google Shape;1734;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5" name="Google Shape;1735;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153917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5"/>
        <p:cNvGrpSpPr/>
        <p:nvPr/>
      </p:nvGrpSpPr>
      <p:grpSpPr>
        <a:xfrm>
          <a:off x="0" y="0"/>
          <a:ext cx="0" cy="0"/>
          <a:chOff x="0" y="0"/>
          <a:chExt cx="0" cy="0"/>
        </a:xfrm>
      </p:grpSpPr>
      <p:sp>
        <p:nvSpPr>
          <p:cNvPr id="1766" name="Google Shape;1766;p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7" name="Google Shape;1767;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03637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8"/>
        <p:cNvGrpSpPr/>
        <p:nvPr/>
      </p:nvGrpSpPr>
      <p:grpSpPr>
        <a:xfrm>
          <a:off x="0" y="0"/>
          <a:ext cx="0" cy="0"/>
          <a:chOff x="0" y="0"/>
          <a:chExt cx="0" cy="0"/>
        </a:xfrm>
      </p:grpSpPr>
      <p:sp>
        <p:nvSpPr>
          <p:cNvPr id="1789" name="Google Shape;1789;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0" name="Google Shape;1790;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40190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4"/>
        <p:cNvGrpSpPr/>
        <p:nvPr/>
      </p:nvGrpSpPr>
      <p:grpSpPr>
        <a:xfrm>
          <a:off x="0" y="0"/>
          <a:ext cx="0" cy="0"/>
          <a:chOff x="0" y="0"/>
          <a:chExt cx="0" cy="0"/>
        </a:xfrm>
      </p:grpSpPr>
      <p:sp>
        <p:nvSpPr>
          <p:cNvPr id="1795" name="Google Shape;1795;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6" name="Google Shape;1796;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52664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9"/>
        <p:cNvGrpSpPr/>
        <p:nvPr/>
      </p:nvGrpSpPr>
      <p:grpSpPr>
        <a:xfrm>
          <a:off x="0" y="0"/>
          <a:ext cx="0" cy="0"/>
          <a:chOff x="0" y="0"/>
          <a:chExt cx="0" cy="0"/>
        </a:xfrm>
      </p:grpSpPr>
      <p:sp>
        <p:nvSpPr>
          <p:cNvPr id="1800" name="Google Shape;1800;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1" name="Google Shape;1801;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http://uest.ntua.gr/cyprus2016/proceedings/pdf/MAROULI_moving_towards_ciccular_economy_why_and_how.pdf</a:t>
            </a:r>
            <a:endParaRPr/>
          </a:p>
        </p:txBody>
      </p:sp>
      <p:sp>
        <p:nvSpPr>
          <p:cNvPr id="1802" name="Google Shape;1802;p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69</a:t>
            </a:fld>
            <a:endParaRPr/>
          </a:p>
        </p:txBody>
      </p:sp>
    </p:spTree>
    <p:extLst>
      <p:ext uri="{BB962C8B-B14F-4D97-AF65-F5344CB8AC3E}">
        <p14:creationId xmlns:p14="http://schemas.microsoft.com/office/powerpoint/2010/main" val="30372639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9" name="Google Shape;1809;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79379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0"/>
        <p:cNvGrpSpPr/>
        <p:nvPr/>
      </p:nvGrpSpPr>
      <p:grpSpPr>
        <a:xfrm>
          <a:off x="0" y="0"/>
          <a:ext cx="0" cy="0"/>
          <a:chOff x="0" y="0"/>
          <a:chExt cx="0" cy="0"/>
        </a:xfrm>
      </p:grpSpPr>
      <p:sp>
        <p:nvSpPr>
          <p:cNvPr id="1821" name="Google Shape;1821;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2" name="Google Shape;1822;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946441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6"/>
        <p:cNvGrpSpPr/>
        <p:nvPr/>
      </p:nvGrpSpPr>
      <p:grpSpPr>
        <a:xfrm>
          <a:off x="0" y="0"/>
          <a:ext cx="0" cy="0"/>
          <a:chOff x="0" y="0"/>
          <a:chExt cx="0" cy="0"/>
        </a:xfrm>
      </p:grpSpPr>
      <p:sp>
        <p:nvSpPr>
          <p:cNvPr id="1827" name="Google Shape;1827;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8" name="Google Shape;1828;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49480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1"/>
        <p:cNvGrpSpPr/>
        <p:nvPr/>
      </p:nvGrpSpPr>
      <p:grpSpPr>
        <a:xfrm>
          <a:off x="0" y="0"/>
          <a:ext cx="0" cy="0"/>
          <a:chOff x="0" y="0"/>
          <a:chExt cx="0" cy="0"/>
        </a:xfrm>
      </p:grpSpPr>
      <p:sp>
        <p:nvSpPr>
          <p:cNvPr id="1832" name="Google Shape;1832;p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3" name="Google Shape;1833;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62448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0"/>
        <p:cNvGrpSpPr/>
        <p:nvPr/>
      </p:nvGrpSpPr>
      <p:grpSpPr>
        <a:xfrm>
          <a:off x="0" y="0"/>
          <a:ext cx="0" cy="0"/>
          <a:chOff x="0" y="0"/>
          <a:chExt cx="0" cy="0"/>
        </a:xfrm>
      </p:grpSpPr>
      <p:sp>
        <p:nvSpPr>
          <p:cNvPr id="1841" name="Google Shape;1841;p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2" name="Google Shape;1842;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581464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2"/>
        <p:cNvGrpSpPr/>
        <p:nvPr/>
      </p:nvGrpSpPr>
      <p:grpSpPr>
        <a:xfrm>
          <a:off x="0" y="0"/>
          <a:ext cx="0" cy="0"/>
          <a:chOff x="0" y="0"/>
          <a:chExt cx="0" cy="0"/>
        </a:xfrm>
      </p:grpSpPr>
      <p:sp>
        <p:nvSpPr>
          <p:cNvPr id="1863" name="Google Shape;1863;p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4" name="Google Shape;1864;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20071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2"/>
        <p:cNvGrpSpPr/>
        <p:nvPr/>
      </p:nvGrpSpPr>
      <p:grpSpPr>
        <a:xfrm>
          <a:off x="0" y="0"/>
          <a:ext cx="0" cy="0"/>
          <a:chOff x="0" y="0"/>
          <a:chExt cx="0" cy="0"/>
        </a:xfrm>
      </p:grpSpPr>
      <p:sp>
        <p:nvSpPr>
          <p:cNvPr id="1893" name="Google Shape;1893;p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4" name="Google Shape;1894;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8329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969"/>
        <p:cNvGrpSpPr/>
        <p:nvPr/>
      </p:nvGrpSpPr>
      <p:grpSpPr>
        <a:xfrm>
          <a:off x="0" y="0"/>
          <a:ext cx="0" cy="0"/>
          <a:chOff x="0" y="0"/>
          <a:chExt cx="0" cy="0"/>
        </a:xfrm>
      </p:grpSpPr>
      <p:sp>
        <p:nvSpPr>
          <p:cNvPr id="970" name="Google Shape;970;p2"/>
          <p:cNvSpPr txBox="1">
            <a:spLocks noGrp="1"/>
          </p:cNvSpPr>
          <p:nvPr>
            <p:ph type="ctrTitle"/>
          </p:nvPr>
        </p:nvSpPr>
        <p:spPr>
          <a:xfrm>
            <a:off x="685800" y="1905000"/>
            <a:ext cx="7543800" cy="2594100"/>
          </a:xfrm>
          <a:prstGeom prst="rect">
            <a:avLst/>
          </a:prstGeom>
          <a:noFill/>
          <a:ln>
            <a:noFill/>
          </a:ln>
        </p:spPr>
        <p:txBody>
          <a:bodyPr spcFirstLastPara="1" wrap="square" lIns="91425" tIns="45700" rIns="91425" bIns="45700" anchor="b" anchorCtr="0"/>
          <a:lstStyle>
            <a:lvl1pPr lvl="0" algn="l" rtl="0">
              <a:lnSpc>
                <a:spcPct val="100000"/>
              </a:lnSpc>
              <a:spcBef>
                <a:spcPts val="0"/>
              </a:spcBef>
              <a:spcAft>
                <a:spcPts val="0"/>
              </a:spcAft>
              <a:buClr>
                <a:schemeClr val="dk2"/>
              </a:buClr>
              <a:buSzPts val="6600"/>
              <a:buFont typeface="Cambria"/>
              <a:buNone/>
              <a:defRPr sz="6600">
                <a:solidFill>
                  <a:schemeClr val="dk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1" name="Google Shape;971;p2"/>
          <p:cNvSpPr txBox="1">
            <a:spLocks noGrp="1"/>
          </p:cNvSpPr>
          <p:nvPr>
            <p:ph type="subTitle" idx="1"/>
          </p:nvPr>
        </p:nvSpPr>
        <p:spPr>
          <a:xfrm>
            <a:off x="685800" y="4572000"/>
            <a:ext cx="6461700" cy="10668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400"/>
              </a:spcBef>
              <a:spcAft>
                <a:spcPts val="0"/>
              </a:spcAft>
              <a:buSzPts val="2000"/>
              <a:buNone/>
              <a:defRPr sz="2000">
                <a:solidFill>
                  <a:srgbClr val="888888"/>
                </a:solidFill>
              </a:defRPr>
            </a:lvl1pPr>
            <a:lvl2pPr lvl="1" algn="ctr" rtl="0">
              <a:lnSpc>
                <a:spcPct val="100000"/>
              </a:lnSpc>
              <a:spcBef>
                <a:spcPts val="400"/>
              </a:spcBef>
              <a:spcAft>
                <a:spcPts val="0"/>
              </a:spcAft>
              <a:buSzPts val="2000"/>
              <a:buNone/>
              <a:defRPr>
                <a:solidFill>
                  <a:srgbClr val="888888"/>
                </a:solidFill>
              </a:defRPr>
            </a:lvl2pPr>
            <a:lvl3pPr lvl="2" algn="ctr" rtl="0">
              <a:lnSpc>
                <a:spcPct val="100000"/>
              </a:lnSpc>
              <a:spcBef>
                <a:spcPts val="360"/>
              </a:spcBef>
              <a:spcAft>
                <a:spcPts val="0"/>
              </a:spcAft>
              <a:buSzPts val="1800"/>
              <a:buNone/>
              <a:defRPr>
                <a:solidFill>
                  <a:srgbClr val="888888"/>
                </a:solidFill>
              </a:defRPr>
            </a:lvl3pPr>
            <a:lvl4pPr lvl="3" algn="ctr" rtl="0">
              <a:lnSpc>
                <a:spcPct val="100000"/>
              </a:lnSpc>
              <a:spcBef>
                <a:spcPts val="320"/>
              </a:spcBef>
              <a:spcAft>
                <a:spcPts val="0"/>
              </a:spcAft>
              <a:buSzPts val="1600"/>
              <a:buNone/>
              <a:defRPr>
                <a:solidFill>
                  <a:srgbClr val="888888"/>
                </a:solidFill>
              </a:defRPr>
            </a:lvl4pPr>
            <a:lvl5pPr lvl="4" algn="ctr" rtl="0">
              <a:lnSpc>
                <a:spcPct val="100000"/>
              </a:lnSpc>
              <a:spcBef>
                <a:spcPts val="280"/>
              </a:spcBef>
              <a:spcAft>
                <a:spcPts val="0"/>
              </a:spcAft>
              <a:buSzPts val="1400"/>
              <a:buNone/>
              <a:defRPr>
                <a:solidFill>
                  <a:srgbClr val="888888"/>
                </a:solidFill>
              </a:defRPr>
            </a:lvl5pPr>
            <a:lvl6pPr lvl="5" algn="ctr" rtl="0">
              <a:lnSpc>
                <a:spcPct val="100000"/>
              </a:lnSpc>
              <a:spcBef>
                <a:spcPts val="280"/>
              </a:spcBef>
              <a:spcAft>
                <a:spcPts val="0"/>
              </a:spcAft>
              <a:buSzPts val="1400"/>
              <a:buNone/>
              <a:defRPr>
                <a:solidFill>
                  <a:srgbClr val="888888"/>
                </a:solidFill>
              </a:defRPr>
            </a:lvl6pPr>
            <a:lvl7pPr lvl="6" algn="ctr" rtl="0">
              <a:lnSpc>
                <a:spcPct val="100000"/>
              </a:lnSpc>
              <a:spcBef>
                <a:spcPts val="280"/>
              </a:spcBef>
              <a:spcAft>
                <a:spcPts val="0"/>
              </a:spcAft>
              <a:buSzPts val="1400"/>
              <a:buNone/>
              <a:defRPr>
                <a:solidFill>
                  <a:srgbClr val="888888"/>
                </a:solidFill>
              </a:defRPr>
            </a:lvl7pPr>
            <a:lvl8pPr lvl="7" algn="ctr" rtl="0">
              <a:lnSpc>
                <a:spcPct val="100000"/>
              </a:lnSpc>
              <a:spcBef>
                <a:spcPts val="280"/>
              </a:spcBef>
              <a:spcAft>
                <a:spcPts val="0"/>
              </a:spcAft>
              <a:buSzPts val="1400"/>
              <a:buNone/>
              <a:defRPr>
                <a:solidFill>
                  <a:srgbClr val="888888"/>
                </a:solidFill>
              </a:defRPr>
            </a:lvl8pPr>
            <a:lvl9pPr lvl="8" algn="ctr" rtl="0">
              <a:lnSpc>
                <a:spcPct val="100000"/>
              </a:lnSpc>
              <a:spcBef>
                <a:spcPts val="280"/>
              </a:spcBef>
              <a:spcAft>
                <a:spcPts val="0"/>
              </a:spcAft>
              <a:buSzPts val="1400"/>
              <a:buNone/>
              <a:defRPr>
                <a:solidFill>
                  <a:srgbClr val="888888"/>
                </a:solidFill>
              </a:defRPr>
            </a:lvl9pPr>
          </a:lstStyle>
          <a:p>
            <a:endParaRPr/>
          </a:p>
        </p:txBody>
      </p:sp>
      <p:sp>
        <p:nvSpPr>
          <p:cNvPr id="972" name="Google Shape;972;p2"/>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3" name="Google Shape;973;p2"/>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4" name="Google Shape;974;p2"/>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975"/>
        <p:cNvGrpSpPr/>
        <p:nvPr/>
      </p:nvGrpSpPr>
      <p:grpSpPr>
        <a:xfrm>
          <a:off x="0" y="0"/>
          <a:ext cx="0" cy="0"/>
          <a:chOff x="0" y="0"/>
          <a:chExt cx="0" cy="0"/>
        </a:xfrm>
      </p:grpSpPr>
      <p:sp>
        <p:nvSpPr>
          <p:cNvPr id="976" name="Google Shape;976;p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7" name="Google Shape;977;p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SzPts val="1800"/>
              <a:buChar char="•"/>
              <a:defRPr/>
            </a:lvl1pPr>
            <a:lvl2pPr marL="914400" lvl="1" indent="-342900" algn="l" rtl="0">
              <a:lnSpc>
                <a:spcPct val="100000"/>
              </a:lnSpc>
              <a:spcBef>
                <a:spcPts val="360"/>
              </a:spcBef>
              <a:spcAft>
                <a:spcPts val="0"/>
              </a:spcAft>
              <a:buSzPts val="1800"/>
              <a:buChar char="•"/>
              <a:defRPr/>
            </a:lvl2pPr>
            <a:lvl3pPr marL="1371600" lvl="2" indent="-342900" algn="l" rtl="0">
              <a:lnSpc>
                <a:spcPct val="100000"/>
              </a:lnSpc>
              <a:spcBef>
                <a:spcPts val="360"/>
              </a:spcBef>
              <a:spcAft>
                <a:spcPts val="0"/>
              </a:spcAft>
              <a:buSzPts val="1800"/>
              <a:buChar char="•"/>
              <a:defRPr/>
            </a:lvl3pPr>
            <a:lvl4pPr marL="1828800" lvl="3" indent="-342900" algn="l" rtl="0">
              <a:lnSpc>
                <a:spcPct val="100000"/>
              </a:lnSpc>
              <a:spcBef>
                <a:spcPts val="360"/>
              </a:spcBef>
              <a:spcAft>
                <a:spcPts val="0"/>
              </a:spcAft>
              <a:buSzPts val="1800"/>
              <a:buChar char="•"/>
              <a:defRPr/>
            </a:lvl4pPr>
            <a:lvl5pPr marL="2286000" lvl="4" indent="-342900" algn="l" rtl="0">
              <a:lnSpc>
                <a:spcPct val="100000"/>
              </a:lnSpc>
              <a:spcBef>
                <a:spcPts val="360"/>
              </a:spcBef>
              <a:spcAft>
                <a:spcPts val="0"/>
              </a:spcAft>
              <a:buSzPts val="1800"/>
              <a:buChar char="•"/>
              <a:defRPr/>
            </a:lvl5pPr>
            <a:lvl6pPr marL="2743200" lvl="5" indent="-342900" algn="l" rtl="0">
              <a:lnSpc>
                <a:spcPct val="100000"/>
              </a:lnSpc>
              <a:spcBef>
                <a:spcPts val="360"/>
              </a:spcBef>
              <a:spcAft>
                <a:spcPts val="0"/>
              </a:spcAft>
              <a:buSzPts val="1800"/>
              <a:buChar char="•"/>
              <a:defRPr/>
            </a:lvl6pPr>
            <a:lvl7pPr marL="3200400" lvl="6" indent="-342900" algn="l" rtl="0">
              <a:lnSpc>
                <a:spcPct val="100000"/>
              </a:lnSpc>
              <a:spcBef>
                <a:spcPts val="360"/>
              </a:spcBef>
              <a:spcAft>
                <a:spcPts val="0"/>
              </a:spcAft>
              <a:buSzPts val="1800"/>
              <a:buChar char="•"/>
              <a:defRPr/>
            </a:lvl7pPr>
            <a:lvl8pPr marL="3657600" lvl="7" indent="-342900" algn="l" rtl="0">
              <a:lnSpc>
                <a:spcPct val="100000"/>
              </a:lnSpc>
              <a:spcBef>
                <a:spcPts val="360"/>
              </a:spcBef>
              <a:spcAft>
                <a:spcPts val="0"/>
              </a:spcAft>
              <a:buSzPts val="1800"/>
              <a:buChar char="•"/>
              <a:defRPr/>
            </a:lvl8pPr>
            <a:lvl9pPr marL="4114800" lvl="8" indent="-342900" algn="l" rtl="0">
              <a:lnSpc>
                <a:spcPct val="100000"/>
              </a:lnSpc>
              <a:spcBef>
                <a:spcPts val="360"/>
              </a:spcBef>
              <a:spcAft>
                <a:spcPts val="0"/>
              </a:spcAft>
              <a:buSzPts val="1800"/>
              <a:buChar char="•"/>
              <a:defRPr/>
            </a:lvl9pPr>
          </a:lstStyle>
          <a:p>
            <a:endParaRPr/>
          </a:p>
        </p:txBody>
      </p:sp>
      <p:sp>
        <p:nvSpPr>
          <p:cNvPr id="978" name="Google Shape;978;p3"/>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9" name="Google Shape;979;p3"/>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0" name="Google Shape;980;p3"/>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981"/>
        <p:cNvGrpSpPr/>
        <p:nvPr/>
      </p:nvGrpSpPr>
      <p:grpSpPr>
        <a:xfrm>
          <a:off x="0" y="0"/>
          <a:ext cx="0" cy="0"/>
          <a:chOff x="0" y="0"/>
          <a:chExt cx="0" cy="0"/>
        </a:xfrm>
      </p:grpSpPr>
      <p:sp>
        <p:nvSpPr>
          <p:cNvPr id="982" name="Google Shape;982;p4"/>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3" name="Google Shape;983;p4"/>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4" name="Google Shape;984;p4"/>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985"/>
        <p:cNvGrpSpPr/>
        <p:nvPr/>
      </p:nvGrpSpPr>
      <p:grpSpPr>
        <a:xfrm>
          <a:off x="0" y="0"/>
          <a:ext cx="0" cy="0"/>
          <a:chOff x="0" y="0"/>
          <a:chExt cx="0" cy="0"/>
        </a:xfrm>
      </p:grpSpPr>
      <p:sp>
        <p:nvSpPr>
          <p:cNvPr id="986" name="Google Shape;986;p5"/>
          <p:cNvSpPr txBox="1">
            <a:spLocks noGrp="1"/>
          </p:cNvSpPr>
          <p:nvPr>
            <p:ph type="title"/>
          </p:nvPr>
        </p:nvSpPr>
        <p:spPr>
          <a:xfrm>
            <a:off x="722313" y="5486400"/>
            <a:ext cx="7659600" cy="1168500"/>
          </a:xfrm>
          <a:prstGeom prst="rect">
            <a:avLst/>
          </a:prstGeom>
          <a:noFill/>
          <a:ln>
            <a:noFill/>
          </a:ln>
        </p:spPr>
        <p:txBody>
          <a:bodyPr spcFirstLastPara="1" wrap="square" lIns="91425" tIns="45700" rIns="91425" bIns="45700" anchor="t" anchorCtr="0"/>
          <a:lstStyle>
            <a:lvl1pPr lvl="0" algn="l" rtl="0">
              <a:lnSpc>
                <a:spcPct val="100000"/>
              </a:lnSpc>
              <a:spcBef>
                <a:spcPts val="0"/>
              </a:spcBef>
              <a:spcAft>
                <a:spcPts val="0"/>
              </a:spcAft>
              <a:buClr>
                <a:schemeClr val="dk2"/>
              </a:buClr>
              <a:buSzPts val="3600"/>
              <a:buFont typeface="Cambria"/>
              <a:buNone/>
              <a:defRPr sz="3600" b="0" cap="none"/>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7" name="Google Shape;987;p5"/>
          <p:cNvSpPr txBox="1">
            <a:spLocks noGrp="1"/>
          </p:cNvSpPr>
          <p:nvPr>
            <p:ph type="body" idx="1"/>
          </p:nvPr>
        </p:nvSpPr>
        <p:spPr>
          <a:xfrm>
            <a:off x="722313" y="3852863"/>
            <a:ext cx="6135600" cy="16335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00"/>
              </a:spcBef>
              <a:spcAft>
                <a:spcPts val="0"/>
              </a:spcAft>
              <a:buSzPts val="2000"/>
              <a:buNone/>
              <a:defRPr sz="2000">
                <a:solidFill>
                  <a:srgbClr val="888888"/>
                </a:solidFill>
              </a:defRPr>
            </a:lvl1pPr>
            <a:lvl2pPr marL="914400" lvl="1" indent="-228600" algn="l" rtl="0">
              <a:lnSpc>
                <a:spcPct val="100000"/>
              </a:lnSpc>
              <a:spcBef>
                <a:spcPts val="360"/>
              </a:spcBef>
              <a:spcAft>
                <a:spcPts val="0"/>
              </a:spcAft>
              <a:buSzPts val="1800"/>
              <a:buNone/>
              <a:defRPr sz="1800">
                <a:solidFill>
                  <a:srgbClr val="888888"/>
                </a:solidFill>
              </a:defRPr>
            </a:lvl2pPr>
            <a:lvl3pPr marL="1371600" lvl="2" indent="-228600" algn="l" rtl="0">
              <a:lnSpc>
                <a:spcPct val="100000"/>
              </a:lnSpc>
              <a:spcBef>
                <a:spcPts val="320"/>
              </a:spcBef>
              <a:spcAft>
                <a:spcPts val="0"/>
              </a:spcAft>
              <a:buSzPts val="1600"/>
              <a:buNone/>
              <a:defRPr sz="1600">
                <a:solidFill>
                  <a:srgbClr val="888888"/>
                </a:solidFill>
              </a:defRPr>
            </a:lvl3pPr>
            <a:lvl4pPr marL="1828800" lvl="3" indent="-228600" algn="l" rtl="0">
              <a:lnSpc>
                <a:spcPct val="100000"/>
              </a:lnSpc>
              <a:spcBef>
                <a:spcPts val="280"/>
              </a:spcBef>
              <a:spcAft>
                <a:spcPts val="0"/>
              </a:spcAft>
              <a:buSzPts val="1400"/>
              <a:buNone/>
              <a:defRPr sz="1400">
                <a:solidFill>
                  <a:srgbClr val="888888"/>
                </a:solidFill>
              </a:defRPr>
            </a:lvl4pPr>
            <a:lvl5pPr marL="2286000" lvl="4" indent="-228600" algn="l" rtl="0">
              <a:lnSpc>
                <a:spcPct val="100000"/>
              </a:lnSpc>
              <a:spcBef>
                <a:spcPts val="280"/>
              </a:spcBef>
              <a:spcAft>
                <a:spcPts val="0"/>
              </a:spcAft>
              <a:buSzPts val="1400"/>
              <a:buNone/>
              <a:defRPr sz="1400">
                <a:solidFill>
                  <a:srgbClr val="888888"/>
                </a:solidFill>
              </a:defRPr>
            </a:lvl5pPr>
            <a:lvl6pPr marL="2743200" lvl="5" indent="-228600" algn="l" rtl="0">
              <a:lnSpc>
                <a:spcPct val="100000"/>
              </a:lnSpc>
              <a:spcBef>
                <a:spcPts val="280"/>
              </a:spcBef>
              <a:spcAft>
                <a:spcPts val="0"/>
              </a:spcAft>
              <a:buSzPts val="1400"/>
              <a:buNone/>
              <a:defRPr sz="1400">
                <a:solidFill>
                  <a:srgbClr val="888888"/>
                </a:solidFill>
              </a:defRPr>
            </a:lvl6pPr>
            <a:lvl7pPr marL="3200400" lvl="6" indent="-228600" algn="l" rtl="0">
              <a:lnSpc>
                <a:spcPct val="100000"/>
              </a:lnSpc>
              <a:spcBef>
                <a:spcPts val="280"/>
              </a:spcBef>
              <a:spcAft>
                <a:spcPts val="0"/>
              </a:spcAft>
              <a:buSzPts val="1400"/>
              <a:buNone/>
              <a:defRPr sz="1400">
                <a:solidFill>
                  <a:srgbClr val="888888"/>
                </a:solidFill>
              </a:defRPr>
            </a:lvl7pPr>
            <a:lvl8pPr marL="3657600" lvl="7" indent="-228600" algn="l" rtl="0">
              <a:lnSpc>
                <a:spcPct val="100000"/>
              </a:lnSpc>
              <a:spcBef>
                <a:spcPts val="280"/>
              </a:spcBef>
              <a:spcAft>
                <a:spcPts val="0"/>
              </a:spcAft>
              <a:buSzPts val="1400"/>
              <a:buNone/>
              <a:defRPr sz="1400">
                <a:solidFill>
                  <a:srgbClr val="888888"/>
                </a:solidFill>
              </a:defRPr>
            </a:lvl8pPr>
            <a:lvl9pPr marL="4114800" lvl="8" indent="-228600" algn="l" rtl="0">
              <a:lnSpc>
                <a:spcPct val="100000"/>
              </a:lnSpc>
              <a:spcBef>
                <a:spcPts val="280"/>
              </a:spcBef>
              <a:spcAft>
                <a:spcPts val="0"/>
              </a:spcAft>
              <a:buSzPts val="1400"/>
              <a:buNone/>
              <a:defRPr sz="1400">
                <a:solidFill>
                  <a:srgbClr val="888888"/>
                </a:solidFill>
              </a:defRPr>
            </a:lvl9pPr>
          </a:lstStyle>
          <a:p>
            <a:endParaRPr/>
          </a:p>
        </p:txBody>
      </p:sp>
      <p:sp>
        <p:nvSpPr>
          <p:cNvPr id="988" name="Google Shape;988;p5"/>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9" name="Google Shape;989;p5"/>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0" name="Google Shape;990;p5"/>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991"/>
        <p:cNvGrpSpPr/>
        <p:nvPr/>
      </p:nvGrpSpPr>
      <p:grpSpPr>
        <a:xfrm>
          <a:off x="0" y="0"/>
          <a:ext cx="0" cy="0"/>
          <a:chOff x="0" y="0"/>
          <a:chExt cx="0" cy="0"/>
        </a:xfrm>
      </p:grpSpPr>
      <p:sp>
        <p:nvSpPr>
          <p:cNvPr id="992" name="Google Shape;992;p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3" name="Google Shape;993;p6"/>
          <p:cNvSpPr txBox="1">
            <a:spLocks noGrp="1"/>
          </p:cNvSpPr>
          <p:nvPr>
            <p:ph type="body" idx="1"/>
          </p:nvPr>
        </p:nvSpPr>
        <p:spPr>
          <a:xfrm>
            <a:off x="457200" y="1536192"/>
            <a:ext cx="3657600" cy="45903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SzPts val="2800"/>
              <a:buChar char="•"/>
              <a:defRPr sz="2800"/>
            </a:lvl1pPr>
            <a:lvl2pPr marL="914400" lvl="1" indent="-381000" algn="l" rtl="0">
              <a:lnSpc>
                <a:spcPct val="100000"/>
              </a:lnSpc>
              <a:spcBef>
                <a:spcPts val="480"/>
              </a:spcBef>
              <a:spcAft>
                <a:spcPts val="0"/>
              </a:spcAft>
              <a:buSzPts val="2400"/>
              <a:buChar char="•"/>
              <a:defRPr sz="2400"/>
            </a:lvl2pPr>
            <a:lvl3pPr marL="1371600" lvl="2" indent="-355600" algn="l" rtl="0">
              <a:lnSpc>
                <a:spcPct val="100000"/>
              </a:lnSpc>
              <a:spcBef>
                <a:spcPts val="400"/>
              </a:spcBef>
              <a:spcAft>
                <a:spcPts val="0"/>
              </a:spcAft>
              <a:buSzPts val="2000"/>
              <a:buChar char="•"/>
              <a:defRPr sz="2000"/>
            </a:lvl3pPr>
            <a:lvl4pPr marL="1828800" lvl="3" indent="-342900" algn="l" rtl="0">
              <a:lnSpc>
                <a:spcPct val="100000"/>
              </a:lnSpc>
              <a:spcBef>
                <a:spcPts val="360"/>
              </a:spcBef>
              <a:spcAft>
                <a:spcPts val="0"/>
              </a:spcAft>
              <a:buSzPts val="1800"/>
              <a:buChar char="•"/>
              <a:defRPr sz="1800"/>
            </a:lvl4pPr>
            <a:lvl5pPr marL="2286000" lvl="4" indent="-342900" algn="l" rtl="0">
              <a:lnSpc>
                <a:spcPct val="100000"/>
              </a:lnSpc>
              <a:spcBef>
                <a:spcPts val="360"/>
              </a:spcBef>
              <a:spcAft>
                <a:spcPts val="0"/>
              </a:spcAft>
              <a:buSzPts val="1800"/>
              <a:buChar char="•"/>
              <a:defRPr sz="1800"/>
            </a:lvl5pPr>
            <a:lvl6pPr marL="2743200" lvl="5" indent="-342900" algn="l" rtl="0">
              <a:lnSpc>
                <a:spcPct val="100000"/>
              </a:lnSpc>
              <a:spcBef>
                <a:spcPts val="360"/>
              </a:spcBef>
              <a:spcAft>
                <a:spcPts val="0"/>
              </a:spcAft>
              <a:buSzPts val="1800"/>
              <a:buChar char="•"/>
              <a:defRPr sz="1800"/>
            </a:lvl6pPr>
            <a:lvl7pPr marL="3200400" lvl="6" indent="-342900" algn="l" rtl="0">
              <a:lnSpc>
                <a:spcPct val="100000"/>
              </a:lnSpc>
              <a:spcBef>
                <a:spcPts val="360"/>
              </a:spcBef>
              <a:spcAft>
                <a:spcPts val="0"/>
              </a:spcAft>
              <a:buSzPts val="1800"/>
              <a:buChar char="•"/>
              <a:defRPr sz="1800"/>
            </a:lvl7pPr>
            <a:lvl8pPr marL="3657600" lvl="7" indent="-342900" algn="l" rtl="0">
              <a:lnSpc>
                <a:spcPct val="100000"/>
              </a:lnSpc>
              <a:spcBef>
                <a:spcPts val="360"/>
              </a:spcBef>
              <a:spcAft>
                <a:spcPts val="0"/>
              </a:spcAft>
              <a:buSzPts val="1800"/>
              <a:buChar char="•"/>
              <a:defRPr sz="1800"/>
            </a:lvl8pPr>
            <a:lvl9pPr marL="4114800" lvl="8" indent="-342900" algn="l" rtl="0">
              <a:lnSpc>
                <a:spcPct val="100000"/>
              </a:lnSpc>
              <a:spcBef>
                <a:spcPts val="360"/>
              </a:spcBef>
              <a:spcAft>
                <a:spcPts val="0"/>
              </a:spcAft>
              <a:buSzPts val="1800"/>
              <a:buChar char="•"/>
              <a:defRPr sz="1800"/>
            </a:lvl9pPr>
          </a:lstStyle>
          <a:p>
            <a:endParaRPr/>
          </a:p>
        </p:txBody>
      </p:sp>
      <p:sp>
        <p:nvSpPr>
          <p:cNvPr id="994" name="Google Shape;994;p6"/>
          <p:cNvSpPr txBox="1">
            <a:spLocks noGrp="1"/>
          </p:cNvSpPr>
          <p:nvPr>
            <p:ph type="body" idx="2"/>
          </p:nvPr>
        </p:nvSpPr>
        <p:spPr>
          <a:xfrm>
            <a:off x="4419600" y="1536192"/>
            <a:ext cx="3657600" cy="45903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SzPts val="2800"/>
              <a:buChar char="•"/>
              <a:defRPr sz="2800"/>
            </a:lvl1pPr>
            <a:lvl2pPr marL="914400" lvl="1" indent="-381000" algn="l" rtl="0">
              <a:lnSpc>
                <a:spcPct val="100000"/>
              </a:lnSpc>
              <a:spcBef>
                <a:spcPts val="480"/>
              </a:spcBef>
              <a:spcAft>
                <a:spcPts val="0"/>
              </a:spcAft>
              <a:buSzPts val="2400"/>
              <a:buChar char="•"/>
              <a:defRPr sz="2400"/>
            </a:lvl2pPr>
            <a:lvl3pPr marL="1371600" lvl="2" indent="-355600" algn="l" rtl="0">
              <a:lnSpc>
                <a:spcPct val="100000"/>
              </a:lnSpc>
              <a:spcBef>
                <a:spcPts val="400"/>
              </a:spcBef>
              <a:spcAft>
                <a:spcPts val="0"/>
              </a:spcAft>
              <a:buSzPts val="2000"/>
              <a:buChar char="•"/>
              <a:defRPr sz="2000"/>
            </a:lvl3pPr>
            <a:lvl4pPr marL="1828800" lvl="3" indent="-342900" algn="l" rtl="0">
              <a:lnSpc>
                <a:spcPct val="100000"/>
              </a:lnSpc>
              <a:spcBef>
                <a:spcPts val="360"/>
              </a:spcBef>
              <a:spcAft>
                <a:spcPts val="0"/>
              </a:spcAft>
              <a:buSzPts val="1800"/>
              <a:buChar char="•"/>
              <a:defRPr sz="1800"/>
            </a:lvl4pPr>
            <a:lvl5pPr marL="2286000" lvl="4" indent="-342900" algn="l" rtl="0">
              <a:lnSpc>
                <a:spcPct val="100000"/>
              </a:lnSpc>
              <a:spcBef>
                <a:spcPts val="360"/>
              </a:spcBef>
              <a:spcAft>
                <a:spcPts val="0"/>
              </a:spcAft>
              <a:buSzPts val="1800"/>
              <a:buChar char="•"/>
              <a:defRPr sz="1800"/>
            </a:lvl5pPr>
            <a:lvl6pPr marL="2743200" lvl="5" indent="-342900" algn="l" rtl="0">
              <a:lnSpc>
                <a:spcPct val="100000"/>
              </a:lnSpc>
              <a:spcBef>
                <a:spcPts val="360"/>
              </a:spcBef>
              <a:spcAft>
                <a:spcPts val="0"/>
              </a:spcAft>
              <a:buSzPts val="1800"/>
              <a:buChar char="•"/>
              <a:defRPr sz="1800"/>
            </a:lvl6pPr>
            <a:lvl7pPr marL="3200400" lvl="6" indent="-342900" algn="l" rtl="0">
              <a:lnSpc>
                <a:spcPct val="100000"/>
              </a:lnSpc>
              <a:spcBef>
                <a:spcPts val="360"/>
              </a:spcBef>
              <a:spcAft>
                <a:spcPts val="0"/>
              </a:spcAft>
              <a:buSzPts val="1800"/>
              <a:buChar char="•"/>
              <a:defRPr sz="1800"/>
            </a:lvl7pPr>
            <a:lvl8pPr marL="3657600" lvl="7" indent="-342900" algn="l" rtl="0">
              <a:lnSpc>
                <a:spcPct val="100000"/>
              </a:lnSpc>
              <a:spcBef>
                <a:spcPts val="360"/>
              </a:spcBef>
              <a:spcAft>
                <a:spcPts val="0"/>
              </a:spcAft>
              <a:buSzPts val="1800"/>
              <a:buChar char="•"/>
              <a:defRPr sz="1800"/>
            </a:lvl8pPr>
            <a:lvl9pPr marL="4114800" lvl="8" indent="-342900" algn="l" rtl="0">
              <a:lnSpc>
                <a:spcPct val="100000"/>
              </a:lnSpc>
              <a:spcBef>
                <a:spcPts val="360"/>
              </a:spcBef>
              <a:spcAft>
                <a:spcPts val="0"/>
              </a:spcAft>
              <a:buSzPts val="1800"/>
              <a:buChar char="•"/>
              <a:defRPr sz="1800"/>
            </a:lvl9pPr>
          </a:lstStyle>
          <a:p>
            <a:endParaRPr/>
          </a:p>
        </p:txBody>
      </p:sp>
      <p:sp>
        <p:nvSpPr>
          <p:cNvPr id="995" name="Google Shape;995;p6"/>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6" name="Google Shape;996;p6"/>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7" name="Google Shape;997;p6"/>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998"/>
        <p:cNvGrpSpPr/>
        <p:nvPr/>
      </p:nvGrpSpPr>
      <p:grpSpPr>
        <a:xfrm>
          <a:off x="0" y="0"/>
          <a:ext cx="0" cy="0"/>
          <a:chOff x="0" y="0"/>
          <a:chExt cx="0" cy="0"/>
        </a:xfrm>
      </p:grpSpPr>
      <p:sp>
        <p:nvSpPr>
          <p:cNvPr id="999" name="Google Shape;999;p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Clr>
                <a:schemeClr val="dk2"/>
              </a:buClr>
              <a:buSzPts val="4600"/>
              <a:buFont typeface="Cambria"/>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0" name="Google Shape;1000;p7"/>
          <p:cNvSpPr txBox="1">
            <a:spLocks noGrp="1"/>
          </p:cNvSpPr>
          <p:nvPr>
            <p:ph type="body" idx="1"/>
          </p:nvPr>
        </p:nvSpPr>
        <p:spPr>
          <a:xfrm>
            <a:off x="457200" y="1535113"/>
            <a:ext cx="3657600" cy="639900"/>
          </a:xfrm>
          <a:prstGeom prst="rect">
            <a:avLst/>
          </a:prstGeom>
          <a:noFill/>
          <a:ln>
            <a:noFill/>
          </a:ln>
        </p:spPr>
        <p:txBody>
          <a:bodyPr spcFirstLastPara="1" wrap="square" lIns="91425" tIns="45700" rIns="91425" bIns="45700" anchor="b" anchorCtr="0">
            <a:normAutofit/>
          </a:bodyPr>
          <a:lstStyle>
            <a:lvl1pPr marL="457200" lvl="0" indent="-228600" algn="ctr" rtl="0">
              <a:lnSpc>
                <a:spcPct val="100000"/>
              </a:lnSpc>
              <a:spcBef>
                <a:spcPts val="400"/>
              </a:spcBef>
              <a:spcAft>
                <a:spcPts val="0"/>
              </a:spcAft>
              <a:buSzPts val="2000"/>
              <a:buNone/>
              <a:defRPr sz="2000" b="1">
                <a:solidFill>
                  <a:schemeClr val="dk2"/>
                </a:solidFill>
              </a:defRPr>
            </a:lvl1pPr>
            <a:lvl2pPr marL="914400" lvl="1" indent="-228600" algn="l" rtl="0">
              <a:lnSpc>
                <a:spcPct val="100000"/>
              </a:lnSpc>
              <a:spcBef>
                <a:spcPts val="400"/>
              </a:spcBef>
              <a:spcAft>
                <a:spcPts val="0"/>
              </a:spcAft>
              <a:buSzPts val="2000"/>
              <a:buNone/>
              <a:defRPr sz="2000" b="1"/>
            </a:lvl2pPr>
            <a:lvl3pPr marL="1371600" lvl="2" indent="-228600" algn="l" rtl="0">
              <a:lnSpc>
                <a:spcPct val="100000"/>
              </a:lnSpc>
              <a:spcBef>
                <a:spcPts val="360"/>
              </a:spcBef>
              <a:spcAft>
                <a:spcPts val="0"/>
              </a:spcAft>
              <a:buSzPts val="1800"/>
              <a:buNone/>
              <a:defRPr sz="1800" b="1"/>
            </a:lvl3pPr>
            <a:lvl4pPr marL="1828800" lvl="3" indent="-228600" algn="l" rtl="0">
              <a:lnSpc>
                <a:spcPct val="100000"/>
              </a:lnSpc>
              <a:spcBef>
                <a:spcPts val="320"/>
              </a:spcBef>
              <a:spcAft>
                <a:spcPts val="0"/>
              </a:spcAft>
              <a:buSzPts val="1600"/>
              <a:buNone/>
              <a:defRPr sz="1600" b="1"/>
            </a:lvl4pPr>
            <a:lvl5pPr marL="2286000" lvl="4" indent="-228600" algn="l" rtl="0">
              <a:lnSpc>
                <a:spcPct val="100000"/>
              </a:lnSpc>
              <a:spcBef>
                <a:spcPts val="320"/>
              </a:spcBef>
              <a:spcAft>
                <a:spcPts val="0"/>
              </a:spcAft>
              <a:buSzPts val="1600"/>
              <a:buNone/>
              <a:defRPr sz="1600" b="1"/>
            </a:lvl5pPr>
            <a:lvl6pPr marL="2743200" lvl="5" indent="-228600" algn="l" rtl="0">
              <a:lnSpc>
                <a:spcPct val="100000"/>
              </a:lnSpc>
              <a:spcBef>
                <a:spcPts val="320"/>
              </a:spcBef>
              <a:spcAft>
                <a:spcPts val="0"/>
              </a:spcAft>
              <a:buSzPts val="1600"/>
              <a:buNone/>
              <a:defRPr sz="1600" b="1"/>
            </a:lvl6pPr>
            <a:lvl7pPr marL="3200400" lvl="6" indent="-228600" algn="l" rtl="0">
              <a:lnSpc>
                <a:spcPct val="100000"/>
              </a:lnSpc>
              <a:spcBef>
                <a:spcPts val="320"/>
              </a:spcBef>
              <a:spcAft>
                <a:spcPts val="0"/>
              </a:spcAft>
              <a:buSzPts val="1600"/>
              <a:buNone/>
              <a:defRPr sz="1600" b="1"/>
            </a:lvl7pPr>
            <a:lvl8pPr marL="3657600" lvl="7" indent="-228600" algn="l" rtl="0">
              <a:lnSpc>
                <a:spcPct val="100000"/>
              </a:lnSpc>
              <a:spcBef>
                <a:spcPts val="320"/>
              </a:spcBef>
              <a:spcAft>
                <a:spcPts val="0"/>
              </a:spcAft>
              <a:buSzPts val="1600"/>
              <a:buNone/>
              <a:defRPr sz="1600" b="1"/>
            </a:lvl8pPr>
            <a:lvl9pPr marL="4114800" lvl="8" indent="-228600" algn="l" rtl="0">
              <a:lnSpc>
                <a:spcPct val="100000"/>
              </a:lnSpc>
              <a:spcBef>
                <a:spcPts val="320"/>
              </a:spcBef>
              <a:spcAft>
                <a:spcPts val="0"/>
              </a:spcAft>
              <a:buSzPts val="1600"/>
              <a:buNone/>
              <a:defRPr sz="1600" b="1"/>
            </a:lvl9pPr>
          </a:lstStyle>
          <a:p>
            <a:endParaRPr/>
          </a:p>
        </p:txBody>
      </p:sp>
      <p:sp>
        <p:nvSpPr>
          <p:cNvPr id="1001" name="Google Shape;1001;p7"/>
          <p:cNvSpPr txBox="1">
            <a:spLocks noGrp="1"/>
          </p:cNvSpPr>
          <p:nvPr>
            <p:ph type="body" idx="2"/>
          </p:nvPr>
        </p:nvSpPr>
        <p:spPr>
          <a:xfrm>
            <a:off x="457200" y="2174875"/>
            <a:ext cx="3657600" cy="39513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SzPts val="2400"/>
              <a:buChar char="•"/>
              <a:defRPr sz="2400"/>
            </a:lvl1pPr>
            <a:lvl2pPr marL="914400" lvl="1" indent="-355600" algn="l" rtl="0">
              <a:lnSpc>
                <a:spcPct val="100000"/>
              </a:lnSpc>
              <a:spcBef>
                <a:spcPts val="400"/>
              </a:spcBef>
              <a:spcAft>
                <a:spcPts val="0"/>
              </a:spcAft>
              <a:buSzPts val="2000"/>
              <a:buChar char="•"/>
              <a:defRPr sz="2000"/>
            </a:lvl2pPr>
            <a:lvl3pPr marL="1371600" lvl="2" indent="-342900" algn="l" rtl="0">
              <a:lnSpc>
                <a:spcPct val="100000"/>
              </a:lnSpc>
              <a:spcBef>
                <a:spcPts val="360"/>
              </a:spcBef>
              <a:spcAft>
                <a:spcPts val="0"/>
              </a:spcAft>
              <a:buSzPts val="1800"/>
              <a:buChar char="•"/>
              <a:defRPr sz="1800"/>
            </a:lvl3pPr>
            <a:lvl4pPr marL="1828800" lvl="3" indent="-330200" algn="l" rtl="0">
              <a:lnSpc>
                <a:spcPct val="100000"/>
              </a:lnSpc>
              <a:spcBef>
                <a:spcPts val="320"/>
              </a:spcBef>
              <a:spcAft>
                <a:spcPts val="0"/>
              </a:spcAft>
              <a:buSzPts val="1600"/>
              <a:buChar char="•"/>
              <a:defRPr sz="1600"/>
            </a:lvl4pPr>
            <a:lvl5pPr marL="2286000" lvl="4" indent="-330200" algn="l" rtl="0">
              <a:lnSpc>
                <a:spcPct val="100000"/>
              </a:lnSpc>
              <a:spcBef>
                <a:spcPts val="320"/>
              </a:spcBef>
              <a:spcAft>
                <a:spcPts val="0"/>
              </a:spcAft>
              <a:buSzPts val="1600"/>
              <a:buChar char="•"/>
              <a:defRPr sz="1600"/>
            </a:lvl5pPr>
            <a:lvl6pPr marL="2743200" lvl="5" indent="-330200" algn="l" rtl="0">
              <a:lnSpc>
                <a:spcPct val="100000"/>
              </a:lnSpc>
              <a:spcBef>
                <a:spcPts val="320"/>
              </a:spcBef>
              <a:spcAft>
                <a:spcPts val="0"/>
              </a:spcAft>
              <a:buSzPts val="1600"/>
              <a:buChar char="•"/>
              <a:defRPr sz="1600"/>
            </a:lvl6pPr>
            <a:lvl7pPr marL="3200400" lvl="6" indent="-330200" algn="l" rtl="0">
              <a:lnSpc>
                <a:spcPct val="100000"/>
              </a:lnSpc>
              <a:spcBef>
                <a:spcPts val="320"/>
              </a:spcBef>
              <a:spcAft>
                <a:spcPts val="0"/>
              </a:spcAft>
              <a:buSzPts val="1600"/>
              <a:buChar char="•"/>
              <a:defRPr sz="1600"/>
            </a:lvl7pPr>
            <a:lvl8pPr marL="3657600" lvl="7" indent="-330200" algn="l" rtl="0">
              <a:lnSpc>
                <a:spcPct val="100000"/>
              </a:lnSpc>
              <a:spcBef>
                <a:spcPts val="320"/>
              </a:spcBef>
              <a:spcAft>
                <a:spcPts val="0"/>
              </a:spcAft>
              <a:buSzPts val="1600"/>
              <a:buChar char="•"/>
              <a:defRPr sz="1600"/>
            </a:lvl8pPr>
            <a:lvl9pPr marL="4114800" lvl="8" indent="-330200" algn="l" rtl="0">
              <a:lnSpc>
                <a:spcPct val="100000"/>
              </a:lnSpc>
              <a:spcBef>
                <a:spcPts val="320"/>
              </a:spcBef>
              <a:spcAft>
                <a:spcPts val="0"/>
              </a:spcAft>
              <a:buSzPts val="1600"/>
              <a:buChar char="•"/>
              <a:defRPr sz="1600"/>
            </a:lvl9pPr>
          </a:lstStyle>
          <a:p>
            <a:endParaRPr/>
          </a:p>
        </p:txBody>
      </p:sp>
      <p:sp>
        <p:nvSpPr>
          <p:cNvPr id="1002" name="Google Shape;1002;p7"/>
          <p:cNvSpPr txBox="1">
            <a:spLocks noGrp="1"/>
          </p:cNvSpPr>
          <p:nvPr>
            <p:ph type="body" idx="3"/>
          </p:nvPr>
        </p:nvSpPr>
        <p:spPr>
          <a:xfrm>
            <a:off x="4419600" y="1535113"/>
            <a:ext cx="3657600" cy="639900"/>
          </a:xfrm>
          <a:prstGeom prst="rect">
            <a:avLst/>
          </a:prstGeom>
          <a:noFill/>
          <a:ln>
            <a:noFill/>
          </a:ln>
        </p:spPr>
        <p:txBody>
          <a:bodyPr spcFirstLastPara="1" wrap="square" lIns="91425" tIns="45700" rIns="91425" bIns="45700" anchor="b" anchorCtr="0">
            <a:normAutofit/>
          </a:bodyPr>
          <a:lstStyle>
            <a:lvl1pPr marL="457200" lvl="0" indent="-228600" algn="ctr" rtl="0">
              <a:lnSpc>
                <a:spcPct val="100000"/>
              </a:lnSpc>
              <a:spcBef>
                <a:spcPts val="400"/>
              </a:spcBef>
              <a:spcAft>
                <a:spcPts val="0"/>
              </a:spcAft>
              <a:buSzPts val="2000"/>
              <a:buNone/>
              <a:defRPr sz="2000" b="1">
                <a:solidFill>
                  <a:schemeClr val="dk2"/>
                </a:solidFill>
              </a:defRPr>
            </a:lvl1pPr>
            <a:lvl2pPr marL="914400" lvl="1" indent="-228600" algn="l" rtl="0">
              <a:lnSpc>
                <a:spcPct val="100000"/>
              </a:lnSpc>
              <a:spcBef>
                <a:spcPts val="400"/>
              </a:spcBef>
              <a:spcAft>
                <a:spcPts val="0"/>
              </a:spcAft>
              <a:buSzPts val="2000"/>
              <a:buNone/>
              <a:defRPr sz="2000" b="1"/>
            </a:lvl2pPr>
            <a:lvl3pPr marL="1371600" lvl="2" indent="-228600" algn="l" rtl="0">
              <a:lnSpc>
                <a:spcPct val="100000"/>
              </a:lnSpc>
              <a:spcBef>
                <a:spcPts val="360"/>
              </a:spcBef>
              <a:spcAft>
                <a:spcPts val="0"/>
              </a:spcAft>
              <a:buSzPts val="1800"/>
              <a:buNone/>
              <a:defRPr sz="1800" b="1"/>
            </a:lvl3pPr>
            <a:lvl4pPr marL="1828800" lvl="3" indent="-228600" algn="l" rtl="0">
              <a:lnSpc>
                <a:spcPct val="100000"/>
              </a:lnSpc>
              <a:spcBef>
                <a:spcPts val="320"/>
              </a:spcBef>
              <a:spcAft>
                <a:spcPts val="0"/>
              </a:spcAft>
              <a:buSzPts val="1600"/>
              <a:buNone/>
              <a:defRPr sz="1600" b="1"/>
            </a:lvl4pPr>
            <a:lvl5pPr marL="2286000" lvl="4" indent="-228600" algn="l" rtl="0">
              <a:lnSpc>
                <a:spcPct val="100000"/>
              </a:lnSpc>
              <a:spcBef>
                <a:spcPts val="320"/>
              </a:spcBef>
              <a:spcAft>
                <a:spcPts val="0"/>
              </a:spcAft>
              <a:buSzPts val="1600"/>
              <a:buNone/>
              <a:defRPr sz="1600" b="1"/>
            </a:lvl5pPr>
            <a:lvl6pPr marL="2743200" lvl="5" indent="-228600" algn="l" rtl="0">
              <a:lnSpc>
                <a:spcPct val="100000"/>
              </a:lnSpc>
              <a:spcBef>
                <a:spcPts val="320"/>
              </a:spcBef>
              <a:spcAft>
                <a:spcPts val="0"/>
              </a:spcAft>
              <a:buSzPts val="1600"/>
              <a:buNone/>
              <a:defRPr sz="1600" b="1"/>
            </a:lvl6pPr>
            <a:lvl7pPr marL="3200400" lvl="6" indent="-228600" algn="l" rtl="0">
              <a:lnSpc>
                <a:spcPct val="100000"/>
              </a:lnSpc>
              <a:spcBef>
                <a:spcPts val="320"/>
              </a:spcBef>
              <a:spcAft>
                <a:spcPts val="0"/>
              </a:spcAft>
              <a:buSzPts val="1600"/>
              <a:buNone/>
              <a:defRPr sz="1600" b="1"/>
            </a:lvl7pPr>
            <a:lvl8pPr marL="3657600" lvl="7" indent="-228600" algn="l" rtl="0">
              <a:lnSpc>
                <a:spcPct val="100000"/>
              </a:lnSpc>
              <a:spcBef>
                <a:spcPts val="320"/>
              </a:spcBef>
              <a:spcAft>
                <a:spcPts val="0"/>
              </a:spcAft>
              <a:buSzPts val="1600"/>
              <a:buNone/>
              <a:defRPr sz="1600" b="1"/>
            </a:lvl8pPr>
            <a:lvl9pPr marL="4114800" lvl="8" indent="-228600" algn="l" rtl="0">
              <a:lnSpc>
                <a:spcPct val="100000"/>
              </a:lnSpc>
              <a:spcBef>
                <a:spcPts val="320"/>
              </a:spcBef>
              <a:spcAft>
                <a:spcPts val="0"/>
              </a:spcAft>
              <a:buSzPts val="1600"/>
              <a:buNone/>
              <a:defRPr sz="1600" b="1"/>
            </a:lvl9pPr>
          </a:lstStyle>
          <a:p>
            <a:endParaRPr/>
          </a:p>
        </p:txBody>
      </p:sp>
      <p:sp>
        <p:nvSpPr>
          <p:cNvPr id="1003" name="Google Shape;1003;p7"/>
          <p:cNvSpPr txBox="1">
            <a:spLocks noGrp="1"/>
          </p:cNvSpPr>
          <p:nvPr>
            <p:ph type="body" idx="4"/>
          </p:nvPr>
        </p:nvSpPr>
        <p:spPr>
          <a:xfrm>
            <a:off x="4419600" y="2174875"/>
            <a:ext cx="3657600" cy="39513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SzPts val="2400"/>
              <a:buChar char="•"/>
              <a:defRPr sz="2400"/>
            </a:lvl1pPr>
            <a:lvl2pPr marL="914400" lvl="1" indent="-355600" algn="l" rtl="0">
              <a:lnSpc>
                <a:spcPct val="100000"/>
              </a:lnSpc>
              <a:spcBef>
                <a:spcPts val="400"/>
              </a:spcBef>
              <a:spcAft>
                <a:spcPts val="0"/>
              </a:spcAft>
              <a:buSzPts val="2000"/>
              <a:buChar char="•"/>
              <a:defRPr sz="2000"/>
            </a:lvl2pPr>
            <a:lvl3pPr marL="1371600" lvl="2" indent="-342900" algn="l" rtl="0">
              <a:lnSpc>
                <a:spcPct val="100000"/>
              </a:lnSpc>
              <a:spcBef>
                <a:spcPts val="360"/>
              </a:spcBef>
              <a:spcAft>
                <a:spcPts val="0"/>
              </a:spcAft>
              <a:buSzPts val="1800"/>
              <a:buChar char="•"/>
              <a:defRPr sz="1800"/>
            </a:lvl3pPr>
            <a:lvl4pPr marL="1828800" lvl="3" indent="-330200" algn="l" rtl="0">
              <a:lnSpc>
                <a:spcPct val="100000"/>
              </a:lnSpc>
              <a:spcBef>
                <a:spcPts val="320"/>
              </a:spcBef>
              <a:spcAft>
                <a:spcPts val="0"/>
              </a:spcAft>
              <a:buSzPts val="1600"/>
              <a:buChar char="•"/>
              <a:defRPr sz="1600"/>
            </a:lvl4pPr>
            <a:lvl5pPr marL="2286000" lvl="4" indent="-330200" algn="l" rtl="0">
              <a:lnSpc>
                <a:spcPct val="100000"/>
              </a:lnSpc>
              <a:spcBef>
                <a:spcPts val="320"/>
              </a:spcBef>
              <a:spcAft>
                <a:spcPts val="0"/>
              </a:spcAft>
              <a:buSzPts val="1600"/>
              <a:buChar char="•"/>
              <a:defRPr sz="1600"/>
            </a:lvl5pPr>
            <a:lvl6pPr marL="2743200" lvl="5" indent="-330200" algn="l" rtl="0">
              <a:lnSpc>
                <a:spcPct val="100000"/>
              </a:lnSpc>
              <a:spcBef>
                <a:spcPts val="320"/>
              </a:spcBef>
              <a:spcAft>
                <a:spcPts val="0"/>
              </a:spcAft>
              <a:buSzPts val="1600"/>
              <a:buChar char="•"/>
              <a:defRPr sz="1600"/>
            </a:lvl6pPr>
            <a:lvl7pPr marL="3200400" lvl="6" indent="-330200" algn="l" rtl="0">
              <a:lnSpc>
                <a:spcPct val="100000"/>
              </a:lnSpc>
              <a:spcBef>
                <a:spcPts val="320"/>
              </a:spcBef>
              <a:spcAft>
                <a:spcPts val="0"/>
              </a:spcAft>
              <a:buSzPts val="1600"/>
              <a:buChar char="•"/>
              <a:defRPr sz="1600"/>
            </a:lvl7pPr>
            <a:lvl8pPr marL="3657600" lvl="7" indent="-330200" algn="l" rtl="0">
              <a:lnSpc>
                <a:spcPct val="100000"/>
              </a:lnSpc>
              <a:spcBef>
                <a:spcPts val="320"/>
              </a:spcBef>
              <a:spcAft>
                <a:spcPts val="0"/>
              </a:spcAft>
              <a:buSzPts val="1600"/>
              <a:buChar char="•"/>
              <a:defRPr sz="1600"/>
            </a:lvl8pPr>
            <a:lvl9pPr marL="4114800" lvl="8" indent="-330200" algn="l" rtl="0">
              <a:lnSpc>
                <a:spcPct val="100000"/>
              </a:lnSpc>
              <a:spcBef>
                <a:spcPts val="320"/>
              </a:spcBef>
              <a:spcAft>
                <a:spcPts val="0"/>
              </a:spcAft>
              <a:buSzPts val="1600"/>
              <a:buChar char="•"/>
              <a:defRPr sz="1600"/>
            </a:lvl9pPr>
          </a:lstStyle>
          <a:p>
            <a:endParaRPr/>
          </a:p>
        </p:txBody>
      </p:sp>
      <p:sp>
        <p:nvSpPr>
          <p:cNvPr id="1004" name="Google Shape;1004;p7"/>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5" name="Google Shape;1005;p7"/>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6" name="Google Shape;1006;p7"/>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1007"/>
        <p:cNvGrpSpPr/>
        <p:nvPr/>
      </p:nvGrpSpPr>
      <p:grpSpPr>
        <a:xfrm>
          <a:off x="0" y="0"/>
          <a:ext cx="0" cy="0"/>
          <a:chOff x="0" y="0"/>
          <a:chExt cx="0" cy="0"/>
        </a:xfrm>
      </p:grpSpPr>
      <p:sp>
        <p:nvSpPr>
          <p:cNvPr id="1008" name="Google Shape;1008;p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09" name="Google Shape;1009;p8"/>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10" name="Google Shape;1010;p8"/>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11" name="Google Shape;1011;p8"/>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1012"/>
        <p:cNvGrpSpPr/>
        <p:nvPr/>
      </p:nvGrpSpPr>
      <p:grpSpPr>
        <a:xfrm>
          <a:off x="0" y="0"/>
          <a:ext cx="0" cy="0"/>
          <a:chOff x="0" y="0"/>
          <a:chExt cx="0" cy="0"/>
        </a:xfrm>
      </p:grpSpPr>
      <p:sp>
        <p:nvSpPr>
          <p:cNvPr id="1013" name="Google Shape;1013;p9"/>
          <p:cNvSpPr txBox="1">
            <a:spLocks noGrp="1"/>
          </p:cNvSpPr>
          <p:nvPr>
            <p:ph type="title"/>
          </p:nvPr>
        </p:nvSpPr>
        <p:spPr>
          <a:xfrm>
            <a:off x="304801" y="5495544"/>
            <a:ext cx="7772400" cy="594300"/>
          </a:xfrm>
          <a:prstGeom prst="rect">
            <a:avLst/>
          </a:prstGeom>
          <a:noFill/>
          <a:ln>
            <a:noFill/>
          </a:ln>
        </p:spPr>
        <p:txBody>
          <a:bodyPr spcFirstLastPara="1" wrap="square" lIns="91425" tIns="45700" rIns="91425" bIns="45700" anchor="b" anchorCtr="0"/>
          <a:lstStyle>
            <a:lvl1pPr lvl="0" algn="ctr" rtl="0">
              <a:lnSpc>
                <a:spcPct val="100000"/>
              </a:lnSpc>
              <a:spcBef>
                <a:spcPts val="0"/>
              </a:spcBef>
              <a:spcAft>
                <a:spcPts val="0"/>
              </a:spcAft>
              <a:buClr>
                <a:schemeClr val="dk2"/>
              </a:buClr>
              <a:buSzPts val="2200"/>
              <a:buFont typeface="Cambria"/>
              <a:buNone/>
              <a:defRPr sz="22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14" name="Google Shape;1014;p9"/>
          <p:cNvSpPr txBox="1">
            <a:spLocks noGrp="1"/>
          </p:cNvSpPr>
          <p:nvPr>
            <p:ph type="body" idx="1"/>
          </p:nvPr>
        </p:nvSpPr>
        <p:spPr>
          <a:xfrm>
            <a:off x="304799" y="6096000"/>
            <a:ext cx="7772400" cy="609600"/>
          </a:xfrm>
          <a:prstGeom prst="rect">
            <a:avLst/>
          </a:prstGeom>
          <a:noFill/>
          <a:ln>
            <a:noFill/>
          </a:ln>
        </p:spPr>
        <p:txBody>
          <a:bodyPr spcFirstLastPara="1" wrap="square" lIns="91425" tIns="45700" rIns="91425" bIns="45700" anchor="t" anchorCtr="0">
            <a:normAutofit/>
          </a:bodyPr>
          <a:lstStyle>
            <a:lvl1pPr marL="457200" lvl="0" indent="-228600" algn="ctr" rtl="0">
              <a:lnSpc>
                <a:spcPct val="100000"/>
              </a:lnSpc>
              <a:spcBef>
                <a:spcPts val="320"/>
              </a:spcBef>
              <a:spcAft>
                <a:spcPts val="0"/>
              </a:spcAft>
              <a:buSzPts val="1600"/>
              <a:buNone/>
              <a:defRPr sz="1600"/>
            </a:lvl1pPr>
            <a:lvl2pPr marL="914400" lvl="1" indent="-228600" algn="l" rtl="0">
              <a:lnSpc>
                <a:spcPct val="100000"/>
              </a:lnSpc>
              <a:spcBef>
                <a:spcPts val="240"/>
              </a:spcBef>
              <a:spcAft>
                <a:spcPts val="0"/>
              </a:spcAft>
              <a:buSzPts val="1200"/>
              <a:buNone/>
              <a:defRPr sz="1200"/>
            </a:lvl2pPr>
            <a:lvl3pPr marL="1371600" lvl="2" indent="-228600" algn="l" rtl="0">
              <a:lnSpc>
                <a:spcPct val="100000"/>
              </a:lnSpc>
              <a:spcBef>
                <a:spcPts val="200"/>
              </a:spcBef>
              <a:spcAft>
                <a:spcPts val="0"/>
              </a:spcAft>
              <a:buSzPts val="1000"/>
              <a:buNone/>
              <a:defRPr sz="1000"/>
            </a:lvl3pPr>
            <a:lvl4pPr marL="1828800" lvl="3" indent="-228600" algn="l" rtl="0">
              <a:lnSpc>
                <a:spcPct val="100000"/>
              </a:lnSpc>
              <a:spcBef>
                <a:spcPts val="180"/>
              </a:spcBef>
              <a:spcAft>
                <a:spcPts val="0"/>
              </a:spcAft>
              <a:buSzPts val="900"/>
              <a:buNone/>
              <a:defRPr sz="900"/>
            </a:lvl4pPr>
            <a:lvl5pPr marL="2286000" lvl="4" indent="-228600" algn="l" rtl="0">
              <a:lnSpc>
                <a:spcPct val="100000"/>
              </a:lnSpc>
              <a:spcBef>
                <a:spcPts val="180"/>
              </a:spcBef>
              <a:spcAft>
                <a:spcPts val="0"/>
              </a:spcAft>
              <a:buSzPts val="900"/>
              <a:buNone/>
              <a:defRPr sz="900"/>
            </a:lvl5pPr>
            <a:lvl6pPr marL="2743200" lvl="5" indent="-228600" algn="l" rtl="0">
              <a:lnSpc>
                <a:spcPct val="100000"/>
              </a:lnSpc>
              <a:spcBef>
                <a:spcPts val="180"/>
              </a:spcBef>
              <a:spcAft>
                <a:spcPts val="0"/>
              </a:spcAft>
              <a:buSzPts val="900"/>
              <a:buNone/>
              <a:defRPr sz="900"/>
            </a:lvl6pPr>
            <a:lvl7pPr marL="3200400" lvl="6" indent="-228600" algn="l" rtl="0">
              <a:lnSpc>
                <a:spcPct val="100000"/>
              </a:lnSpc>
              <a:spcBef>
                <a:spcPts val="180"/>
              </a:spcBef>
              <a:spcAft>
                <a:spcPts val="0"/>
              </a:spcAft>
              <a:buSzPts val="900"/>
              <a:buNone/>
              <a:defRPr sz="900"/>
            </a:lvl7pPr>
            <a:lvl8pPr marL="3657600" lvl="7" indent="-228600" algn="l" rtl="0">
              <a:lnSpc>
                <a:spcPct val="100000"/>
              </a:lnSpc>
              <a:spcBef>
                <a:spcPts val="180"/>
              </a:spcBef>
              <a:spcAft>
                <a:spcPts val="0"/>
              </a:spcAft>
              <a:buSzPts val="900"/>
              <a:buNone/>
              <a:defRPr sz="900"/>
            </a:lvl8pPr>
            <a:lvl9pPr marL="4114800" lvl="8" indent="-228600" algn="l" rtl="0">
              <a:lnSpc>
                <a:spcPct val="100000"/>
              </a:lnSpc>
              <a:spcBef>
                <a:spcPts val="180"/>
              </a:spcBef>
              <a:spcAft>
                <a:spcPts val="0"/>
              </a:spcAft>
              <a:buSzPts val="900"/>
              <a:buNone/>
              <a:defRPr sz="900"/>
            </a:lvl9pPr>
          </a:lstStyle>
          <a:p>
            <a:endParaRPr/>
          </a:p>
        </p:txBody>
      </p:sp>
      <p:sp>
        <p:nvSpPr>
          <p:cNvPr id="1015" name="Google Shape;1015;p9"/>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16" name="Google Shape;1016;p9"/>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17" name="Google Shape;1017;p9"/>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
        <p:nvSpPr>
          <p:cNvPr id="1018" name="Google Shape;1018;p9"/>
          <p:cNvSpPr txBox="1">
            <a:spLocks noGrp="1"/>
          </p:cNvSpPr>
          <p:nvPr>
            <p:ph type="body" idx="2"/>
          </p:nvPr>
        </p:nvSpPr>
        <p:spPr>
          <a:xfrm>
            <a:off x="304800" y="381000"/>
            <a:ext cx="7772400" cy="49428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SzPts val="1800"/>
              <a:buChar char="•"/>
              <a:defRPr/>
            </a:lvl1pPr>
            <a:lvl2pPr marL="914400" lvl="1" indent="-342900" algn="l" rtl="0">
              <a:lnSpc>
                <a:spcPct val="100000"/>
              </a:lnSpc>
              <a:spcBef>
                <a:spcPts val="360"/>
              </a:spcBef>
              <a:spcAft>
                <a:spcPts val="0"/>
              </a:spcAft>
              <a:buSzPts val="1800"/>
              <a:buChar char="•"/>
              <a:defRPr/>
            </a:lvl2pPr>
            <a:lvl3pPr marL="1371600" lvl="2" indent="-342900" algn="l" rtl="0">
              <a:lnSpc>
                <a:spcPct val="100000"/>
              </a:lnSpc>
              <a:spcBef>
                <a:spcPts val="360"/>
              </a:spcBef>
              <a:spcAft>
                <a:spcPts val="0"/>
              </a:spcAft>
              <a:buSzPts val="1800"/>
              <a:buChar char="•"/>
              <a:defRPr/>
            </a:lvl3pPr>
            <a:lvl4pPr marL="1828800" lvl="3" indent="-342900" algn="l" rtl="0">
              <a:lnSpc>
                <a:spcPct val="100000"/>
              </a:lnSpc>
              <a:spcBef>
                <a:spcPts val="360"/>
              </a:spcBef>
              <a:spcAft>
                <a:spcPts val="0"/>
              </a:spcAft>
              <a:buSzPts val="1800"/>
              <a:buChar char="•"/>
              <a:defRPr/>
            </a:lvl4pPr>
            <a:lvl5pPr marL="2286000" lvl="4" indent="-342900" algn="l" rtl="0">
              <a:lnSpc>
                <a:spcPct val="100000"/>
              </a:lnSpc>
              <a:spcBef>
                <a:spcPts val="360"/>
              </a:spcBef>
              <a:spcAft>
                <a:spcPts val="0"/>
              </a:spcAft>
              <a:buSzPts val="1800"/>
              <a:buChar char="•"/>
              <a:defRPr/>
            </a:lvl5pPr>
            <a:lvl6pPr marL="2743200" lvl="5" indent="-342900" algn="l" rtl="0">
              <a:lnSpc>
                <a:spcPct val="100000"/>
              </a:lnSpc>
              <a:spcBef>
                <a:spcPts val="360"/>
              </a:spcBef>
              <a:spcAft>
                <a:spcPts val="0"/>
              </a:spcAft>
              <a:buSzPts val="1800"/>
              <a:buChar char="•"/>
              <a:defRPr/>
            </a:lvl6pPr>
            <a:lvl7pPr marL="3200400" lvl="6" indent="-342900" algn="l" rtl="0">
              <a:lnSpc>
                <a:spcPct val="100000"/>
              </a:lnSpc>
              <a:spcBef>
                <a:spcPts val="360"/>
              </a:spcBef>
              <a:spcAft>
                <a:spcPts val="0"/>
              </a:spcAft>
              <a:buSzPts val="1800"/>
              <a:buChar char="•"/>
              <a:defRPr/>
            </a:lvl7pPr>
            <a:lvl8pPr marL="3657600" lvl="7" indent="-342900" algn="l" rtl="0">
              <a:lnSpc>
                <a:spcPct val="100000"/>
              </a:lnSpc>
              <a:spcBef>
                <a:spcPts val="360"/>
              </a:spcBef>
              <a:spcAft>
                <a:spcPts val="0"/>
              </a:spcAft>
              <a:buSzPts val="1800"/>
              <a:buChar char="•"/>
              <a:defRPr/>
            </a:lvl8pPr>
            <a:lvl9pPr marL="4114800" lvl="8" indent="-342900" algn="l" rtl="0">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1019"/>
        <p:cNvGrpSpPr/>
        <p:nvPr/>
      </p:nvGrpSpPr>
      <p:grpSpPr>
        <a:xfrm>
          <a:off x="0" y="0"/>
          <a:ext cx="0" cy="0"/>
          <a:chOff x="0" y="0"/>
          <a:chExt cx="0" cy="0"/>
        </a:xfrm>
      </p:grpSpPr>
      <p:sp>
        <p:nvSpPr>
          <p:cNvPr id="1020" name="Google Shape;1020;p10"/>
          <p:cNvSpPr txBox="1">
            <a:spLocks noGrp="1"/>
          </p:cNvSpPr>
          <p:nvPr>
            <p:ph type="title"/>
          </p:nvPr>
        </p:nvSpPr>
        <p:spPr>
          <a:xfrm>
            <a:off x="301752" y="5495278"/>
            <a:ext cx="7772400" cy="594600"/>
          </a:xfrm>
          <a:prstGeom prst="rect">
            <a:avLst/>
          </a:prstGeom>
          <a:noFill/>
          <a:ln>
            <a:noFill/>
          </a:ln>
        </p:spPr>
        <p:txBody>
          <a:bodyPr spcFirstLastPara="1" wrap="square" lIns="91425" tIns="45700" rIns="91425" bIns="45700" anchor="b" anchorCtr="0"/>
          <a:lstStyle>
            <a:lvl1pPr lvl="0" algn="ctr" rtl="0">
              <a:lnSpc>
                <a:spcPct val="100000"/>
              </a:lnSpc>
              <a:spcBef>
                <a:spcPts val="0"/>
              </a:spcBef>
              <a:spcAft>
                <a:spcPts val="0"/>
              </a:spcAft>
              <a:buClr>
                <a:schemeClr val="dk2"/>
              </a:buClr>
              <a:buSzPts val="2200"/>
              <a:buFont typeface="Cambria"/>
              <a:buNone/>
              <a:defRPr sz="2200" b="1">
                <a:solidFill>
                  <a:schemeClr val="dk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1" name="Google Shape;1021;p10"/>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accent3"/>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accent5"/>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22" name="Google Shape;1022;p10"/>
          <p:cNvSpPr txBox="1">
            <a:spLocks noGrp="1"/>
          </p:cNvSpPr>
          <p:nvPr>
            <p:ph type="body" idx="1"/>
          </p:nvPr>
        </p:nvSpPr>
        <p:spPr>
          <a:xfrm>
            <a:off x="301752" y="6096000"/>
            <a:ext cx="7772400" cy="612600"/>
          </a:xfrm>
          <a:prstGeom prst="rect">
            <a:avLst/>
          </a:prstGeom>
          <a:noFill/>
          <a:ln>
            <a:noFill/>
          </a:ln>
        </p:spPr>
        <p:txBody>
          <a:bodyPr spcFirstLastPara="1" wrap="square" lIns="91425" tIns="45700" rIns="91425" bIns="45700" anchor="t" anchorCtr="0">
            <a:normAutofit/>
          </a:bodyPr>
          <a:lstStyle>
            <a:lvl1pPr marL="457200" lvl="0" indent="-228600" algn="ctr" rtl="0">
              <a:lnSpc>
                <a:spcPct val="100000"/>
              </a:lnSpc>
              <a:spcBef>
                <a:spcPts val="320"/>
              </a:spcBef>
              <a:spcAft>
                <a:spcPts val="0"/>
              </a:spcAft>
              <a:buSzPts val="1600"/>
              <a:buNone/>
              <a:defRPr sz="1600"/>
            </a:lvl1pPr>
            <a:lvl2pPr marL="914400" lvl="1" indent="-228600" algn="l" rtl="0">
              <a:lnSpc>
                <a:spcPct val="100000"/>
              </a:lnSpc>
              <a:spcBef>
                <a:spcPts val="240"/>
              </a:spcBef>
              <a:spcAft>
                <a:spcPts val="0"/>
              </a:spcAft>
              <a:buSzPts val="1200"/>
              <a:buNone/>
              <a:defRPr sz="1200"/>
            </a:lvl2pPr>
            <a:lvl3pPr marL="1371600" lvl="2" indent="-228600" algn="l" rtl="0">
              <a:lnSpc>
                <a:spcPct val="100000"/>
              </a:lnSpc>
              <a:spcBef>
                <a:spcPts val="200"/>
              </a:spcBef>
              <a:spcAft>
                <a:spcPts val="0"/>
              </a:spcAft>
              <a:buSzPts val="1000"/>
              <a:buNone/>
              <a:defRPr sz="1000"/>
            </a:lvl3pPr>
            <a:lvl4pPr marL="1828800" lvl="3" indent="-228600" algn="l" rtl="0">
              <a:lnSpc>
                <a:spcPct val="100000"/>
              </a:lnSpc>
              <a:spcBef>
                <a:spcPts val="180"/>
              </a:spcBef>
              <a:spcAft>
                <a:spcPts val="0"/>
              </a:spcAft>
              <a:buSzPts val="900"/>
              <a:buNone/>
              <a:defRPr sz="900"/>
            </a:lvl4pPr>
            <a:lvl5pPr marL="2286000" lvl="4" indent="-228600" algn="l" rtl="0">
              <a:lnSpc>
                <a:spcPct val="100000"/>
              </a:lnSpc>
              <a:spcBef>
                <a:spcPts val="180"/>
              </a:spcBef>
              <a:spcAft>
                <a:spcPts val="0"/>
              </a:spcAft>
              <a:buSzPts val="900"/>
              <a:buNone/>
              <a:defRPr sz="900"/>
            </a:lvl5pPr>
            <a:lvl6pPr marL="2743200" lvl="5" indent="-228600" algn="l" rtl="0">
              <a:lnSpc>
                <a:spcPct val="100000"/>
              </a:lnSpc>
              <a:spcBef>
                <a:spcPts val="180"/>
              </a:spcBef>
              <a:spcAft>
                <a:spcPts val="0"/>
              </a:spcAft>
              <a:buSzPts val="900"/>
              <a:buNone/>
              <a:defRPr sz="900"/>
            </a:lvl6pPr>
            <a:lvl7pPr marL="3200400" lvl="6" indent="-228600" algn="l" rtl="0">
              <a:lnSpc>
                <a:spcPct val="100000"/>
              </a:lnSpc>
              <a:spcBef>
                <a:spcPts val="180"/>
              </a:spcBef>
              <a:spcAft>
                <a:spcPts val="0"/>
              </a:spcAft>
              <a:buSzPts val="900"/>
              <a:buNone/>
              <a:defRPr sz="900"/>
            </a:lvl7pPr>
            <a:lvl8pPr marL="3657600" lvl="7" indent="-228600" algn="l" rtl="0">
              <a:lnSpc>
                <a:spcPct val="100000"/>
              </a:lnSpc>
              <a:spcBef>
                <a:spcPts val="180"/>
              </a:spcBef>
              <a:spcAft>
                <a:spcPts val="0"/>
              </a:spcAft>
              <a:buSzPts val="900"/>
              <a:buNone/>
              <a:defRPr sz="900"/>
            </a:lvl8pPr>
            <a:lvl9pPr marL="4114800" lvl="8" indent="-228600" algn="l" rtl="0">
              <a:lnSpc>
                <a:spcPct val="100000"/>
              </a:lnSpc>
              <a:spcBef>
                <a:spcPts val="180"/>
              </a:spcBef>
              <a:spcAft>
                <a:spcPts val="0"/>
              </a:spcAft>
              <a:buSzPts val="900"/>
              <a:buNone/>
              <a:defRPr sz="900"/>
            </a:lvl9pPr>
          </a:lstStyle>
          <a:p>
            <a:endParaRPr/>
          </a:p>
        </p:txBody>
      </p:sp>
      <p:sp>
        <p:nvSpPr>
          <p:cNvPr id="1023" name="Google Shape;1023;p10"/>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4" name="Google Shape;1024;p10"/>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
        <p:nvSpPr>
          <p:cNvPr id="1025" name="Google Shape;1025;p10"/>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1026"/>
        <p:cNvGrpSpPr/>
        <p:nvPr/>
      </p:nvGrpSpPr>
      <p:grpSpPr>
        <a:xfrm>
          <a:off x="0" y="0"/>
          <a:ext cx="0" cy="0"/>
          <a:chOff x="0" y="0"/>
          <a:chExt cx="0" cy="0"/>
        </a:xfrm>
      </p:grpSpPr>
      <p:sp>
        <p:nvSpPr>
          <p:cNvPr id="1027" name="Google Shape;1027;p1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8" name="Google Shape;1028;p11"/>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SzPts val="1800"/>
              <a:buChar char="•"/>
              <a:defRPr/>
            </a:lvl1pPr>
            <a:lvl2pPr marL="914400" lvl="1" indent="-342900" algn="l" rtl="0">
              <a:lnSpc>
                <a:spcPct val="100000"/>
              </a:lnSpc>
              <a:spcBef>
                <a:spcPts val="360"/>
              </a:spcBef>
              <a:spcAft>
                <a:spcPts val="0"/>
              </a:spcAft>
              <a:buSzPts val="1800"/>
              <a:buChar char="•"/>
              <a:defRPr/>
            </a:lvl2pPr>
            <a:lvl3pPr marL="1371600" lvl="2" indent="-342900" algn="l" rtl="0">
              <a:lnSpc>
                <a:spcPct val="100000"/>
              </a:lnSpc>
              <a:spcBef>
                <a:spcPts val="360"/>
              </a:spcBef>
              <a:spcAft>
                <a:spcPts val="0"/>
              </a:spcAft>
              <a:buSzPts val="1800"/>
              <a:buChar char="•"/>
              <a:defRPr/>
            </a:lvl3pPr>
            <a:lvl4pPr marL="1828800" lvl="3" indent="-342900" algn="l" rtl="0">
              <a:lnSpc>
                <a:spcPct val="100000"/>
              </a:lnSpc>
              <a:spcBef>
                <a:spcPts val="360"/>
              </a:spcBef>
              <a:spcAft>
                <a:spcPts val="0"/>
              </a:spcAft>
              <a:buSzPts val="1800"/>
              <a:buChar char="•"/>
              <a:defRPr/>
            </a:lvl4pPr>
            <a:lvl5pPr marL="2286000" lvl="4" indent="-342900" algn="l" rtl="0">
              <a:lnSpc>
                <a:spcPct val="100000"/>
              </a:lnSpc>
              <a:spcBef>
                <a:spcPts val="360"/>
              </a:spcBef>
              <a:spcAft>
                <a:spcPts val="0"/>
              </a:spcAft>
              <a:buSzPts val="1800"/>
              <a:buChar char="•"/>
              <a:defRPr/>
            </a:lvl5pPr>
            <a:lvl6pPr marL="2743200" lvl="5" indent="-342900" algn="l" rtl="0">
              <a:lnSpc>
                <a:spcPct val="100000"/>
              </a:lnSpc>
              <a:spcBef>
                <a:spcPts val="360"/>
              </a:spcBef>
              <a:spcAft>
                <a:spcPts val="0"/>
              </a:spcAft>
              <a:buSzPts val="1800"/>
              <a:buChar char="•"/>
              <a:defRPr/>
            </a:lvl6pPr>
            <a:lvl7pPr marL="3200400" lvl="6" indent="-342900" algn="l" rtl="0">
              <a:lnSpc>
                <a:spcPct val="100000"/>
              </a:lnSpc>
              <a:spcBef>
                <a:spcPts val="360"/>
              </a:spcBef>
              <a:spcAft>
                <a:spcPts val="0"/>
              </a:spcAft>
              <a:buSzPts val="1800"/>
              <a:buChar char="•"/>
              <a:defRPr/>
            </a:lvl7pPr>
            <a:lvl8pPr marL="3657600" lvl="7" indent="-342900" algn="l" rtl="0">
              <a:lnSpc>
                <a:spcPct val="100000"/>
              </a:lnSpc>
              <a:spcBef>
                <a:spcPts val="360"/>
              </a:spcBef>
              <a:spcAft>
                <a:spcPts val="0"/>
              </a:spcAft>
              <a:buSzPts val="1800"/>
              <a:buChar char="•"/>
              <a:defRPr/>
            </a:lvl8pPr>
            <a:lvl9pPr marL="4114800" lvl="8" indent="-342900" algn="l" rtl="0">
              <a:lnSpc>
                <a:spcPct val="100000"/>
              </a:lnSpc>
              <a:spcBef>
                <a:spcPts val="360"/>
              </a:spcBef>
              <a:spcAft>
                <a:spcPts val="0"/>
              </a:spcAft>
              <a:buSzPts val="1800"/>
              <a:buChar char="•"/>
              <a:defRPr/>
            </a:lvl9pPr>
          </a:lstStyle>
          <a:p>
            <a:endParaRPr/>
          </a:p>
        </p:txBody>
      </p:sp>
      <p:sp>
        <p:nvSpPr>
          <p:cNvPr id="1029" name="Google Shape;1029;p11"/>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0" name="Google Shape;1030;p11"/>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1" name="Google Shape;1031;p11"/>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1032"/>
        <p:cNvGrpSpPr/>
        <p:nvPr/>
      </p:nvGrpSpPr>
      <p:grpSpPr>
        <a:xfrm>
          <a:off x="0" y="0"/>
          <a:ext cx="0" cy="0"/>
          <a:chOff x="0" y="0"/>
          <a:chExt cx="0" cy="0"/>
        </a:xfrm>
      </p:grpSpPr>
      <p:sp>
        <p:nvSpPr>
          <p:cNvPr id="1033" name="Google Shape;1033;p12"/>
          <p:cNvSpPr txBox="1">
            <a:spLocks noGrp="1"/>
          </p:cNvSpPr>
          <p:nvPr>
            <p:ph type="title"/>
          </p:nvPr>
        </p:nvSpPr>
        <p:spPr>
          <a:xfrm rot="5400000">
            <a:off x="4579950" y="2324088"/>
            <a:ext cx="5851500" cy="1752600"/>
          </a:xfrm>
          <a:prstGeom prst="rect">
            <a:avLst/>
          </a:prstGeom>
          <a:noFill/>
          <a:ln>
            <a:noFill/>
          </a:ln>
        </p:spPr>
        <p:txBody>
          <a:bodyPr spcFirstLastPara="1" wrap="square" lIns="91425" tIns="45700" rIns="91425" bIns="45700" anchor="b" anchorCtr="0"/>
          <a:lstStyle>
            <a:lvl1pPr lvl="0" algn="l" rtl="0">
              <a:lnSpc>
                <a:spcPct val="10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4" name="Google Shape;1034;p12"/>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SzPts val="1800"/>
              <a:buChar char="•"/>
              <a:defRPr/>
            </a:lvl1pPr>
            <a:lvl2pPr marL="914400" lvl="1" indent="-342900" algn="l" rtl="0">
              <a:lnSpc>
                <a:spcPct val="100000"/>
              </a:lnSpc>
              <a:spcBef>
                <a:spcPts val="360"/>
              </a:spcBef>
              <a:spcAft>
                <a:spcPts val="0"/>
              </a:spcAft>
              <a:buSzPts val="1800"/>
              <a:buChar char="•"/>
              <a:defRPr/>
            </a:lvl2pPr>
            <a:lvl3pPr marL="1371600" lvl="2" indent="-342900" algn="l" rtl="0">
              <a:lnSpc>
                <a:spcPct val="100000"/>
              </a:lnSpc>
              <a:spcBef>
                <a:spcPts val="360"/>
              </a:spcBef>
              <a:spcAft>
                <a:spcPts val="0"/>
              </a:spcAft>
              <a:buSzPts val="1800"/>
              <a:buChar char="•"/>
              <a:defRPr/>
            </a:lvl3pPr>
            <a:lvl4pPr marL="1828800" lvl="3" indent="-342900" algn="l" rtl="0">
              <a:lnSpc>
                <a:spcPct val="100000"/>
              </a:lnSpc>
              <a:spcBef>
                <a:spcPts val="360"/>
              </a:spcBef>
              <a:spcAft>
                <a:spcPts val="0"/>
              </a:spcAft>
              <a:buSzPts val="1800"/>
              <a:buChar char="•"/>
              <a:defRPr/>
            </a:lvl4pPr>
            <a:lvl5pPr marL="2286000" lvl="4" indent="-342900" algn="l" rtl="0">
              <a:lnSpc>
                <a:spcPct val="100000"/>
              </a:lnSpc>
              <a:spcBef>
                <a:spcPts val="360"/>
              </a:spcBef>
              <a:spcAft>
                <a:spcPts val="0"/>
              </a:spcAft>
              <a:buSzPts val="1800"/>
              <a:buChar char="•"/>
              <a:defRPr/>
            </a:lvl5pPr>
            <a:lvl6pPr marL="2743200" lvl="5" indent="-342900" algn="l" rtl="0">
              <a:lnSpc>
                <a:spcPct val="100000"/>
              </a:lnSpc>
              <a:spcBef>
                <a:spcPts val="360"/>
              </a:spcBef>
              <a:spcAft>
                <a:spcPts val="0"/>
              </a:spcAft>
              <a:buSzPts val="1800"/>
              <a:buChar char="•"/>
              <a:defRPr/>
            </a:lvl6pPr>
            <a:lvl7pPr marL="3200400" lvl="6" indent="-342900" algn="l" rtl="0">
              <a:lnSpc>
                <a:spcPct val="100000"/>
              </a:lnSpc>
              <a:spcBef>
                <a:spcPts val="360"/>
              </a:spcBef>
              <a:spcAft>
                <a:spcPts val="0"/>
              </a:spcAft>
              <a:buSzPts val="1800"/>
              <a:buChar char="•"/>
              <a:defRPr/>
            </a:lvl7pPr>
            <a:lvl8pPr marL="3657600" lvl="7" indent="-342900" algn="l" rtl="0">
              <a:lnSpc>
                <a:spcPct val="100000"/>
              </a:lnSpc>
              <a:spcBef>
                <a:spcPts val="360"/>
              </a:spcBef>
              <a:spcAft>
                <a:spcPts val="0"/>
              </a:spcAft>
              <a:buSzPts val="1800"/>
              <a:buChar char="•"/>
              <a:defRPr/>
            </a:lvl8pPr>
            <a:lvl9pPr marL="4114800" lvl="8" indent="-342900" algn="l" rtl="0">
              <a:lnSpc>
                <a:spcPct val="100000"/>
              </a:lnSpc>
              <a:spcBef>
                <a:spcPts val="360"/>
              </a:spcBef>
              <a:spcAft>
                <a:spcPts val="0"/>
              </a:spcAft>
              <a:buSzPts val="1800"/>
              <a:buChar char="•"/>
              <a:defRPr/>
            </a:lvl9pPr>
          </a:lstStyle>
          <a:p>
            <a:endParaRPr/>
          </a:p>
        </p:txBody>
      </p:sp>
      <p:sp>
        <p:nvSpPr>
          <p:cNvPr id="1035" name="Google Shape;1035;p12"/>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6" name="Google Shape;1036;p12"/>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7" name="Google Shape;1037;p12"/>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044"/>
        <p:cNvGrpSpPr/>
        <p:nvPr/>
      </p:nvGrpSpPr>
      <p:grpSpPr>
        <a:xfrm>
          <a:off x="0" y="0"/>
          <a:ext cx="0" cy="0"/>
          <a:chOff x="0" y="0"/>
          <a:chExt cx="0" cy="0"/>
        </a:xfrm>
      </p:grpSpPr>
      <p:sp>
        <p:nvSpPr>
          <p:cNvPr id="1045" name="Google Shape;1045;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46" name="Google Shape;1046;p14"/>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047" name="Google Shape;1047;p1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48" name="Google Shape;1048;p1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49" name="Google Shape;1049;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050"/>
        <p:cNvGrpSpPr/>
        <p:nvPr/>
      </p:nvGrpSpPr>
      <p:grpSpPr>
        <a:xfrm>
          <a:off x="0" y="0"/>
          <a:ext cx="0" cy="0"/>
          <a:chOff x="0" y="0"/>
          <a:chExt cx="0" cy="0"/>
        </a:xfrm>
      </p:grpSpPr>
      <p:sp>
        <p:nvSpPr>
          <p:cNvPr id="1051" name="Google Shape;1051;p15"/>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52" name="Google Shape;1052;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rtl="0">
              <a:lnSpc>
                <a:spcPct val="100000"/>
              </a:lnSpc>
              <a:spcBef>
                <a:spcPts val="640"/>
              </a:spcBef>
              <a:spcAft>
                <a:spcPts val="0"/>
              </a:spcAft>
              <a:buClr>
                <a:srgbClr val="888888"/>
              </a:buClr>
              <a:buSzPts val="3200"/>
              <a:buNone/>
              <a:defRPr>
                <a:solidFill>
                  <a:srgbClr val="888888"/>
                </a:solidFill>
              </a:defRPr>
            </a:lvl1pPr>
            <a:lvl2pPr lvl="1" algn="ctr" rtl="0">
              <a:lnSpc>
                <a:spcPct val="100000"/>
              </a:lnSpc>
              <a:spcBef>
                <a:spcPts val="560"/>
              </a:spcBef>
              <a:spcAft>
                <a:spcPts val="0"/>
              </a:spcAft>
              <a:buClr>
                <a:srgbClr val="888888"/>
              </a:buClr>
              <a:buSzPts val="2800"/>
              <a:buNone/>
              <a:defRPr>
                <a:solidFill>
                  <a:srgbClr val="888888"/>
                </a:solidFill>
              </a:defRPr>
            </a:lvl2pPr>
            <a:lvl3pPr lvl="2" algn="ctr" rtl="0">
              <a:lnSpc>
                <a:spcPct val="100000"/>
              </a:lnSpc>
              <a:spcBef>
                <a:spcPts val="480"/>
              </a:spcBef>
              <a:spcAft>
                <a:spcPts val="0"/>
              </a:spcAft>
              <a:buClr>
                <a:srgbClr val="888888"/>
              </a:buClr>
              <a:buSzPts val="2400"/>
              <a:buNone/>
              <a:defRPr>
                <a:solidFill>
                  <a:srgbClr val="888888"/>
                </a:solidFill>
              </a:defRPr>
            </a:lvl3pPr>
            <a:lvl4pPr lvl="3" algn="ctr" rtl="0">
              <a:lnSpc>
                <a:spcPct val="100000"/>
              </a:lnSpc>
              <a:spcBef>
                <a:spcPts val="400"/>
              </a:spcBef>
              <a:spcAft>
                <a:spcPts val="0"/>
              </a:spcAft>
              <a:buClr>
                <a:srgbClr val="888888"/>
              </a:buClr>
              <a:buSzPts val="2000"/>
              <a:buNone/>
              <a:defRPr>
                <a:solidFill>
                  <a:srgbClr val="888888"/>
                </a:solidFill>
              </a:defRPr>
            </a:lvl4pPr>
            <a:lvl5pPr lvl="4" algn="ctr" rtl="0">
              <a:lnSpc>
                <a:spcPct val="100000"/>
              </a:lnSpc>
              <a:spcBef>
                <a:spcPts val="400"/>
              </a:spcBef>
              <a:spcAft>
                <a:spcPts val="0"/>
              </a:spcAft>
              <a:buClr>
                <a:srgbClr val="888888"/>
              </a:buClr>
              <a:buSzPts val="2000"/>
              <a:buNone/>
              <a:defRPr>
                <a:solidFill>
                  <a:srgbClr val="888888"/>
                </a:solidFill>
              </a:defRPr>
            </a:lvl5pPr>
            <a:lvl6pPr lvl="5" algn="ctr" rtl="0">
              <a:lnSpc>
                <a:spcPct val="100000"/>
              </a:lnSpc>
              <a:spcBef>
                <a:spcPts val="400"/>
              </a:spcBef>
              <a:spcAft>
                <a:spcPts val="0"/>
              </a:spcAft>
              <a:buClr>
                <a:srgbClr val="888888"/>
              </a:buClr>
              <a:buSzPts val="2000"/>
              <a:buNone/>
              <a:defRPr>
                <a:solidFill>
                  <a:srgbClr val="888888"/>
                </a:solidFill>
              </a:defRPr>
            </a:lvl6pPr>
            <a:lvl7pPr lvl="6" algn="ctr" rtl="0">
              <a:lnSpc>
                <a:spcPct val="100000"/>
              </a:lnSpc>
              <a:spcBef>
                <a:spcPts val="400"/>
              </a:spcBef>
              <a:spcAft>
                <a:spcPts val="0"/>
              </a:spcAft>
              <a:buClr>
                <a:srgbClr val="888888"/>
              </a:buClr>
              <a:buSzPts val="2000"/>
              <a:buNone/>
              <a:defRPr>
                <a:solidFill>
                  <a:srgbClr val="888888"/>
                </a:solidFill>
              </a:defRPr>
            </a:lvl7pPr>
            <a:lvl8pPr lvl="7" algn="ctr" rtl="0">
              <a:lnSpc>
                <a:spcPct val="100000"/>
              </a:lnSpc>
              <a:spcBef>
                <a:spcPts val="400"/>
              </a:spcBef>
              <a:spcAft>
                <a:spcPts val="0"/>
              </a:spcAft>
              <a:buClr>
                <a:srgbClr val="888888"/>
              </a:buClr>
              <a:buSzPts val="2000"/>
              <a:buNone/>
              <a:defRPr>
                <a:solidFill>
                  <a:srgbClr val="888888"/>
                </a:solidFill>
              </a:defRPr>
            </a:lvl8pPr>
            <a:lvl9pPr lvl="8" algn="ctr" rtl="0">
              <a:lnSpc>
                <a:spcPct val="100000"/>
              </a:lnSpc>
              <a:spcBef>
                <a:spcPts val="400"/>
              </a:spcBef>
              <a:spcAft>
                <a:spcPts val="0"/>
              </a:spcAft>
              <a:buClr>
                <a:srgbClr val="888888"/>
              </a:buClr>
              <a:buSzPts val="2000"/>
              <a:buNone/>
              <a:defRPr>
                <a:solidFill>
                  <a:srgbClr val="888888"/>
                </a:solidFill>
              </a:defRPr>
            </a:lvl9pPr>
          </a:lstStyle>
          <a:p>
            <a:endParaRPr/>
          </a:p>
        </p:txBody>
      </p:sp>
      <p:sp>
        <p:nvSpPr>
          <p:cNvPr id="1053" name="Google Shape;1053;p1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54" name="Google Shape;1054;p1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55" name="Google Shape;1055;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1056"/>
        <p:cNvGrpSpPr/>
        <p:nvPr/>
      </p:nvGrpSpPr>
      <p:grpSpPr>
        <a:xfrm>
          <a:off x="0" y="0"/>
          <a:ext cx="0" cy="0"/>
          <a:chOff x="0" y="0"/>
          <a:chExt cx="0" cy="0"/>
        </a:xfrm>
      </p:grpSpPr>
      <p:sp>
        <p:nvSpPr>
          <p:cNvPr id="1057" name="Google Shape;1057;p16"/>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dk1"/>
              </a:buClr>
              <a:buSzPts val="4000"/>
              <a:buFont typeface="Calibri"/>
              <a:buNone/>
              <a:defRPr sz="4000" b="1" cap="none"/>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58" name="Google Shape;1058;p16"/>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00"/>
              </a:spcBef>
              <a:spcAft>
                <a:spcPts val="0"/>
              </a:spcAft>
              <a:buClr>
                <a:srgbClr val="888888"/>
              </a:buClr>
              <a:buSzPts val="2000"/>
              <a:buNone/>
              <a:defRPr sz="2000">
                <a:solidFill>
                  <a:srgbClr val="888888"/>
                </a:solidFill>
              </a:defRPr>
            </a:lvl1pPr>
            <a:lvl2pPr marL="914400" lvl="1" indent="-228600" algn="l" rtl="0">
              <a:lnSpc>
                <a:spcPct val="100000"/>
              </a:lnSpc>
              <a:spcBef>
                <a:spcPts val="360"/>
              </a:spcBef>
              <a:spcAft>
                <a:spcPts val="0"/>
              </a:spcAft>
              <a:buClr>
                <a:srgbClr val="888888"/>
              </a:buClr>
              <a:buSzPts val="1800"/>
              <a:buNone/>
              <a:defRPr sz="1800">
                <a:solidFill>
                  <a:srgbClr val="888888"/>
                </a:solidFill>
              </a:defRPr>
            </a:lvl2pPr>
            <a:lvl3pPr marL="1371600" lvl="2" indent="-228600" algn="l" rtl="0">
              <a:lnSpc>
                <a:spcPct val="100000"/>
              </a:lnSpc>
              <a:spcBef>
                <a:spcPts val="320"/>
              </a:spcBef>
              <a:spcAft>
                <a:spcPts val="0"/>
              </a:spcAft>
              <a:buClr>
                <a:srgbClr val="888888"/>
              </a:buClr>
              <a:buSzPts val="1600"/>
              <a:buNone/>
              <a:defRPr sz="1600">
                <a:solidFill>
                  <a:srgbClr val="888888"/>
                </a:solidFill>
              </a:defRPr>
            </a:lvl3pPr>
            <a:lvl4pPr marL="1828800" lvl="3" indent="-228600" algn="l" rtl="0">
              <a:lnSpc>
                <a:spcPct val="100000"/>
              </a:lnSpc>
              <a:spcBef>
                <a:spcPts val="280"/>
              </a:spcBef>
              <a:spcAft>
                <a:spcPts val="0"/>
              </a:spcAft>
              <a:buClr>
                <a:srgbClr val="888888"/>
              </a:buClr>
              <a:buSzPts val="1400"/>
              <a:buNone/>
              <a:defRPr sz="1400">
                <a:solidFill>
                  <a:srgbClr val="888888"/>
                </a:solidFill>
              </a:defRPr>
            </a:lvl4pPr>
            <a:lvl5pPr marL="2286000" lvl="4" indent="-228600" algn="l" rtl="0">
              <a:lnSpc>
                <a:spcPct val="100000"/>
              </a:lnSpc>
              <a:spcBef>
                <a:spcPts val="280"/>
              </a:spcBef>
              <a:spcAft>
                <a:spcPts val="0"/>
              </a:spcAft>
              <a:buClr>
                <a:srgbClr val="888888"/>
              </a:buClr>
              <a:buSzPts val="1400"/>
              <a:buNone/>
              <a:defRPr sz="1400">
                <a:solidFill>
                  <a:srgbClr val="888888"/>
                </a:solidFill>
              </a:defRPr>
            </a:lvl5pPr>
            <a:lvl6pPr marL="2743200" lvl="5" indent="-228600" algn="l" rtl="0">
              <a:lnSpc>
                <a:spcPct val="100000"/>
              </a:lnSpc>
              <a:spcBef>
                <a:spcPts val="280"/>
              </a:spcBef>
              <a:spcAft>
                <a:spcPts val="0"/>
              </a:spcAft>
              <a:buClr>
                <a:srgbClr val="888888"/>
              </a:buClr>
              <a:buSzPts val="1400"/>
              <a:buNone/>
              <a:defRPr sz="1400">
                <a:solidFill>
                  <a:srgbClr val="888888"/>
                </a:solidFill>
              </a:defRPr>
            </a:lvl6pPr>
            <a:lvl7pPr marL="3200400" lvl="6" indent="-228600" algn="l" rtl="0">
              <a:lnSpc>
                <a:spcPct val="100000"/>
              </a:lnSpc>
              <a:spcBef>
                <a:spcPts val="280"/>
              </a:spcBef>
              <a:spcAft>
                <a:spcPts val="0"/>
              </a:spcAft>
              <a:buClr>
                <a:srgbClr val="888888"/>
              </a:buClr>
              <a:buSzPts val="1400"/>
              <a:buNone/>
              <a:defRPr sz="1400">
                <a:solidFill>
                  <a:srgbClr val="888888"/>
                </a:solidFill>
              </a:defRPr>
            </a:lvl7pPr>
            <a:lvl8pPr marL="3657600" lvl="7" indent="-228600" algn="l" rtl="0">
              <a:lnSpc>
                <a:spcPct val="100000"/>
              </a:lnSpc>
              <a:spcBef>
                <a:spcPts val="280"/>
              </a:spcBef>
              <a:spcAft>
                <a:spcPts val="0"/>
              </a:spcAft>
              <a:buClr>
                <a:srgbClr val="888888"/>
              </a:buClr>
              <a:buSzPts val="1400"/>
              <a:buNone/>
              <a:defRPr sz="1400">
                <a:solidFill>
                  <a:srgbClr val="888888"/>
                </a:solidFill>
              </a:defRPr>
            </a:lvl8pPr>
            <a:lvl9pPr marL="4114800" lvl="8" indent="-228600" algn="l" rtl="0">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1059" name="Google Shape;1059;p16"/>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0" name="Google Shape;1060;p16"/>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1" name="Google Shape;1061;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1062"/>
        <p:cNvGrpSpPr/>
        <p:nvPr/>
      </p:nvGrpSpPr>
      <p:grpSpPr>
        <a:xfrm>
          <a:off x="0" y="0"/>
          <a:ext cx="0" cy="0"/>
          <a:chOff x="0" y="0"/>
          <a:chExt cx="0" cy="0"/>
        </a:xfrm>
      </p:grpSpPr>
      <p:sp>
        <p:nvSpPr>
          <p:cNvPr id="1063" name="Google Shape;1063;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4" name="Google Shape;1064;p17"/>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Clr>
                <a:schemeClr val="dk1"/>
              </a:buClr>
              <a:buSzPts val="2800"/>
              <a:buChar char="•"/>
              <a:defRPr sz="2800"/>
            </a:lvl1pPr>
            <a:lvl2pPr marL="914400" lvl="1" indent="-381000" algn="l" rtl="0">
              <a:lnSpc>
                <a:spcPct val="100000"/>
              </a:lnSpc>
              <a:spcBef>
                <a:spcPts val="480"/>
              </a:spcBef>
              <a:spcAft>
                <a:spcPts val="0"/>
              </a:spcAft>
              <a:buClr>
                <a:schemeClr val="dk1"/>
              </a:buClr>
              <a:buSzPts val="2400"/>
              <a:buChar char="–"/>
              <a:defRPr sz="2400"/>
            </a:lvl2pPr>
            <a:lvl3pPr marL="1371600" lvl="2" indent="-355600" algn="l" rtl="0">
              <a:lnSpc>
                <a:spcPct val="100000"/>
              </a:lnSpc>
              <a:spcBef>
                <a:spcPts val="400"/>
              </a:spcBef>
              <a:spcAft>
                <a:spcPts val="0"/>
              </a:spcAft>
              <a:buClr>
                <a:schemeClr val="dk1"/>
              </a:buClr>
              <a:buSzPts val="2000"/>
              <a:buChar char="•"/>
              <a:defRPr sz="2000"/>
            </a:lvl3pPr>
            <a:lvl4pPr marL="1828800" lvl="3" indent="-342900" algn="l" rtl="0">
              <a:lnSpc>
                <a:spcPct val="100000"/>
              </a:lnSpc>
              <a:spcBef>
                <a:spcPts val="360"/>
              </a:spcBef>
              <a:spcAft>
                <a:spcPts val="0"/>
              </a:spcAft>
              <a:buClr>
                <a:schemeClr val="dk1"/>
              </a:buClr>
              <a:buSzPts val="1800"/>
              <a:buChar char="–"/>
              <a:defRPr sz="1800"/>
            </a:lvl4pPr>
            <a:lvl5pPr marL="2286000" lvl="4" indent="-342900" algn="l" rtl="0">
              <a:lnSpc>
                <a:spcPct val="100000"/>
              </a:lnSpc>
              <a:spcBef>
                <a:spcPts val="360"/>
              </a:spcBef>
              <a:spcAft>
                <a:spcPts val="0"/>
              </a:spcAft>
              <a:buClr>
                <a:schemeClr val="dk1"/>
              </a:buClr>
              <a:buSzPts val="1800"/>
              <a:buChar char="»"/>
              <a:defRPr sz="1800"/>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sp>
        <p:nvSpPr>
          <p:cNvPr id="1065" name="Google Shape;1065;p17"/>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rtl="0">
              <a:lnSpc>
                <a:spcPct val="100000"/>
              </a:lnSpc>
              <a:spcBef>
                <a:spcPts val="560"/>
              </a:spcBef>
              <a:spcAft>
                <a:spcPts val="0"/>
              </a:spcAft>
              <a:buClr>
                <a:schemeClr val="dk1"/>
              </a:buClr>
              <a:buSzPts val="2800"/>
              <a:buChar char="•"/>
              <a:defRPr sz="2800"/>
            </a:lvl1pPr>
            <a:lvl2pPr marL="914400" lvl="1" indent="-381000" algn="l" rtl="0">
              <a:lnSpc>
                <a:spcPct val="100000"/>
              </a:lnSpc>
              <a:spcBef>
                <a:spcPts val="480"/>
              </a:spcBef>
              <a:spcAft>
                <a:spcPts val="0"/>
              </a:spcAft>
              <a:buClr>
                <a:schemeClr val="dk1"/>
              </a:buClr>
              <a:buSzPts val="2400"/>
              <a:buChar char="–"/>
              <a:defRPr sz="2400"/>
            </a:lvl2pPr>
            <a:lvl3pPr marL="1371600" lvl="2" indent="-355600" algn="l" rtl="0">
              <a:lnSpc>
                <a:spcPct val="100000"/>
              </a:lnSpc>
              <a:spcBef>
                <a:spcPts val="400"/>
              </a:spcBef>
              <a:spcAft>
                <a:spcPts val="0"/>
              </a:spcAft>
              <a:buClr>
                <a:schemeClr val="dk1"/>
              </a:buClr>
              <a:buSzPts val="2000"/>
              <a:buChar char="•"/>
              <a:defRPr sz="2000"/>
            </a:lvl3pPr>
            <a:lvl4pPr marL="1828800" lvl="3" indent="-342900" algn="l" rtl="0">
              <a:lnSpc>
                <a:spcPct val="100000"/>
              </a:lnSpc>
              <a:spcBef>
                <a:spcPts val="360"/>
              </a:spcBef>
              <a:spcAft>
                <a:spcPts val="0"/>
              </a:spcAft>
              <a:buClr>
                <a:schemeClr val="dk1"/>
              </a:buClr>
              <a:buSzPts val="1800"/>
              <a:buChar char="–"/>
              <a:defRPr sz="1800"/>
            </a:lvl4pPr>
            <a:lvl5pPr marL="2286000" lvl="4" indent="-342900" algn="l" rtl="0">
              <a:lnSpc>
                <a:spcPct val="100000"/>
              </a:lnSpc>
              <a:spcBef>
                <a:spcPts val="360"/>
              </a:spcBef>
              <a:spcAft>
                <a:spcPts val="0"/>
              </a:spcAft>
              <a:buClr>
                <a:schemeClr val="dk1"/>
              </a:buClr>
              <a:buSzPts val="1800"/>
              <a:buChar char="»"/>
              <a:defRPr sz="1800"/>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sp>
        <p:nvSpPr>
          <p:cNvPr id="1066" name="Google Shape;1066;p17"/>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7" name="Google Shape;1067;p17"/>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8" name="Google Shape;1068;p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1069"/>
        <p:cNvGrpSpPr/>
        <p:nvPr/>
      </p:nvGrpSpPr>
      <p:grpSpPr>
        <a:xfrm>
          <a:off x="0" y="0"/>
          <a:ext cx="0" cy="0"/>
          <a:chOff x="0" y="0"/>
          <a:chExt cx="0" cy="0"/>
        </a:xfrm>
      </p:grpSpPr>
      <p:sp>
        <p:nvSpPr>
          <p:cNvPr id="1070" name="Google Shape;107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4400"/>
              <a:buFont typeface="Calibri"/>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71" name="Google Shape;1071;p18"/>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80"/>
              </a:spcBef>
              <a:spcAft>
                <a:spcPts val="0"/>
              </a:spcAft>
              <a:buClr>
                <a:schemeClr val="dk1"/>
              </a:buClr>
              <a:buSzPts val="2400"/>
              <a:buNone/>
              <a:defRPr sz="2400" b="1"/>
            </a:lvl1pPr>
            <a:lvl2pPr marL="914400" lvl="1" indent="-228600" algn="l" rtl="0">
              <a:lnSpc>
                <a:spcPct val="100000"/>
              </a:lnSpc>
              <a:spcBef>
                <a:spcPts val="400"/>
              </a:spcBef>
              <a:spcAft>
                <a:spcPts val="0"/>
              </a:spcAft>
              <a:buClr>
                <a:schemeClr val="dk1"/>
              </a:buClr>
              <a:buSzPts val="2000"/>
              <a:buNone/>
              <a:defRPr sz="2000" b="1"/>
            </a:lvl2pPr>
            <a:lvl3pPr marL="1371600" lvl="2" indent="-228600" algn="l" rtl="0">
              <a:lnSpc>
                <a:spcPct val="100000"/>
              </a:lnSpc>
              <a:spcBef>
                <a:spcPts val="360"/>
              </a:spcBef>
              <a:spcAft>
                <a:spcPts val="0"/>
              </a:spcAft>
              <a:buClr>
                <a:schemeClr val="dk1"/>
              </a:buClr>
              <a:buSzPts val="1800"/>
              <a:buNone/>
              <a:defRPr sz="1800" b="1"/>
            </a:lvl3pPr>
            <a:lvl4pPr marL="1828800" lvl="3" indent="-228600" algn="l" rtl="0">
              <a:lnSpc>
                <a:spcPct val="100000"/>
              </a:lnSpc>
              <a:spcBef>
                <a:spcPts val="320"/>
              </a:spcBef>
              <a:spcAft>
                <a:spcPts val="0"/>
              </a:spcAft>
              <a:buClr>
                <a:schemeClr val="dk1"/>
              </a:buClr>
              <a:buSzPts val="1600"/>
              <a:buNone/>
              <a:defRPr sz="1600" b="1"/>
            </a:lvl4pPr>
            <a:lvl5pPr marL="2286000" lvl="4" indent="-228600" algn="l" rtl="0">
              <a:lnSpc>
                <a:spcPct val="100000"/>
              </a:lnSpc>
              <a:spcBef>
                <a:spcPts val="320"/>
              </a:spcBef>
              <a:spcAft>
                <a:spcPts val="0"/>
              </a:spcAft>
              <a:buClr>
                <a:schemeClr val="dk1"/>
              </a:buClr>
              <a:buSzPts val="1600"/>
              <a:buNone/>
              <a:defRPr sz="1600" b="1"/>
            </a:lvl5pPr>
            <a:lvl6pPr marL="2743200" lvl="5" indent="-228600" algn="l" rtl="0">
              <a:lnSpc>
                <a:spcPct val="100000"/>
              </a:lnSpc>
              <a:spcBef>
                <a:spcPts val="320"/>
              </a:spcBef>
              <a:spcAft>
                <a:spcPts val="0"/>
              </a:spcAft>
              <a:buClr>
                <a:schemeClr val="dk1"/>
              </a:buClr>
              <a:buSzPts val="1600"/>
              <a:buNone/>
              <a:defRPr sz="1600" b="1"/>
            </a:lvl6pPr>
            <a:lvl7pPr marL="3200400" lvl="6" indent="-228600" algn="l" rtl="0">
              <a:lnSpc>
                <a:spcPct val="100000"/>
              </a:lnSpc>
              <a:spcBef>
                <a:spcPts val="320"/>
              </a:spcBef>
              <a:spcAft>
                <a:spcPts val="0"/>
              </a:spcAft>
              <a:buClr>
                <a:schemeClr val="dk1"/>
              </a:buClr>
              <a:buSzPts val="1600"/>
              <a:buNone/>
              <a:defRPr sz="1600" b="1"/>
            </a:lvl7pPr>
            <a:lvl8pPr marL="3657600" lvl="7" indent="-228600" algn="l" rtl="0">
              <a:lnSpc>
                <a:spcPct val="100000"/>
              </a:lnSpc>
              <a:spcBef>
                <a:spcPts val="320"/>
              </a:spcBef>
              <a:spcAft>
                <a:spcPts val="0"/>
              </a:spcAft>
              <a:buClr>
                <a:schemeClr val="dk1"/>
              </a:buClr>
              <a:buSzPts val="1600"/>
              <a:buNone/>
              <a:defRPr sz="1600" b="1"/>
            </a:lvl8pPr>
            <a:lvl9pPr marL="4114800" lvl="8" indent="-228600" algn="l" rtl="0">
              <a:lnSpc>
                <a:spcPct val="100000"/>
              </a:lnSpc>
              <a:spcBef>
                <a:spcPts val="320"/>
              </a:spcBef>
              <a:spcAft>
                <a:spcPts val="0"/>
              </a:spcAft>
              <a:buClr>
                <a:schemeClr val="dk1"/>
              </a:buClr>
              <a:buSzPts val="1600"/>
              <a:buNone/>
              <a:defRPr sz="1600" b="1"/>
            </a:lvl9pPr>
          </a:lstStyle>
          <a:p>
            <a:endParaRPr/>
          </a:p>
        </p:txBody>
      </p:sp>
      <p:sp>
        <p:nvSpPr>
          <p:cNvPr id="1072" name="Google Shape;1072;p18"/>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Clr>
                <a:schemeClr val="dk1"/>
              </a:buClr>
              <a:buSzPts val="2400"/>
              <a:buChar char="•"/>
              <a:defRPr sz="2400"/>
            </a:lvl1pPr>
            <a:lvl2pPr marL="914400" lvl="1" indent="-355600" algn="l" rtl="0">
              <a:lnSpc>
                <a:spcPct val="100000"/>
              </a:lnSpc>
              <a:spcBef>
                <a:spcPts val="400"/>
              </a:spcBef>
              <a:spcAft>
                <a:spcPts val="0"/>
              </a:spcAft>
              <a:buClr>
                <a:schemeClr val="dk1"/>
              </a:buClr>
              <a:buSzPts val="2000"/>
              <a:buChar char="–"/>
              <a:defRPr sz="2000"/>
            </a:lvl2pPr>
            <a:lvl3pPr marL="1371600" lvl="2" indent="-342900" algn="l" rtl="0">
              <a:lnSpc>
                <a:spcPct val="100000"/>
              </a:lnSpc>
              <a:spcBef>
                <a:spcPts val="360"/>
              </a:spcBef>
              <a:spcAft>
                <a:spcPts val="0"/>
              </a:spcAft>
              <a:buClr>
                <a:schemeClr val="dk1"/>
              </a:buClr>
              <a:buSzPts val="1800"/>
              <a:buChar char="•"/>
              <a:defRPr sz="1800"/>
            </a:lvl3pPr>
            <a:lvl4pPr marL="1828800" lvl="3" indent="-330200" algn="l" rtl="0">
              <a:lnSpc>
                <a:spcPct val="100000"/>
              </a:lnSpc>
              <a:spcBef>
                <a:spcPts val="320"/>
              </a:spcBef>
              <a:spcAft>
                <a:spcPts val="0"/>
              </a:spcAft>
              <a:buClr>
                <a:schemeClr val="dk1"/>
              </a:buClr>
              <a:buSzPts val="1600"/>
              <a:buChar char="–"/>
              <a:defRPr sz="1600"/>
            </a:lvl4pPr>
            <a:lvl5pPr marL="2286000" lvl="4" indent="-330200" algn="l" rtl="0">
              <a:lnSpc>
                <a:spcPct val="100000"/>
              </a:lnSpc>
              <a:spcBef>
                <a:spcPts val="320"/>
              </a:spcBef>
              <a:spcAft>
                <a:spcPts val="0"/>
              </a:spcAft>
              <a:buClr>
                <a:schemeClr val="dk1"/>
              </a:buClr>
              <a:buSzPts val="1600"/>
              <a:buChar char="»"/>
              <a:defRPr sz="1600"/>
            </a:lvl5pPr>
            <a:lvl6pPr marL="2743200" lvl="5" indent="-330200" algn="l" rtl="0">
              <a:lnSpc>
                <a:spcPct val="100000"/>
              </a:lnSpc>
              <a:spcBef>
                <a:spcPts val="320"/>
              </a:spcBef>
              <a:spcAft>
                <a:spcPts val="0"/>
              </a:spcAft>
              <a:buClr>
                <a:schemeClr val="dk1"/>
              </a:buClr>
              <a:buSzPts val="1600"/>
              <a:buChar char="•"/>
              <a:defRPr sz="1600"/>
            </a:lvl6pPr>
            <a:lvl7pPr marL="3200400" lvl="6" indent="-330200" algn="l" rtl="0">
              <a:lnSpc>
                <a:spcPct val="100000"/>
              </a:lnSpc>
              <a:spcBef>
                <a:spcPts val="320"/>
              </a:spcBef>
              <a:spcAft>
                <a:spcPts val="0"/>
              </a:spcAft>
              <a:buClr>
                <a:schemeClr val="dk1"/>
              </a:buClr>
              <a:buSzPts val="1600"/>
              <a:buChar char="•"/>
              <a:defRPr sz="1600"/>
            </a:lvl7pPr>
            <a:lvl8pPr marL="3657600" lvl="7" indent="-330200" algn="l" rtl="0">
              <a:lnSpc>
                <a:spcPct val="100000"/>
              </a:lnSpc>
              <a:spcBef>
                <a:spcPts val="320"/>
              </a:spcBef>
              <a:spcAft>
                <a:spcPts val="0"/>
              </a:spcAft>
              <a:buClr>
                <a:schemeClr val="dk1"/>
              </a:buClr>
              <a:buSzPts val="1600"/>
              <a:buChar char="•"/>
              <a:defRPr sz="1600"/>
            </a:lvl8pPr>
            <a:lvl9pPr marL="4114800" lvl="8" indent="-330200" algn="l" rtl="0">
              <a:lnSpc>
                <a:spcPct val="100000"/>
              </a:lnSpc>
              <a:spcBef>
                <a:spcPts val="320"/>
              </a:spcBef>
              <a:spcAft>
                <a:spcPts val="0"/>
              </a:spcAft>
              <a:buClr>
                <a:schemeClr val="dk1"/>
              </a:buClr>
              <a:buSzPts val="1600"/>
              <a:buChar char="•"/>
              <a:defRPr sz="1600"/>
            </a:lvl9pPr>
          </a:lstStyle>
          <a:p>
            <a:endParaRPr/>
          </a:p>
        </p:txBody>
      </p:sp>
      <p:sp>
        <p:nvSpPr>
          <p:cNvPr id="1073" name="Google Shape;1073;p18"/>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480"/>
              </a:spcBef>
              <a:spcAft>
                <a:spcPts val="0"/>
              </a:spcAft>
              <a:buClr>
                <a:schemeClr val="dk1"/>
              </a:buClr>
              <a:buSzPts val="2400"/>
              <a:buNone/>
              <a:defRPr sz="2400" b="1"/>
            </a:lvl1pPr>
            <a:lvl2pPr marL="914400" lvl="1" indent="-228600" algn="l" rtl="0">
              <a:lnSpc>
                <a:spcPct val="100000"/>
              </a:lnSpc>
              <a:spcBef>
                <a:spcPts val="400"/>
              </a:spcBef>
              <a:spcAft>
                <a:spcPts val="0"/>
              </a:spcAft>
              <a:buClr>
                <a:schemeClr val="dk1"/>
              </a:buClr>
              <a:buSzPts val="2000"/>
              <a:buNone/>
              <a:defRPr sz="2000" b="1"/>
            </a:lvl2pPr>
            <a:lvl3pPr marL="1371600" lvl="2" indent="-228600" algn="l" rtl="0">
              <a:lnSpc>
                <a:spcPct val="100000"/>
              </a:lnSpc>
              <a:spcBef>
                <a:spcPts val="360"/>
              </a:spcBef>
              <a:spcAft>
                <a:spcPts val="0"/>
              </a:spcAft>
              <a:buClr>
                <a:schemeClr val="dk1"/>
              </a:buClr>
              <a:buSzPts val="1800"/>
              <a:buNone/>
              <a:defRPr sz="1800" b="1"/>
            </a:lvl3pPr>
            <a:lvl4pPr marL="1828800" lvl="3" indent="-228600" algn="l" rtl="0">
              <a:lnSpc>
                <a:spcPct val="100000"/>
              </a:lnSpc>
              <a:spcBef>
                <a:spcPts val="320"/>
              </a:spcBef>
              <a:spcAft>
                <a:spcPts val="0"/>
              </a:spcAft>
              <a:buClr>
                <a:schemeClr val="dk1"/>
              </a:buClr>
              <a:buSzPts val="1600"/>
              <a:buNone/>
              <a:defRPr sz="1600" b="1"/>
            </a:lvl4pPr>
            <a:lvl5pPr marL="2286000" lvl="4" indent="-228600" algn="l" rtl="0">
              <a:lnSpc>
                <a:spcPct val="100000"/>
              </a:lnSpc>
              <a:spcBef>
                <a:spcPts val="320"/>
              </a:spcBef>
              <a:spcAft>
                <a:spcPts val="0"/>
              </a:spcAft>
              <a:buClr>
                <a:schemeClr val="dk1"/>
              </a:buClr>
              <a:buSzPts val="1600"/>
              <a:buNone/>
              <a:defRPr sz="1600" b="1"/>
            </a:lvl5pPr>
            <a:lvl6pPr marL="2743200" lvl="5" indent="-228600" algn="l" rtl="0">
              <a:lnSpc>
                <a:spcPct val="100000"/>
              </a:lnSpc>
              <a:spcBef>
                <a:spcPts val="320"/>
              </a:spcBef>
              <a:spcAft>
                <a:spcPts val="0"/>
              </a:spcAft>
              <a:buClr>
                <a:schemeClr val="dk1"/>
              </a:buClr>
              <a:buSzPts val="1600"/>
              <a:buNone/>
              <a:defRPr sz="1600" b="1"/>
            </a:lvl6pPr>
            <a:lvl7pPr marL="3200400" lvl="6" indent="-228600" algn="l" rtl="0">
              <a:lnSpc>
                <a:spcPct val="100000"/>
              </a:lnSpc>
              <a:spcBef>
                <a:spcPts val="320"/>
              </a:spcBef>
              <a:spcAft>
                <a:spcPts val="0"/>
              </a:spcAft>
              <a:buClr>
                <a:schemeClr val="dk1"/>
              </a:buClr>
              <a:buSzPts val="1600"/>
              <a:buNone/>
              <a:defRPr sz="1600" b="1"/>
            </a:lvl7pPr>
            <a:lvl8pPr marL="3657600" lvl="7" indent="-228600" algn="l" rtl="0">
              <a:lnSpc>
                <a:spcPct val="100000"/>
              </a:lnSpc>
              <a:spcBef>
                <a:spcPts val="320"/>
              </a:spcBef>
              <a:spcAft>
                <a:spcPts val="0"/>
              </a:spcAft>
              <a:buClr>
                <a:schemeClr val="dk1"/>
              </a:buClr>
              <a:buSzPts val="1600"/>
              <a:buNone/>
              <a:defRPr sz="1600" b="1"/>
            </a:lvl8pPr>
            <a:lvl9pPr marL="4114800" lvl="8" indent="-228600" algn="l" rtl="0">
              <a:lnSpc>
                <a:spcPct val="100000"/>
              </a:lnSpc>
              <a:spcBef>
                <a:spcPts val="320"/>
              </a:spcBef>
              <a:spcAft>
                <a:spcPts val="0"/>
              </a:spcAft>
              <a:buClr>
                <a:schemeClr val="dk1"/>
              </a:buClr>
              <a:buSzPts val="1600"/>
              <a:buNone/>
              <a:defRPr sz="1600" b="1"/>
            </a:lvl9pPr>
          </a:lstStyle>
          <a:p>
            <a:endParaRPr/>
          </a:p>
        </p:txBody>
      </p:sp>
      <p:sp>
        <p:nvSpPr>
          <p:cNvPr id="1074" name="Google Shape;1074;p18"/>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480"/>
              </a:spcBef>
              <a:spcAft>
                <a:spcPts val="0"/>
              </a:spcAft>
              <a:buClr>
                <a:schemeClr val="dk1"/>
              </a:buClr>
              <a:buSzPts val="2400"/>
              <a:buChar char="•"/>
              <a:defRPr sz="2400"/>
            </a:lvl1pPr>
            <a:lvl2pPr marL="914400" lvl="1" indent="-355600" algn="l" rtl="0">
              <a:lnSpc>
                <a:spcPct val="100000"/>
              </a:lnSpc>
              <a:spcBef>
                <a:spcPts val="400"/>
              </a:spcBef>
              <a:spcAft>
                <a:spcPts val="0"/>
              </a:spcAft>
              <a:buClr>
                <a:schemeClr val="dk1"/>
              </a:buClr>
              <a:buSzPts val="2000"/>
              <a:buChar char="–"/>
              <a:defRPr sz="2000"/>
            </a:lvl2pPr>
            <a:lvl3pPr marL="1371600" lvl="2" indent="-342900" algn="l" rtl="0">
              <a:lnSpc>
                <a:spcPct val="100000"/>
              </a:lnSpc>
              <a:spcBef>
                <a:spcPts val="360"/>
              </a:spcBef>
              <a:spcAft>
                <a:spcPts val="0"/>
              </a:spcAft>
              <a:buClr>
                <a:schemeClr val="dk1"/>
              </a:buClr>
              <a:buSzPts val="1800"/>
              <a:buChar char="•"/>
              <a:defRPr sz="1800"/>
            </a:lvl3pPr>
            <a:lvl4pPr marL="1828800" lvl="3" indent="-330200" algn="l" rtl="0">
              <a:lnSpc>
                <a:spcPct val="100000"/>
              </a:lnSpc>
              <a:spcBef>
                <a:spcPts val="320"/>
              </a:spcBef>
              <a:spcAft>
                <a:spcPts val="0"/>
              </a:spcAft>
              <a:buClr>
                <a:schemeClr val="dk1"/>
              </a:buClr>
              <a:buSzPts val="1600"/>
              <a:buChar char="–"/>
              <a:defRPr sz="1600"/>
            </a:lvl4pPr>
            <a:lvl5pPr marL="2286000" lvl="4" indent="-330200" algn="l" rtl="0">
              <a:lnSpc>
                <a:spcPct val="100000"/>
              </a:lnSpc>
              <a:spcBef>
                <a:spcPts val="320"/>
              </a:spcBef>
              <a:spcAft>
                <a:spcPts val="0"/>
              </a:spcAft>
              <a:buClr>
                <a:schemeClr val="dk1"/>
              </a:buClr>
              <a:buSzPts val="1600"/>
              <a:buChar char="»"/>
              <a:defRPr sz="1600"/>
            </a:lvl5pPr>
            <a:lvl6pPr marL="2743200" lvl="5" indent="-330200" algn="l" rtl="0">
              <a:lnSpc>
                <a:spcPct val="100000"/>
              </a:lnSpc>
              <a:spcBef>
                <a:spcPts val="320"/>
              </a:spcBef>
              <a:spcAft>
                <a:spcPts val="0"/>
              </a:spcAft>
              <a:buClr>
                <a:schemeClr val="dk1"/>
              </a:buClr>
              <a:buSzPts val="1600"/>
              <a:buChar char="•"/>
              <a:defRPr sz="1600"/>
            </a:lvl6pPr>
            <a:lvl7pPr marL="3200400" lvl="6" indent="-330200" algn="l" rtl="0">
              <a:lnSpc>
                <a:spcPct val="100000"/>
              </a:lnSpc>
              <a:spcBef>
                <a:spcPts val="320"/>
              </a:spcBef>
              <a:spcAft>
                <a:spcPts val="0"/>
              </a:spcAft>
              <a:buClr>
                <a:schemeClr val="dk1"/>
              </a:buClr>
              <a:buSzPts val="1600"/>
              <a:buChar char="•"/>
              <a:defRPr sz="1600"/>
            </a:lvl7pPr>
            <a:lvl8pPr marL="3657600" lvl="7" indent="-330200" algn="l" rtl="0">
              <a:lnSpc>
                <a:spcPct val="100000"/>
              </a:lnSpc>
              <a:spcBef>
                <a:spcPts val="320"/>
              </a:spcBef>
              <a:spcAft>
                <a:spcPts val="0"/>
              </a:spcAft>
              <a:buClr>
                <a:schemeClr val="dk1"/>
              </a:buClr>
              <a:buSzPts val="1600"/>
              <a:buChar char="•"/>
              <a:defRPr sz="1600"/>
            </a:lvl8pPr>
            <a:lvl9pPr marL="4114800" lvl="8" indent="-330200" algn="l" rtl="0">
              <a:lnSpc>
                <a:spcPct val="100000"/>
              </a:lnSpc>
              <a:spcBef>
                <a:spcPts val="320"/>
              </a:spcBef>
              <a:spcAft>
                <a:spcPts val="0"/>
              </a:spcAft>
              <a:buClr>
                <a:schemeClr val="dk1"/>
              </a:buClr>
              <a:buSzPts val="1600"/>
              <a:buChar char="•"/>
              <a:defRPr sz="1600"/>
            </a:lvl9pPr>
          </a:lstStyle>
          <a:p>
            <a:endParaRPr/>
          </a:p>
        </p:txBody>
      </p:sp>
      <p:sp>
        <p:nvSpPr>
          <p:cNvPr id="1075" name="Google Shape;1075;p1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76" name="Google Shape;1076;p1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77" name="Google Shape;1077;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1078"/>
        <p:cNvGrpSpPr/>
        <p:nvPr/>
      </p:nvGrpSpPr>
      <p:grpSpPr>
        <a:xfrm>
          <a:off x="0" y="0"/>
          <a:ext cx="0" cy="0"/>
          <a:chOff x="0" y="0"/>
          <a:chExt cx="0" cy="0"/>
        </a:xfrm>
      </p:grpSpPr>
      <p:sp>
        <p:nvSpPr>
          <p:cNvPr id="1079" name="Google Shape;1079;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0" name="Google Shape;1080;p1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1" name="Google Shape;1081;p1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2" name="Google Shape;1082;p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1083"/>
        <p:cNvGrpSpPr/>
        <p:nvPr/>
      </p:nvGrpSpPr>
      <p:grpSpPr>
        <a:xfrm>
          <a:off x="0" y="0"/>
          <a:ext cx="0" cy="0"/>
          <a:chOff x="0" y="0"/>
          <a:chExt cx="0" cy="0"/>
        </a:xfrm>
      </p:grpSpPr>
      <p:sp>
        <p:nvSpPr>
          <p:cNvPr id="1084" name="Google Shape;1084;p20"/>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5" name="Google Shape;1085;p20"/>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6" name="Google Shape;1086;p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1087"/>
        <p:cNvGrpSpPr/>
        <p:nvPr/>
      </p:nvGrpSpPr>
      <p:grpSpPr>
        <a:xfrm>
          <a:off x="0" y="0"/>
          <a:ext cx="0" cy="0"/>
          <a:chOff x="0" y="0"/>
          <a:chExt cx="0" cy="0"/>
        </a:xfrm>
      </p:grpSpPr>
      <p:sp>
        <p:nvSpPr>
          <p:cNvPr id="1088" name="Google Shape;1088;p21"/>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rmAutofit/>
          </a:bodyPr>
          <a:lstStyle>
            <a:lvl1pPr lvl="0" algn="l" rtl="0">
              <a:lnSpc>
                <a:spcPct val="100000"/>
              </a:lnSpc>
              <a:spcBef>
                <a:spcPts val="0"/>
              </a:spcBef>
              <a:spcAft>
                <a:spcPts val="0"/>
              </a:spcAft>
              <a:buClr>
                <a:schemeClr val="dk1"/>
              </a:buClr>
              <a:buSzPts val="2000"/>
              <a:buFont typeface="Calibri"/>
              <a:buNone/>
              <a:defRPr sz="20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9" name="Google Shape;1089;p21"/>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rmAutofit/>
          </a:bodyPr>
          <a:lstStyle>
            <a:lvl1pPr marL="457200" lvl="0" indent="-431800" algn="l" rtl="0">
              <a:lnSpc>
                <a:spcPct val="100000"/>
              </a:lnSpc>
              <a:spcBef>
                <a:spcPts val="640"/>
              </a:spcBef>
              <a:spcAft>
                <a:spcPts val="0"/>
              </a:spcAft>
              <a:buClr>
                <a:schemeClr val="dk1"/>
              </a:buClr>
              <a:buSzPts val="3200"/>
              <a:buChar char="•"/>
              <a:defRPr sz="3200"/>
            </a:lvl1pPr>
            <a:lvl2pPr marL="914400" lvl="1" indent="-406400" algn="l" rtl="0">
              <a:lnSpc>
                <a:spcPct val="100000"/>
              </a:lnSpc>
              <a:spcBef>
                <a:spcPts val="560"/>
              </a:spcBef>
              <a:spcAft>
                <a:spcPts val="0"/>
              </a:spcAft>
              <a:buClr>
                <a:schemeClr val="dk1"/>
              </a:buClr>
              <a:buSzPts val="2800"/>
              <a:buChar char="–"/>
              <a:defRPr sz="2800"/>
            </a:lvl2pPr>
            <a:lvl3pPr marL="1371600" lvl="2" indent="-381000" algn="l" rtl="0">
              <a:lnSpc>
                <a:spcPct val="100000"/>
              </a:lnSpc>
              <a:spcBef>
                <a:spcPts val="480"/>
              </a:spcBef>
              <a:spcAft>
                <a:spcPts val="0"/>
              </a:spcAft>
              <a:buClr>
                <a:schemeClr val="dk1"/>
              </a:buClr>
              <a:buSzPts val="2400"/>
              <a:buChar char="•"/>
              <a:defRPr sz="2400"/>
            </a:lvl3pPr>
            <a:lvl4pPr marL="1828800" lvl="3" indent="-355600" algn="l" rtl="0">
              <a:lnSpc>
                <a:spcPct val="100000"/>
              </a:lnSpc>
              <a:spcBef>
                <a:spcPts val="400"/>
              </a:spcBef>
              <a:spcAft>
                <a:spcPts val="0"/>
              </a:spcAft>
              <a:buClr>
                <a:schemeClr val="dk1"/>
              </a:buClr>
              <a:buSzPts val="2000"/>
              <a:buChar char="–"/>
              <a:defRPr sz="2000"/>
            </a:lvl4pPr>
            <a:lvl5pPr marL="2286000" lvl="4" indent="-355600" algn="l" rtl="0">
              <a:lnSpc>
                <a:spcPct val="100000"/>
              </a:lnSpc>
              <a:spcBef>
                <a:spcPts val="400"/>
              </a:spcBef>
              <a:spcAft>
                <a:spcPts val="0"/>
              </a:spcAft>
              <a:buClr>
                <a:schemeClr val="dk1"/>
              </a:buClr>
              <a:buSzPts val="2000"/>
              <a:buChar char="»"/>
              <a:defRPr sz="2000"/>
            </a:lvl5pPr>
            <a:lvl6pPr marL="2743200" lvl="5" indent="-355600" algn="l" rtl="0">
              <a:lnSpc>
                <a:spcPct val="100000"/>
              </a:lnSpc>
              <a:spcBef>
                <a:spcPts val="400"/>
              </a:spcBef>
              <a:spcAft>
                <a:spcPts val="0"/>
              </a:spcAft>
              <a:buClr>
                <a:schemeClr val="dk1"/>
              </a:buClr>
              <a:buSzPts val="2000"/>
              <a:buChar char="•"/>
              <a:defRPr sz="2000"/>
            </a:lvl6pPr>
            <a:lvl7pPr marL="3200400" lvl="6" indent="-355600" algn="l" rtl="0">
              <a:lnSpc>
                <a:spcPct val="100000"/>
              </a:lnSpc>
              <a:spcBef>
                <a:spcPts val="400"/>
              </a:spcBef>
              <a:spcAft>
                <a:spcPts val="0"/>
              </a:spcAft>
              <a:buClr>
                <a:schemeClr val="dk1"/>
              </a:buClr>
              <a:buSzPts val="2000"/>
              <a:buChar char="•"/>
              <a:defRPr sz="2000"/>
            </a:lvl7pPr>
            <a:lvl8pPr marL="3657600" lvl="7" indent="-355600" algn="l" rtl="0">
              <a:lnSpc>
                <a:spcPct val="100000"/>
              </a:lnSpc>
              <a:spcBef>
                <a:spcPts val="400"/>
              </a:spcBef>
              <a:spcAft>
                <a:spcPts val="0"/>
              </a:spcAft>
              <a:buClr>
                <a:schemeClr val="dk1"/>
              </a:buClr>
              <a:buSzPts val="2000"/>
              <a:buChar char="•"/>
              <a:defRPr sz="2000"/>
            </a:lvl8pPr>
            <a:lvl9pPr marL="4114800" lvl="8" indent="-355600" algn="l" rtl="0">
              <a:lnSpc>
                <a:spcPct val="100000"/>
              </a:lnSpc>
              <a:spcBef>
                <a:spcPts val="400"/>
              </a:spcBef>
              <a:spcAft>
                <a:spcPts val="0"/>
              </a:spcAft>
              <a:buClr>
                <a:schemeClr val="dk1"/>
              </a:buClr>
              <a:buSzPts val="2000"/>
              <a:buChar char="•"/>
              <a:defRPr sz="2000"/>
            </a:lvl9pPr>
          </a:lstStyle>
          <a:p>
            <a:endParaRPr/>
          </a:p>
        </p:txBody>
      </p:sp>
      <p:sp>
        <p:nvSpPr>
          <p:cNvPr id="1090" name="Google Shape;1090;p21"/>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rmAutofit/>
          </a:bodyPr>
          <a:lstStyle>
            <a:lvl1pPr marL="457200" lvl="0" indent="-228600" algn="l" rtl="0">
              <a:lnSpc>
                <a:spcPct val="100000"/>
              </a:lnSpc>
              <a:spcBef>
                <a:spcPts val="280"/>
              </a:spcBef>
              <a:spcAft>
                <a:spcPts val="0"/>
              </a:spcAft>
              <a:buClr>
                <a:schemeClr val="dk1"/>
              </a:buClr>
              <a:buSzPts val="1400"/>
              <a:buNone/>
              <a:defRPr sz="1400"/>
            </a:lvl1pPr>
            <a:lvl2pPr marL="914400" lvl="1" indent="-228600" algn="l" rtl="0">
              <a:lnSpc>
                <a:spcPct val="100000"/>
              </a:lnSpc>
              <a:spcBef>
                <a:spcPts val="240"/>
              </a:spcBef>
              <a:spcAft>
                <a:spcPts val="0"/>
              </a:spcAft>
              <a:buClr>
                <a:schemeClr val="dk1"/>
              </a:buClr>
              <a:buSzPts val="1200"/>
              <a:buNone/>
              <a:defRPr sz="1200"/>
            </a:lvl2pPr>
            <a:lvl3pPr marL="1371600" lvl="2" indent="-228600" algn="l" rtl="0">
              <a:lnSpc>
                <a:spcPct val="100000"/>
              </a:lnSpc>
              <a:spcBef>
                <a:spcPts val="200"/>
              </a:spcBef>
              <a:spcAft>
                <a:spcPts val="0"/>
              </a:spcAft>
              <a:buClr>
                <a:schemeClr val="dk1"/>
              </a:buClr>
              <a:buSzPts val="1000"/>
              <a:buNone/>
              <a:defRPr sz="1000"/>
            </a:lvl3pPr>
            <a:lvl4pPr marL="1828800" lvl="3" indent="-228600" algn="l" rtl="0">
              <a:lnSpc>
                <a:spcPct val="100000"/>
              </a:lnSpc>
              <a:spcBef>
                <a:spcPts val="180"/>
              </a:spcBef>
              <a:spcAft>
                <a:spcPts val="0"/>
              </a:spcAft>
              <a:buClr>
                <a:schemeClr val="dk1"/>
              </a:buClr>
              <a:buSzPts val="900"/>
              <a:buNone/>
              <a:defRPr sz="900"/>
            </a:lvl4pPr>
            <a:lvl5pPr marL="2286000" lvl="4" indent="-228600" algn="l" rtl="0">
              <a:lnSpc>
                <a:spcPct val="100000"/>
              </a:lnSpc>
              <a:spcBef>
                <a:spcPts val="180"/>
              </a:spcBef>
              <a:spcAft>
                <a:spcPts val="0"/>
              </a:spcAft>
              <a:buClr>
                <a:schemeClr val="dk1"/>
              </a:buClr>
              <a:buSzPts val="900"/>
              <a:buNone/>
              <a:defRPr sz="900"/>
            </a:lvl5pPr>
            <a:lvl6pPr marL="2743200" lvl="5" indent="-228600" algn="l" rtl="0">
              <a:lnSpc>
                <a:spcPct val="100000"/>
              </a:lnSpc>
              <a:spcBef>
                <a:spcPts val="180"/>
              </a:spcBef>
              <a:spcAft>
                <a:spcPts val="0"/>
              </a:spcAft>
              <a:buClr>
                <a:schemeClr val="dk1"/>
              </a:buClr>
              <a:buSzPts val="900"/>
              <a:buNone/>
              <a:defRPr sz="900"/>
            </a:lvl6pPr>
            <a:lvl7pPr marL="3200400" lvl="6" indent="-228600" algn="l" rtl="0">
              <a:lnSpc>
                <a:spcPct val="100000"/>
              </a:lnSpc>
              <a:spcBef>
                <a:spcPts val="180"/>
              </a:spcBef>
              <a:spcAft>
                <a:spcPts val="0"/>
              </a:spcAft>
              <a:buClr>
                <a:schemeClr val="dk1"/>
              </a:buClr>
              <a:buSzPts val="900"/>
              <a:buNone/>
              <a:defRPr sz="900"/>
            </a:lvl7pPr>
            <a:lvl8pPr marL="3657600" lvl="7" indent="-228600" algn="l" rtl="0">
              <a:lnSpc>
                <a:spcPct val="100000"/>
              </a:lnSpc>
              <a:spcBef>
                <a:spcPts val="180"/>
              </a:spcBef>
              <a:spcAft>
                <a:spcPts val="0"/>
              </a:spcAft>
              <a:buClr>
                <a:schemeClr val="dk1"/>
              </a:buClr>
              <a:buSzPts val="900"/>
              <a:buNone/>
              <a:defRPr sz="900"/>
            </a:lvl8pPr>
            <a:lvl9pPr marL="4114800" lvl="8" indent="-228600" algn="l" rtl="0">
              <a:lnSpc>
                <a:spcPct val="100000"/>
              </a:lnSpc>
              <a:spcBef>
                <a:spcPts val="180"/>
              </a:spcBef>
              <a:spcAft>
                <a:spcPts val="0"/>
              </a:spcAft>
              <a:buClr>
                <a:schemeClr val="dk1"/>
              </a:buClr>
              <a:buSzPts val="900"/>
              <a:buNone/>
              <a:defRPr sz="900"/>
            </a:lvl9pPr>
          </a:lstStyle>
          <a:p>
            <a:endParaRPr/>
          </a:p>
        </p:txBody>
      </p:sp>
      <p:sp>
        <p:nvSpPr>
          <p:cNvPr id="1091" name="Google Shape;1091;p2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92" name="Google Shape;1092;p2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93" name="Google Shape;1093;p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1094"/>
        <p:cNvGrpSpPr/>
        <p:nvPr/>
      </p:nvGrpSpPr>
      <p:grpSpPr>
        <a:xfrm>
          <a:off x="0" y="0"/>
          <a:ext cx="0" cy="0"/>
          <a:chOff x="0" y="0"/>
          <a:chExt cx="0" cy="0"/>
        </a:xfrm>
      </p:grpSpPr>
      <p:sp>
        <p:nvSpPr>
          <p:cNvPr id="1095" name="Google Shape;1095;p22"/>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rmAutofit/>
          </a:bodyPr>
          <a:lstStyle>
            <a:lvl1pPr lvl="0" algn="l" rtl="0">
              <a:lnSpc>
                <a:spcPct val="100000"/>
              </a:lnSpc>
              <a:spcBef>
                <a:spcPts val="0"/>
              </a:spcBef>
              <a:spcAft>
                <a:spcPts val="0"/>
              </a:spcAft>
              <a:buClr>
                <a:schemeClr val="dk1"/>
              </a:buClr>
              <a:buSzPts val="2000"/>
              <a:buFont typeface="Calibri"/>
              <a:buNone/>
              <a:defRPr sz="2000" b="1"/>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96" name="Google Shape;1096;p22"/>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97" name="Google Shape;1097;p22"/>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rmAutofit/>
          </a:bodyPr>
          <a:lstStyle>
            <a:lvl1pPr marL="457200" lvl="0" indent="-228600" algn="l" rtl="0">
              <a:lnSpc>
                <a:spcPct val="100000"/>
              </a:lnSpc>
              <a:spcBef>
                <a:spcPts val="280"/>
              </a:spcBef>
              <a:spcAft>
                <a:spcPts val="0"/>
              </a:spcAft>
              <a:buClr>
                <a:schemeClr val="dk1"/>
              </a:buClr>
              <a:buSzPts val="1400"/>
              <a:buNone/>
              <a:defRPr sz="1400"/>
            </a:lvl1pPr>
            <a:lvl2pPr marL="914400" lvl="1" indent="-228600" algn="l" rtl="0">
              <a:lnSpc>
                <a:spcPct val="100000"/>
              </a:lnSpc>
              <a:spcBef>
                <a:spcPts val="240"/>
              </a:spcBef>
              <a:spcAft>
                <a:spcPts val="0"/>
              </a:spcAft>
              <a:buClr>
                <a:schemeClr val="dk1"/>
              </a:buClr>
              <a:buSzPts val="1200"/>
              <a:buNone/>
              <a:defRPr sz="1200"/>
            </a:lvl2pPr>
            <a:lvl3pPr marL="1371600" lvl="2" indent="-228600" algn="l" rtl="0">
              <a:lnSpc>
                <a:spcPct val="100000"/>
              </a:lnSpc>
              <a:spcBef>
                <a:spcPts val="200"/>
              </a:spcBef>
              <a:spcAft>
                <a:spcPts val="0"/>
              </a:spcAft>
              <a:buClr>
                <a:schemeClr val="dk1"/>
              </a:buClr>
              <a:buSzPts val="1000"/>
              <a:buNone/>
              <a:defRPr sz="1000"/>
            </a:lvl3pPr>
            <a:lvl4pPr marL="1828800" lvl="3" indent="-228600" algn="l" rtl="0">
              <a:lnSpc>
                <a:spcPct val="100000"/>
              </a:lnSpc>
              <a:spcBef>
                <a:spcPts val="180"/>
              </a:spcBef>
              <a:spcAft>
                <a:spcPts val="0"/>
              </a:spcAft>
              <a:buClr>
                <a:schemeClr val="dk1"/>
              </a:buClr>
              <a:buSzPts val="900"/>
              <a:buNone/>
              <a:defRPr sz="900"/>
            </a:lvl4pPr>
            <a:lvl5pPr marL="2286000" lvl="4" indent="-228600" algn="l" rtl="0">
              <a:lnSpc>
                <a:spcPct val="100000"/>
              </a:lnSpc>
              <a:spcBef>
                <a:spcPts val="180"/>
              </a:spcBef>
              <a:spcAft>
                <a:spcPts val="0"/>
              </a:spcAft>
              <a:buClr>
                <a:schemeClr val="dk1"/>
              </a:buClr>
              <a:buSzPts val="900"/>
              <a:buNone/>
              <a:defRPr sz="900"/>
            </a:lvl5pPr>
            <a:lvl6pPr marL="2743200" lvl="5" indent="-228600" algn="l" rtl="0">
              <a:lnSpc>
                <a:spcPct val="100000"/>
              </a:lnSpc>
              <a:spcBef>
                <a:spcPts val="180"/>
              </a:spcBef>
              <a:spcAft>
                <a:spcPts val="0"/>
              </a:spcAft>
              <a:buClr>
                <a:schemeClr val="dk1"/>
              </a:buClr>
              <a:buSzPts val="900"/>
              <a:buNone/>
              <a:defRPr sz="900"/>
            </a:lvl6pPr>
            <a:lvl7pPr marL="3200400" lvl="6" indent="-228600" algn="l" rtl="0">
              <a:lnSpc>
                <a:spcPct val="100000"/>
              </a:lnSpc>
              <a:spcBef>
                <a:spcPts val="180"/>
              </a:spcBef>
              <a:spcAft>
                <a:spcPts val="0"/>
              </a:spcAft>
              <a:buClr>
                <a:schemeClr val="dk1"/>
              </a:buClr>
              <a:buSzPts val="900"/>
              <a:buNone/>
              <a:defRPr sz="900"/>
            </a:lvl7pPr>
            <a:lvl8pPr marL="3657600" lvl="7" indent="-228600" algn="l" rtl="0">
              <a:lnSpc>
                <a:spcPct val="100000"/>
              </a:lnSpc>
              <a:spcBef>
                <a:spcPts val="180"/>
              </a:spcBef>
              <a:spcAft>
                <a:spcPts val="0"/>
              </a:spcAft>
              <a:buClr>
                <a:schemeClr val="dk1"/>
              </a:buClr>
              <a:buSzPts val="900"/>
              <a:buNone/>
              <a:defRPr sz="900"/>
            </a:lvl8pPr>
            <a:lvl9pPr marL="4114800" lvl="8" indent="-228600" algn="l" rtl="0">
              <a:lnSpc>
                <a:spcPct val="100000"/>
              </a:lnSpc>
              <a:spcBef>
                <a:spcPts val="180"/>
              </a:spcBef>
              <a:spcAft>
                <a:spcPts val="0"/>
              </a:spcAft>
              <a:buClr>
                <a:schemeClr val="dk1"/>
              </a:buClr>
              <a:buSzPts val="900"/>
              <a:buNone/>
              <a:defRPr sz="900"/>
            </a:lvl9pPr>
          </a:lstStyle>
          <a:p>
            <a:endParaRPr/>
          </a:p>
        </p:txBody>
      </p:sp>
      <p:sp>
        <p:nvSpPr>
          <p:cNvPr id="1098" name="Google Shape;1098;p2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99" name="Google Shape;1099;p2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0" name="Google Shape;1100;p2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1101"/>
        <p:cNvGrpSpPr/>
        <p:nvPr/>
      </p:nvGrpSpPr>
      <p:grpSpPr>
        <a:xfrm>
          <a:off x="0" y="0"/>
          <a:ext cx="0" cy="0"/>
          <a:chOff x="0" y="0"/>
          <a:chExt cx="0" cy="0"/>
        </a:xfrm>
      </p:grpSpPr>
      <p:sp>
        <p:nvSpPr>
          <p:cNvPr id="1102" name="Google Shape;1102;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3" name="Google Shape;1103;p23"/>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104" name="Google Shape;1104;p2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5" name="Google Shape;1105;p2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6" name="Google Shape;1106;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1107"/>
        <p:cNvGrpSpPr/>
        <p:nvPr/>
      </p:nvGrpSpPr>
      <p:grpSpPr>
        <a:xfrm>
          <a:off x="0" y="0"/>
          <a:ext cx="0" cy="0"/>
          <a:chOff x="0" y="0"/>
          <a:chExt cx="0" cy="0"/>
        </a:xfrm>
      </p:grpSpPr>
      <p:sp>
        <p:nvSpPr>
          <p:cNvPr id="1108" name="Google Shape;1108;p24"/>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9" name="Google Shape;1109;p2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360"/>
              </a:spcBef>
              <a:spcAft>
                <a:spcPts val="0"/>
              </a:spcAft>
              <a:buClr>
                <a:schemeClr val="dk1"/>
              </a:buClr>
              <a:buSzPts val="1800"/>
              <a:buChar char="•"/>
              <a:defRPr/>
            </a:lvl1pPr>
            <a:lvl2pPr marL="914400" lvl="1" indent="-342900" algn="l" rtl="0">
              <a:lnSpc>
                <a:spcPct val="100000"/>
              </a:lnSpc>
              <a:spcBef>
                <a:spcPts val="360"/>
              </a:spcBef>
              <a:spcAft>
                <a:spcPts val="0"/>
              </a:spcAft>
              <a:buClr>
                <a:schemeClr val="dk1"/>
              </a:buClr>
              <a:buSzPts val="1800"/>
              <a:buChar char="–"/>
              <a:defRPr/>
            </a:lvl2pPr>
            <a:lvl3pPr marL="1371600" lvl="2" indent="-342900" algn="l" rtl="0">
              <a:lnSpc>
                <a:spcPct val="100000"/>
              </a:lnSpc>
              <a:spcBef>
                <a:spcPts val="360"/>
              </a:spcBef>
              <a:spcAft>
                <a:spcPts val="0"/>
              </a:spcAft>
              <a:buClr>
                <a:schemeClr val="dk1"/>
              </a:buClr>
              <a:buSzPts val="1800"/>
              <a:buChar char="•"/>
              <a:defRPr/>
            </a:lvl3pPr>
            <a:lvl4pPr marL="1828800" lvl="3" indent="-342900" algn="l" rtl="0">
              <a:lnSpc>
                <a:spcPct val="100000"/>
              </a:lnSpc>
              <a:spcBef>
                <a:spcPts val="360"/>
              </a:spcBef>
              <a:spcAft>
                <a:spcPts val="0"/>
              </a:spcAft>
              <a:buClr>
                <a:schemeClr val="dk1"/>
              </a:buClr>
              <a:buSzPts val="1800"/>
              <a:buChar char="–"/>
              <a:defRPr/>
            </a:lvl4pPr>
            <a:lvl5pPr marL="2286000" lvl="4" indent="-342900" algn="l" rtl="0">
              <a:lnSpc>
                <a:spcPct val="100000"/>
              </a:lnSpc>
              <a:spcBef>
                <a:spcPts val="360"/>
              </a:spcBef>
              <a:spcAft>
                <a:spcPts val="0"/>
              </a:spcAft>
              <a:buClr>
                <a:schemeClr val="dk1"/>
              </a:buClr>
              <a:buSzPts val="1800"/>
              <a:buChar char="»"/>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sp>
        <p:nvSpPr>
          <p:cNvPr id="1110" name="Google Shape;1110;p2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11" name="Google Shape;1111;p2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12" name="Google Shape;1112;p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32002" sy="32002" flip="none" algn="tl"/>
        </a:blipFill>
        <a:effectLst/>
      </p:bgPr>
    </p:bg>
    <p:spTree>
      <p:nvGrpSpPr>
        <p:cNvPr id="1" name="Shape 961"/>
        <p:cNvGrpSpPr/>
        <p:nvPr/>
      </p:nvGrpSpPr>
      <p:grpSpPr>
        <a:xfrm>
          <a:off x="0" y="0"/>
          <a:ext cx="0" cy="0"/>
          <a:chOff x="0" y="0"/>
          <a:chExt cx="0" cy="0"/>
        </a:xfrm>
      </p:grpSpPr>
      <p:sp>
        <p:nvSpPr>
          <p:cNvPr id="962" name="Google Shape;962;p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63" name="Google Shape;963;p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64" name="Google Shape;964;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65" name="Google Shape;965;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66" name="Google Shape;966;p1"/>
          <p:cNvSpPr>
            <a:spLocks noGrp="1"/>
          </p:cNvSpPr>
          <p:nvPr>
            <p:ph type="sldNum" idx="12"/>
          </p:nvPr>
        </p:nvSpPr>
        <p:spPr>
          <a:xfrm>
            <a:off x="8531788" y="5648960"/>
            <a:ext cx="548700" cy="39630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
        <p:nvSpPr>
          <p:cNvPr id="967" name="Google Shape;967;p1"/>
          <p:cNvSpPr txBox="1">
            <a:spLocks noGrp="1"/>
          </p:cNvSpPr>
          <p:nvPr>
            <p:ph type="ftr" idx="11"/>
          </p:nvPr>
        </p:nvSpPr>
        <p:spPr>
          <a:xfrm rot="-5400000">
            <a:off x="7586871" y="4048781"/>
            <a:ext cx="2367300" cy="36570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68" name="Google Shape;968;p1"/>
          <p:cNvSpPr txBox="1">
            <a:spLocks noGrp="1"/>
          </p:cNvSpPr>
          <p:nvPr>
            <p:ph type="dt" idx="10"/>
          </p:nvPr>
        </p:nvSpPr>
        <p:spPr>
          <a:xfrm rot="-5400000">
            <a:off x="7551321" y="1645950"/>
            <a:ext cx="2438400" cy="3657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8"/>
        <p:cNvGrpSpPr/>
        <p:nvPr/>
      </p:nvGrpSpPr>
      <p:grpSpPr>
        <a:xfrm>
          <a:off x="0" y="0"/>
          <a:ext cx="0" cy="0"/>
          <a:chOff x="0" y="0"/>
          <a:chExt cx="0" cy="0"/>
        </a:xfrm>
      </p:grpSpPr>
      <p:sp>
        <p:nvSpPr>
          <p:cNvPr id="1039" name="Google Shape;1039;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40" name="Google Shape;1040;p1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41" name="Google Shape;1041;p1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42" name="Google Shape;1042;p1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43" name="Google Shape;1043;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chart" Target="../charts/chart5.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chart" Target="../charts/chart8.xml"/><Relationship Id="rId4" Type="http://schemas.openxmlformats.org/officeDocument/2006/relationships/chart" Target="../charts/chart7.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chart" Target="../charts/chart10.xml"/></Relationships>
</file>

<file path=ppt/slides/_rels/slide3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4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sp>
        <p:nvSpPr>
          <p:cNvPr id="1117" name="Google Shape;1117;p25"/>
          <p:cNvSpPr txBox="1">
            <a:spLocks noGrp="1"/>
          </p:cNvSpPr>
          <p:nvPr>
            <p:ph type="ctrTitle"/>
          </p:nvPr>
        </p:nvSpPr>
        <p:spPr>
          <a:xfrm>
            <a:off x="1" y="548640"/>
            <a:ext cx="8423562" cy="4741817"/>
          </a:xfrm>
          <a:prstGeom prst="rect">
            <a:avLst/>
          </a:prstGeom>
          <a:noFill/>
          <a:ln>
            <a:noFill/>
          </a:ln>
        </p:spPr>
        <p:txBody>
          <a:bodyPr spcFirstLastPara="1" wrap="square" lIns="91425" tIns="45700" rIns="91425" bIns="45700" anchor="b" anchorCtr="0">
            <a:noAutofit/>
          </a:bodyPr>
          <a:lstStyle/>
          <a:p>
            <a:pPr lvl="0" algn="ctr">
              <a:buSzPts val="4000"/>
            </a:pPr>
            <a:r>
              <a:rPr lang="ka-GE" sz="5400" dirty="0" smtClean="0"/>
              <a:t>მომავალი </a:t>
            </a:r>
            <a:r>
              <a:rPr lang="ka-GE" sz="5400" dirty="0"/>
              <a:t>ნარჩენების </a:t>
            </a:r>
            <a:r>
              <a:rPr lang="ka-GE" sz="5400" dirty="0" smtClean="0"/>
              <a:t>პოლიტიკ</a:t>
            </a:r>
            <a:r>
              <a:rPr lang="ka-GE" sz="5400" dirty="0" smtClean="0"/>
              <a:t>ის</a:t>
            </a:r>
            <a:r>
              <a:rPr lang="en-US" sz="5400" dirty="0" smtClean="0"/>
              <a:t> </a:t>
            </a:r>
            <a:r>
              <a:rPr lang="ka-GE" sz="4000" dirty="0" smtClean="0"/>
              <a:t>განვითარებისათვის </a:t>
            </a:r>
            <a:r>
              <a:rPr lang="en-US" dirty="0" smtClean="0"/>
              <a:t>– </a:t>
            </a:r>
            <a:r>
              <a:rPr lang="ka-GE" sz="4000" dirty="0" smtClean="0"/>
              <a:t>განმარტებები</a:t>
            </a:r>
            <a:r>
              <a:rPr lang="en-US" sz="4000" dirty="0" smtClean="0"/>
              <a:t>, </a:t>
            </a:r>
            <a:r>
              <a:rPr lang="ka-GE" sz="4000" dirty="0"/>
              <a:t>ფაქტები </a:t>
            </a:r>
            <a:r>
              <a:rPr lang="ka-GE" sz="4000"/>
              <a:t>და </a:t>
            </a:r>
            <a:r>
              <a:rPr lang="ka-GE" sz="4000" smtClean="0"/>
              <a:t>ტენდენციები, </a:t>
            </a:r>
            <a:r>
              <a:rPr lang="ka-GE" sz="4000" dirty="0"/>
              <a:t>ბალტიის ზღვის რეგიონში და მის ფარგლებს გარეთ</a:t>
            </a:r>
            <a:endParaRPr sz="4000" dirty="0"/>
          </a:p>
        </p:txBody>
      </p:sp>
      <p:sp>
        <p:nvSpPr>
          <p:cNvPr id="1118" name="Google Shape;1118;p25"/>
          <p:cNvSpPr txBox="1">
            <a:spLocks noGrp="1"/>
          </p:cNvSpPr>
          <p:nvPr>
            <p:ph type="subTitle" idx="1"/>
          </p:nvPr>
        </p:nvSpPr>
        <p:spPr>
          <a:xfrm>
            <a:off x="-1" y="5626530"/>
            <a:ext cx="8423563" cy="1113904"/>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000"/>
              <a:buNone/>
            </a:pPr>
            <a:r>
              <a:rPr lang="en-US" dirty="0"/>
              <a:t>Knowledge in Inter Baltic Partnership Exchange for Future Regional Circular Economy Cooperation</a:t>
            </a:r>
            <a:endParaRPr dirty="0"/>
          </a:p>
          <a:p>
            <a:pPr marL="0" lvl="0" indent="0" algn="l" rtl="0">
              <a:lnSpc>
                <a:spcPct val="100000"/>
              </a:lnSpc>
              <a:spcBef>
                <a:spcPts val="400"/>
              </a:spcBef>
              <a:spcAft>
                <a:spcPts val="0"/>
              </a:spcAft>
              <a:buSzPts val="2000"/>
              <a:buNone/>
            </a:pPr>
            <a:r>
              <a:rPr lang="en-US" dirty="0"/>
              <a:t>SWEDISH INSTITUTE</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2"/>
        <p:cNvGrpSpPr/>
        <p:nvPr/>
      </p:nvGrpSpPr>
      <p:grpSpPr>
        <a:xfrm>
          <a:off x="0" y="0"/>
          <a:ext cx="0" cy="0"/>
          <a:chOff x="0" y="0"/>
          <a:chExt cx="0" cy="0"/>
        </a:xfrm>
      </p:grpSpPr>
      <p:sp>
        <p:nvSpPr>
          <p:cNvPr id="1123" name="Google Shape;1123;p26"/>
          <p:cNvSpPr/>
          <p:nvPr/>
        </p:nvSpPr>
        <p:spPr>
          <a:xfrm>
            <a:off x="2455797" y="147706"/>
            <a:ext cx="33042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Times New Roman"/>
                <a:ea typeface="Times New Roman"/>
                <a:cs typeface="Times New Roman"/>
                <a:sym typeface="Times New Roman"/>
              </a:rPr>
              <a:t>ნარჩენების კონცეფცია</a:t>
            </a:r>
            <a:endParaRPr sz="2400" b="1" i="0" u="none" strike="noStrike" cap="none">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Times New Roman"/>
              <a:ea typeface="Times New Roman"/>
              <a:cs typeface="Times New Roman"/>
              <a:sym typeface="Times New Roman"/>
            </a:endParaRPr>
          </a:p>
        </p:txBody>
      </p:sp>
      <p:sp>
        <p:nvSpPr>
          <p:cNvPr id="1124" name="Google Shape;1124;p26"/>
          <p:cNvSpPr/>
          <p:nvPr/>
        </p:nvSpPr>
        <p:spPr>
          <a:xfrm>
            <a:off x="285824" y="627833"/>
            <a:ext cx="8126100" cy="2862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r>
              <a:rPr lang="en-US" sz="1800" b="1" i="0" u="none" strike="noStrike" cap="none" dirty="0" err="1">
                <a:solidFill>
                  <a:schemeClr val="dk1"/>
                </a:solidFill>
                <a:latin typeface="Times New Roman"/>
                <a:ea typeface="Times New Roman"/>
                <a:cs typeface="Times New Roman"/>
                <a:sym typeface="Times New Roman"/>
              </a:rPr>
              <a:t>ნარჩენები</a:t>
            </a:r>
            <a:r>
              <a:rPr lang="en-US" sz="1800" b="1"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განისაზღვრება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როგორც</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მასალები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ნივთიერებები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ობიექტები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და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პროდუქტები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რომლებსაც</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მომხმარებელი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აღარ</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იყენებს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თავდაპირველი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smtClean="0">
                <a:solidFill>
                  <a:schemeClr val="dk1"/>
                </a:solidFill>
                <a:latin typeface="Times New Roman"/>
                <a:ea typeface="Times New Roman"/>
                <a:cs typeface="Times New Roman"/>
                <a:sym typeface="Times New Roman"/>
              </a:rPr>
              <a:t>დანიშნულებით</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err="1" smtClean="0">
                <a:solidFill>
                  <a:schemeClr val="dk1"/>
                </a:solidFill>
                <a:latin typeface="Times New Roman"/>
                <a:ea typeface="Times New Roman"/>
                <a:cs typeface="Times New Roman"/>
                <a:sym typeface="Times New Roman"/>
              </a:rPr>
              <a:t>და</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შემდეგ</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განათავსებენ</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გარემოში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კანონით</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დადგენილი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წესით</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ერთი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ადამიანის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მიერ</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წარმოებული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ნარჩენი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შეიძლება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იყოს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სხვისთვის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სასარგებლო</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მასალა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მაგალითად</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მობილური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ტელეფონი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რომელსაც</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უკვე</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დამთავრებული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აქვს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სასიცოცხლო</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ციკლი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გარკვეული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მომხმარებლებისთვის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შეიძლება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კვლავ</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გამოყენებული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იქნას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სხვა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მომხმარებლის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მიერ</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თუ</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ტელეფონები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აღარ</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ექვემდებარება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ხელახალ</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გამოყენებას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ან</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შეკეთებას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შესაძლოა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გახდეს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ძვირფასი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ლითონების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რესურსები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ინდუსტრიაში</a:t>
            </a:r>
            <a:r>
              <a:rPr lang="en-US" sz="1800" b="0" i="0" u="none" strike="noStrike" cap="none" dirty="0">
                <a:solidFill>
                  <a:schemeClr val="dk1"/>
                </a:solidFill>
                <a:latin typeface="Times New Roman"/>
                <a:ea typeface="Times New Roman"/>
                <a:cs typeface="Times New Roman"/>
                <a:sym typeface="Times New Roman"/>
              </a:rPr>
              <a:t>.</a:t>
            </a:r>
            <a:endParaRPr sz="1800" b="0" i="0" u="none" strike="noStrike" cap="none" dirty="0">
              <a:solidFill>
                <a:schemeClr val="dk1"/>
              </a:solidFill>
              <a:latin typeface="Calibri"/>
              <a:ea typeface="Calibri"/>
              <a:cs typeface="Calibri"/>
              <a:sym typeface="Calibri"/>
            </a:endParaRPr>
          </a:p>
        </p:txBody>
      </p:sp>
      <p:pic>
        <p:nvPicPr>
          <p:cNvPr id="1125" name="Google Shape;1125;p26" descr="ÐÐ°ÑÑÐ¸Ð½ÐºÐ¸ Ð¿Ð¾ Ð·Ð°Ð¿ÑÐ¾ÑÑ Ð¸Ð»Ð»ÑÑÑÑÐ°ÑÐ¸Ñ ÑÐ»Ð¾Ð¼Ð°Ð½ÑÐµ  ÑÐµÐ»ÐµÑÐ¾Ð½Ñ"/>
          <p:cNvPicPr preferRelativeResize="0"/>
          <p:nvPr/>
        </p:nvPicPr>
        <p:blipFill rotWithShape="1">
          <a:blip r:embed="rId3">
            <a:alphaModFix/>
          </a:blip>
          <a:srcRect/>
          <a:stretch/>
        </p:blipFill>
        <p:spPr>
          <a:xfrm>
            <a:off x="2620678" y="3296831"/>
            <a:ext cx="3456384" cy="1906972"/>
          </a:xfrm>
          <a:prstGeom prst="rect">
            <a:avLst/>
          </a:prstGeom>
          <a:noFill/>
          <a:ln>
            <a:noFill/>
          </a:ln>
        </p:spPr>
      </p:pic>
      <p:sp>
        <p:nvSpPr>
          <p:cNvPr id="1126" name="Google Shape;1126;p26"/>
          <p:cNvSpPr/>
          <p:nvPr/>
        </p:nvSpPr>
        <p:spPr>
          <a:xfrm>
            <a:off x="3755583" y="4841141"/>
            <a:ext cx="11706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a:solidFill>
                  <a:schemeClr val="dk1"/>
                </a:solidFill>
                <a:latin typeface="Times New Roman"/>
                <a:ea typeface="Times New Roman"/>
                <a:cs typeface="Times New Roman"/>
                <a:sym typeface="Times New Roman"/>
              </a:rPr>
              <a:t>1 ტონა</a:t>
            </a:r>
            <a:endParaRPr sz="2500" b="1" i="0" u="none" strike="noStrike" cap="none">
              <a:solidFill>
                <a:schemeClr val="dk1"/>
              </a:solidFill>
              <a:latin typeface="Calibri"/>
              <a:ea typeface="Calibri"/>
              <a:cs typeface="Calibri"/>
              <a:sym typeface="Calibri"/>
            </a:endParaRPr>
          </a:p>
        </p:txBody>
      </p:sp>
      <p:sp>
        <p:nvSpPr>
          <p:cNvPr id="1127" name="Google Shape;1127;p26"/>
          <p:cNvSpPr/>
          <p:nvPr/>
        </p:nvSpPr>
        <p:spPr>
          <a:xfrm>
            <a:off x="579378" y="3471405"/>
            <a:ext cx="1949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128 კგ. სპილენძი</a:t>
            </a:r>
            <a:endParaRPr sz="1800" b="1" i="0" u="none" strike="noStrike" cap="none">
              <a:solidFill>
                <a:srgbClr val="002060"/>
              </a:solidFill>
              <a:latin typeface="Times New Roman"/>
              <a:ea typeface="Times New Roman"/>
              <a:cs typeface="Times New Roman"/>
              <a:sym typeface="Times New Roman"/>
            </a:endParaRPr>
          </a:p>
        </p:txBody>
      </p:sp>
      <p:sp>
        <p:nvSpPr>
          <p:cNvPr id="1128" name="Google Shape;1128;p26"/>
          <p:cNvSpPr/>
          <p:nvPr/>
        </p:nvSpPr>
        <p:spPr>
          <a:xfrm>
            <a:off x="442885" y="4692970"/>
            <a:ext cx="1622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0.347 კგ ოქრო</a:t>
            </a:r>
            <a:endParaRPr sz="1800" b="1" i="0" u="none" strike="noStrike" cap="none">
              <a:solidFill>
                <a:srgbClr val="002060"/>
              </a:solidFill>
              <a:latin typeface="Times New Roman"/>
              <a:ea typeface="Times New Roman"/>
              <a:cs typeface="Times New Roman"/>
              <a:sym typeface="Times New Roman"/>
            </a:endParaRPr>
          </a:p>
        </p:txBody>
      </p:sp>
      <p:sp>
        <p:nvSpPr>
          <p:cNvPr id="1129" name="Google Shape;1129;p26"/>
          <p:cNvSpPr/>
          <p:nvPr/>
        </p:nvSpPr>
        <p:spPr>
          <a:xfrm>
            <a:off x="5904284" y="3372910"/>
            <a:ext cx="22323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0.15 კგ პალადიუმი</a:t>
            </a:r>
            <a:endParaRPr sz="1800" b="1" i="0" u="none" strike="noStrike" cap="none">
              <a:solidFill>
                <a:srgbClr val="002060"/>
              </a:solidFill>
              <a:latin typeface="Times New Roman"/>
              <a:ea typeface="Times New Roman"/>
              <a:cs typeface="Times New Roman"/>
              <a:sym typeface="Times New Roman"/>
            </a:endParaRPr>
          </a:p>
        </p:txBody>
      </p:sp>
      <p:sp>
        <p:nvSpPr>
          <p:cNvPr id="1130" name="Google Shape;1130;p26"/>
          <p:cNvSpPr/>
          <p:nvPr/>
        </p:nvSpPr>
        <p:spPr>
          <a:xfrm>
            <a:off x="3536869" y="5642012"/>
            <a:ext cx="1899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3.63 კგ ვერცხლი</a:t>
            </a:r>
            <a:endParaRPr sz="1800" b="1" i="0" u="none" strike="noStrike" cap="none">
              <a:solidFill>
                <a:srgbClr val="002060"/>
              </a:solidFill>
              <a:latin typeface="Times New Roman"/>
              <a:ea typeface="Times New Roman"/>
              <a:cs typeface="Times New Roman"/>
              <a:sym typeface="Times New Roman"/>
            </a:endParaRPr>
          </a:p>
        </p:txBody>
      </p:sp>
      <p:sp>
        <p:nvSpPr>
          <p:cNvPr id="1131" name="Google Shape;1131;p26"/>
          <p:cNvSpPr/>
          <p:nvPr/>
        </p:nvSpPr>
        <p:spPr>
          <a:xfrm>
            <a:off x="6320245" y="4723053"/>
            <a:ext cx="15471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15 კგ ნიკელი</a:t>
            </a:r>
            <a:endParaRPr sz="1800" b="1" i="0" u="none" strike="noStrike" cap="none">
              <a:solidFill>
                <a:srgbClr val="002060"/>
              </a:solidFill>
              <a:latin typeface="Times New Roman"/>
              <a:ea typeface="Times New Roman"/>
              <a:cs typeface="Times New Roman"/>
              <a:sym typeface="Times New Roman"/>
            </a:endParaRPr>
          </a:p>
        </p:txBody>
      </p:sp>
      <p:sp>
        <p:nvSpPr>
          <p:cNvPr id="1132" name="Google Shape;1132;p26"/>
          <p:cNvSpPr/>
          <p:nvPr/>
        </p:nvSpPr>
        <p:spPr>
          <a:xfrm>
            <a:off x="1947808" y="5194106"/>
            <a:ext cx="1247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6 კგ ტყვია</a:t>
            </a:r>
            <a:endParaRPr sz="1800" b="1" i="0" u="none" strike="noStrike" cap="none">
              <a:solidFill>
                <a:srgbClr val="002060"/>
              </a:solidFill>
              <a:latin typeface="Times New Roman"/>
              <a:ea typeface="Times New Roman"/>
              <a:cs typeface="Times New Roman"/>
              <a:sym typeface="Times New Roman"/>
            </a:endParaRPr>
          </a:p>
        </p:txBody>
      </p:sp>
      <p:sp>
        <p:nvSpPr>
          <p:cNvPr id="1133" name="Google Shape;1133;p26"/>
          <p:cNvSpPr/>
          <p:nvPr/>
        </p:nvSpPr>
        <p:spPr>
          <a:xfrm>
            <a:off x="5343488" y="5402480"/>
            <a:ext cx="1266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2060"/>
                </a:solidFill>
                <a:latin typeface="Times New Roman"/>
                <a:ea typeface="Times New Roman"/>
                <a:cs typeface="Times New Roman"/>
                <a:sym typeface="Times New Roman"/>
              </a:rPr>
              <a:t>10 კგ კალა</a:t>
            </a:r>
            <a:endParaRPr sz="1800" b="1" i="0" u="none" strike="noStrike" cap="none">
              <a:solidFill>
                <a:srgbClr val="002060"/>
              </a:solidFill>
              <a:latin typeface="Times New Roman"/>
              <a:ea typeface="Times New Roman"/>
              <a:cs typeface="Times New Roman"/>
              <a:sym typeface="Times New Roman"/>
            </a:endParaRPr>
          </a:p>
        </p:txBody>
      </p:sp>
      <p:pic>
        <p:nvPicPr>
          <p:cNvPr id="1134" name="Google Shape;1134;p26" descr="ÐÐ¾ÑÐ¾Ð¶ÐµÐµ Ð¸Ð·Ð¾Ð±ÑÐ°Ð¶ÐµÐ½Ð¸Ðµ"/>
          <p:cNvPicPr preferRelativeResize="0"/>
          <p:nvPr/>
        </p:nvPicPr>
        <p:blipFill rotWithShape="1">
          <a:blip r:embed="rId4">
            <a:alphaModFix/>
          </a:blip>
          <a:srcRect/>
          <a:stretch/>
        </p:blipFill>
        <p:spPr>
          <a:xfrm>
            <a:off x="559977" y="3533217"/>
            <a:ext cx="1364107" cy="1369642"/>
          </a:xfrm>
          <a:prstGeom prst="rect">
            <a:avLst/>
          </a:prstGeom>
          <a:noFill/>
          <a:ln>
            <a:noFill/>
          </a:ln>
        </p:spPr>
      </p:pic>
      <p:pic>
        <p:nvPicPr>
          <p:cNvPr id="1135" name="Google Shape;1135;p26" descr="ÐÐ°ÑÑÐ¸Ð½ÐºÐ¸ Ð¿Ð¾ Ð·Ð°Ð¿ÑÐ¾ÑÑ Ð·Ð¾Ð»Ð¾ÑÐ¾"/>
          <p:cNvPicPr preferRelativeResize="0"/>
          <p:nvPr/>
        </p:nvPicPr>
        <p:blipFill rotWithShape="1">
          <a:blip r:embed="rId5">
            <a:alphaModFix/>
          </a:blip>
          <a:srcRect/>
          <a:stretch/>
        </p:blipFill>
        <p:spPr>
          <a:xfrm>
            <a:off x="698060" y="4907719"/>
            <a:ext cx="1226024" cy="919518"/>
          </a:xfrm>
          <a:prstGeom prst="rect">
            <a:avLst/>
          </a:prstGeom>
          <a:noFill/>
          <a:ln>
            <a:noFill/>
          </a:ln>
        </p:spPr>
      </p:pic>
      <p:pic>
        <p:nvPicPr>
          <p:cNvPr id="1136" name="Google Shape;1136;p26" descr="ÐÐ¾ÑÐ¾Ð¶ÐµÐµ Ð¸Ð·Ð¾Ð±ÑÐ°Ð¶ÐµÐ½Ð¸Ðµ"/>
          <p:cNvPicPr preferRelativeResize="0"/>
          <p:nvPr/>
        </p:nvPicPr>
        <p:blipFill rotWithShape="1">
          <a:blip r:embed="rId6">
            <a:alphaModFix/>
          </a:blip>
          <a:srcRect/>
          <a:stretch/>
        </p:blipFill>
        <p:spPr>
          <a:xfrm>
            <a:off x="6662532" y="3819915"/>
            <a:ext cx="1048105" cy="927573"/>
          </a:xfrm>
          <a:prstGeom prst="rect">
            <a:avLst/>
          </a:prstGeom>
          <a:noFill/>
          <a:ln>
            <a:noFill/>
          </a:ln>
        </p:spPr>
      </p:pic>
      <p:pic>
        <p:nvPicPr>
          <p:cNvPr id="1137" name="Google Shape;1137;p26" descr="ÐÐ¾ÑÐ¾Ð¶ÐµÐµ Ð¸Ð·Ð¾Ð±ÑÐ°Ð¶ÐµÐ½Ð¸Ðµ"/>
          <p:cNvPicPr preferRelativeResize="0"/>
          <p:nvPr/>
        </p:nvPicPr>
        <p:blipFill rotWithShape="1">
          <a:blip r:embed="rId7">
            <a:alphaModFix/>
          </a:blip>
          <a:srcRect/>
          <a:stretch/>
        </p:blipFill>
        <p:spPr>
          <a:xfrm>
            <a:off x="3733093" y="5826678"/>
            <a:ext cx="1147209" cy="1147209"/>
          </a:xfrm>
          <a:prstGeom prst="rect">
            <a:avLst/>
          </a:prstGeom>
          <a:noFill/>
          <a:ln>
            <a:noFill/>
          </a:ln>
        </p:spPr>
      </p:pic>
      <p:pic>
        <p:nvPicPr>
          <p:cNvPr id="1138" name="Google Shape;1138;p26" descr="ÐÐ°ÑÑÐ¸Ð½ÐºÐ¸ Ð¿Ð¾ Ð·Ð°Ð¿ÑÐ¾ÑÑ lead"/>
          <p:cNvPicPr preferRelativeResize="0"/>
          <p:nvPr/>
        </p:nvPicPr>
        <p:blipFill rotWithShape="1">
          <a:blip r:embed="rId8">
            <a:alphaModFix/>
          </a:blip>
          <a:srcRect/>
          <a:stretch/>
        </p:blipFill>
        <p:spPr>
          <a:xfrm>
            <a:off x="1738527" y="5501949"/>
            <a:ext cx="1580847" cy="1414858"/>
          </a:xfrm>
          <a:prstGeom prst="rect">
            <a:avLst/>
          </a:prstGeom>
          <a:noFill/>
          <a:ln>
            <a:noFill/>
          </a:ln>
        </p:spPr>
      </p:pic>
      <p:pic>
        <p:nvPicPr>
          <p:cNvPr id="1139" name="Google Shape;1139;p26" descr="ÐÐ°ÑÑÐ¸Ð½ÐºÐ¸ Ð¿Ð¾ Ð·Ð°Ð¿ÑÐ¾ÑÑ tin"/>
          <p:cNvPicPr preferRelativeResize="0"/>
          <p:nvPr/>
        </p:nvPicPr>
        <p:blipFill rotWithShape="1">
          <a:blip r:embed="rId9">
            <a:alphaModFix/>
          </a:blip>
          <a:srcRect/>
          <a:stretch/>
        </p:blipFill>
        <p:spPr>
          <a:xfrm>
            <a:off x="5273242" y="5622773"/>
            <a:ext cx="1441924" cy="1085684"/>
          </a:xfrm>
          <a:prstGeom prst="rect">
            <a:avLst/>
          </a:prstGeom>
          <a:noFill/>
          <a:ln>
            <a:noFill/>
          </a:ln>
        </p:spPr>
      </p:pic>
      <p:pic>
        <p:nvPicPr>
          <p:cNvPr id="1140" name="Google Shape;1140;p26" descr="ÐÐ¾ÑÐ¾Ð¶ÐµÐµ Ð¸Ð·Ð¾Ð±ÑÐ°Ð¶ÐµÐ½Ð¸Ðµ"/>
          <p:cNvPicPr preferRelativeResize="0"/>
          <p:nvPr/>
        </p:nvPicPr>
        <p:blipFill rotWithShape="1">
          <a:blip r:embed="rId10">
            <a:alphaModFix/>
          </a:blip>
          <a:srcRect/>
          <a:stretch/>
        </p:blipFill>
        <p:spPr>
          <a:xfrm>
            <a:off x="6695140" y="5072792"/>
            <a:ext cx="864756" cy="91087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27"/>
          <p:cNvSpPr txBox="1">
            <a:spLocks noGrp="1"/>
          </p:cNvSpPr>
          <p:nvPr>
            <p:ph type="title"/>
          </p:nvPr>
        </p:nvSpPr>
        <p:spPr>
          <a:xfrm>
            <a:off x="539552" y="2492896"/>
            <a:ext cx="76200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6F91C8"/>
              </a:buClr>
              <a:buSzPts val="4800"/>
              <a:buFont typeface="Times New Roman"/>
              <a:buNone/>
            </a:pPr>
            <a:r>
              <a:rPr lang="en-US" sz="4800" b="1" cap="none">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Times New Roman"/>
                <a:ea typeface="Times New Roman"/>
                <a:cs typeface="Times New Roman"/>
                <a:sym typeface="Times New Roman"/>
              </a:rPr>
              <a:t>ნარჩენების მართვის მიდგომები</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28"/>
          <p:cNvSpPr txBox="1">
            <a:spLocks noGrp="1"/>
          </p:cNvSpPr>
          <p:nvPr>
            <p:ph type="title"/>
          </p:nvPr>
        </p:nvSpPr>
        <p:spPr>
          <a:xfrm>
            <a:off x="467544" y="188640"/>
            <a:ext cx="79929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3000"/>
              <a:buFont typeface="Cambria"/>
              <a:buNone/>
            </a:pPr>
            <a:r>
              <a:rPr lang="en-US" sz="3000" b="1"/>
              <a:t>250 წლის წინ, “ციკლური ეკონომიკა” იყო ექსკლუზიური ცხოვრების გზა</a:t>
            </a:r>
            <a:endParaRPr sz="3000" b="1"/>
          </a:p>
        </p:txBody>
      </p:sp>
      <p:sp>
        <p:nvSpPr>
          <p:cNvPr id="1151" name="Google Shape;1151;p28"/>
          <p:cNvSpPr/>
          <p:nvPr/>
        </p:nvSpPr>
        <p:spPr>
          <a:xfrm>
            <a:off x="640504" y="1359434"/>
            <a:ext cx="4680600" cy="2031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XVIII საუკუნე: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წარმოების სისტემა დაფუძნებული სოფლის მეურნეობაზე</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ბუნებრივი რესურსების დაბალი ტრანსფორმაცია</a:t>
            </a:r>
            <a:endParaRPr sz="1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თითქმის 100%-ით პროდუქტის აღდგენა</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 კარგი საცხოვრებელი პირობები</a:t>
            </a:r>
            <a:endParaRPr sz="1800" b="0" i="0" u="none" strike="noStrike" cap="none">
              <a:solidFill>
                <a:schemeClr val="dk1"/>
              </a:solidFill>
              <a:latin typeface="Times New Roman"/>
              <a:ea typeface="Times New Roman"/>
              <a:cs typeface="Times New Roman"/>
              <a:sym typeface="Times New Roman"/>
            </a:endParaRPr>
          </a:p>
        </p:txBody>
      </p:sp>
      <p:sp>
        <p:nvSpPr>
          <p:cNvPr id="1152" name="Google Shape;1152;p28"/>
          <p:cNvSpPr/>
          <p:nvPr/>
        </p:nvSpPr>
        <p:spPr>
          <a:xfrm>
            <a:off x="280464" y="1556792"/>
            <a:ext cx="360000" cy="378300"/>
          </a:xfrm>
          <a:prstGeom prst="mathPlus">
            <a:avLst>
              <a:gd name="adj1" fmla="val 2352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3" name="Google Shape;1153;p28"/>
          <p:cNvSpPr/>
          <p:nvPr/>
        </p:nvSpPr>
        <p:spPr>
          <a:xfrm>
            <a:off x="280464" y="2158635"/>
            <a:ext cx="360000" cy="352200"/>
          </a:xfrm>
          <a:prstGeom prst="mathPlus">
            <a:avLst>
              <a:gd name="adj1" fmla="val 2352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4" name="Google Shape;1154;p28"/>
          <p:cNvSpPr/>
          <p:nvPr/>
        </p:nvSpPr>
        <p:spPr>
          <a:xfrm>
            <a:off x="314648" y="2774089"/>
            <a:ext cx="360000" cy="356400"/>
          </a:xfrm>
          <a:prstGeom prst="mathPlus">
            <a:avLst>
              <a:gd name="adj1" fmla="val 2352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5" name="Google Shape;1155;p28"/>
          <p:cNvSpPr/>
          <p:nvPr/>
        </p:nvSpPr>
        <p:spPr>
          <a:xfrm>
            <a:off x="314648" y="2980020"/>
            <a:ext cx="370200" cy="457200"/>
          </a:xfrm>
          <a:prstGeom prst="mathMinus">
            <a:avLst>
              <a:gd name="adj1" fmla="val 23520"/>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6" name="Google Shape;1156;p28" descr="ÐÐ°ÑÑÐ¸Ð½ÐºÐ¸ Ð¿Ð¾ Ð·Ð°Ð¿ÑÐ¾ÑÑ 18 ÑÑÐ¾Ð»ÐµÑÐ¸Ðµ ÑÐµÐ»ÑÑÐºÐ¾Ðµ ÑÐ¾Ð·ÑÐ¹ÑÑÐ²Ð¾"/>
          <p:cNvSpPr/>
          <p:nvPr/>
        </p:nvSpPr>
        <p:spPr>
          <a:xfrm>
            <a:off x="155575" y="-144463"/>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157" name="Google Shape;1157;p28" descr="ÐÐ°ÑÑÐ¸Ð½ÐºÐ¸ Ð¿Ð¾ Ð·Ð°Ð¿ÑÐ¾ÑÑ 18 ÑÑÐ¾Ð»ÐµÑÐ¸Ðµ ÑÐµÐ»ÑÑÐºÐ¾Ðµ ÑÐ¾Ð·ÑÐ¹ÑÑÐ²Ð¾"/>
          <p:cNvPicPr preferRelativeResize="0"/>
          <p:nvPr/>
        </p:nvPicPr>
        <p:blipFill rotWithShape="1">
          <a:blip r:embed="rId3">
            <a:alphaModFix/>
          </a:blip>
          <a:srcRect/>
          <a:stretch/>
        </p:blipFill>
        <p:spPr>
          <a:xfrm>
            <a:off x="4986567" y="1341639"/>
            <a:ext cx="3239700" cy="1721100"/>
          </a:xfrm>
          <a:prstGeom prst="roundRect">
            <a:avLst>
              <a:gd name="adj" fmla="val 8594"/>
            </a:avLst>
          </a:prstGeom>
          <a:solidFill>
            <a:srgbClr val="ECECEC"/>
          </a:solidFill>
          <a:ln>
            <a:noFill/>
          </a:ln>
          <a:effectLst>
            <a:reflection stA="38000" endPos="28000" dist="5000" dir="5400000" fadeDir="5400012" sy="-100000" algn="bl" rotWithShape="0"/>
          </a:effectLst>
        </p:spPr>
      </p:pic>
      <p:pic>
        <p:nvPicPr>
          <p:cNvPr id="1158" name="Google Shape;1158;p28"/>
          <p:cNvPicPr preferRelativeResize="0"/>
          <p:nvPr/>
        </p:nvPicPr>
        <p:blipFill rotWithShape="1">
          <a:blip r:embed="rId4">
            <a:alphaModFix/>
          </a:blip>
          <a:srcRect/>
          <a:stretch/>
        </p:blipFill>
        <p:spPr>
          <a:xfrm>
            <a:off x="1835696" y="3591691"/>
            <a:ext cx="5472607" cy="326630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29"/>
          <p:cNvSpPr/>
          <p:nvPr/>
        </p:nvSpPr>
        <p:spPr>
          <a:xfrm>
            <a:off x="388472" y="5349526"/>
            <a:ext cx="7848900" cy="1477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r>
              <a:rPr lang="en-US" sz="1800" b="0" i="0" u="none" strike="noStrike" cap="none">
                <a:solidFill>
                  <a:schemeClr val="dk1"/>
                </a:solidFill>
                <a:latin typeface="Times New Roman"/>
                <a:ea typeface="Times New Roman"/>
                <a:cs typeface="Times New Roman"/>
                <a:sym typeface="Times New Roman"/>
              </a:rPr>
              <a:t>ასეთი მიდგომა იწვევს რესურსების დაკარგვას და გარემოს მდგომარეობის გაუარესებას. სპეციალური ნარჩენების ნაკადები ასევე გახდა მნიშვნელოვანი, როგორიცაა: სახიფათო ნარჩენები, ელექტრო ნარჩენები, ბიოლოგიური-სამედიცინო ნარჩენები და რადიოაქტიური ნარჩენები.</a:t>
            </a:r>
            <a:endParaRPr sz="1800" b="0" i="0" u="none" strike="noStrike" cap="none">
              <a:solidFill>
                <a:schemeClr val="dk1"/>
              </a:solidFill>
              <a:latin typeface="Times New Roman"/>
              <a:ea typeface="Times New Roman"/>
              <a:cs typeface="Times New Roman"/>
              <a:sym typeface="Times New Roman"/>
            </a:endParaRPr>
          </a:p>
        </p:txBody>
      </p:sp>
      <p:pic>
        <p:nvPicPr>
          <p:cNvPr id="1164" name="Google Shape;1164;p29"/>
          <p:cNvPicPr preferRelativeResize="0"/>
          <p:nvPr/>
        </p:nvPicPr>
        <p:blipFill rotWithShape="1">
          <a:blip r:embed="rId3">
            <a:alphaModFix/>
          </a:blip>
          <a:srcRect/>
          <a:stretch/>
        </p:blipFill>
        <p:spPr>
          <a:xfrm>
            <a:off x="1504774" y="2815040"/>
            <a:ext cx="5981700" cy="1352550"/>
          </a:xfrm>
          <a:prstGeom prst="rect">
            <a:avLst/>
          </a:prstGeom>
          <a:noFill/>
          <a:ln>
            <a:noFill/>
          </a:ln>
        </p:spPr>
      </p:pic>
      <p:pic>
        <p:nvPicPr>
          <p:cNvPr id="1165" name="Google Shape;1165;p29"/>
          <p:cNvPicPr preferRelativeResize="0"/>
          <p:nvPr/>
        </p:nvPicPr>
        <p:blipFill rotWithShape="1">
          <a:blip r:embed="rId4">
            <a:alphaModFix/>
          </a:blip>
          <a:srcRect/>
          <a:stretch/>
        </p:blipFill>
        <p:spPr>
          <a:xfrm>
            <a:off x="4949667" y="1004960"/>
            <a:ext cx="2637656" cy="1842827"/>
          </a:xfrm>
          <a:prstGeom prst="rect">
            <a:avLst/>
          </a:prstGeom>
          <a:noFill/>
          <a:ln>
            <a:noFill/>
          </a:ln>
          <a:effectLst>
            <a:outerShdw blurRad="292100" dist="139700" dir="2700000" algn="tl" rotWithShape="0">
              <a:srgbClr val="333333">
                <a:alpha val="64709"/>
              </a:srgbClr>
            </a:outerShdw>
          </a:effectLst>
        </p:spPr>
      </p:pic>
      <p:sp>
        <p:nvSpPr>
          <p:cNvPr id="1166" name="Google Shape;1166;p29"/>
          <p:cNvSpPr/>
          <p:nvPr/>
        </p:nvSpPr>
        <p:spPr>
          <a:xfrm>
            <a:off x="616673" y="1216985"/>
            <a:ext cx="360000" cy="288000"/>
          </a:xfrm>
          <a:prstGeom prst="mathPlus">
            <a:avLst>
              <a:gd name="adj1" fmla="val 2352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7" name="Google Shape;1167;p29"/>
          <p:cNvSpPr/>
          <p:nvPr/>
        </p:nvSpPr>
        <p:spPr>
          <a:xfrm>
            <a:off x="616673" y="1502725"/>
            <a:ext cx="360000" cy="288000"/>
          </a:xfrm>
          <a:prstGeom prst="mathPlus">
            <a:avLst>
              <a:gd name="adj1" fmla="val 2352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8" name="Google Shape;1168;p29"/>
          <p:cNvSpPr/>
          <p:nvPr/>
        </p:nvSpPr>
        <p:spPr>
          <a:xfrm>
            <a:off x="616673" y="1790757"/>
            <a:ext cx="360000" cy="288000"/>
          </a:xfrm>
          <a:prstGeom prst="mathPlus">
            <a:avLst>
              <a:gd name="adj1" fmla="val 2352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9" name="Google Shape;1169;p29"/>
          <p:cNvSpPr/>
          <p:nvPr/>
        </p:nvSpPr>
        <p:spPr>
          <a:xfrm>
            <a:off x="606365" y="1967640"/>
            <a:ext cx="370200" cy="457200"/>
          </a:xfrm>
          <a:prstGeom prst="mathMinus">
            <a:avLst>
              <a:gd name="adj1" fmla="val 23520"/>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0" name="Google Shape;1170;p29"/>
          <p:cNvSpPr txBox="1">
            <a:spLocks noGrp="1"/>
          </p:cNvSpPr>
          <p:nvPr>
            <p:ph type="title"/>
          </p:nvPr>
        </p:nvSpPr>
        <p:spPr>
          <a:xfrm>
            <a:off x="467544" y="188640"/>
            <a:ext cx="7992900" cy="661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000"/>
              <a:buFont typeface="Cambria"/>
              <a:buNone/>
            </a:pPr>
            <a:r>
              <a:rPr lang="en-US" sz="3000" b="1"/>
              <a:t>სამრეწველო რევოლუციამ გამოიწვია ხაზოვან ეკონომიკაზე გადასვლა</a:t>
            </a:r>
            <a:endParaRPr sz="3000" b="1"/>
          </a:p>
        </p:txBody>
      </p:sp>
      <p:sp>
        <p:nvSpPr>
          <p:cNvPr id="1171" name="Google Shape;1171;p29"/>
          <p:cNvSpPr/>
          <p:nvPr/>
        </p:nvSpPr>
        <p:spPr>
          <a:xfrm>
            <a:off x="976713" y="1158951"/>
            <a:ext cx="3991800" cy="175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მოდერნიზაცია</a:t>
            </a:r>
            <a:endParaRPr sz="1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 კვლევა &amp; განვითარება</a:t>
            </a:r>
            <a:endParaRPr sz="1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ჯანდაცვის გაუმჯობესება</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პლანეტის დაზიანება და ადამიანის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საქმიანობა გავლენა არ არის </a:t>
            </a:r>
            <a:endParaRPr sz="1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მოსალოდნელი </a:t>
            </a:r>
            <a:endParaRPr sz="1800" b="0" i="0" u="none" strike="noStrike" cap="none">
              <a:solidFill>
                <a:schemeClr val="dk1"/>
              </a:solidFill>
              <a:latin typeface="Times New Roman"/>
              <a:ea typeface="Times New Roman"/>
              <a:cs typeface="Times New Roman"/>
              <a:sym typeface="Times New Roman"/>
            </a:endParaRPr>
          </a:p>
        </p:txBody>
      </p:sp>
      <p:sp>
        <p:nvSpPr>
          <p:cNvPr id="1172" name="Google Shape;1172;p29"/>
          <p:cNvSpPr/>
          <p:nvPr/>
        </p:nvSpPr>
        <p:spPr>
          <a:xfrm>
            <a:off x="410354" y="4782762"/>
            <a:ext cx="80502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effectLst>
                  <a:innerShdw blurRad="69850" dist="43180" dir="5400000">
                    <a:srgbClr val="000000">
                      <a:alpha val="65000"/>
                    </a:srgbClr>
                  </a:innerShdw>
                </a:effectLst>
                <a:latin typeface="Cambria"/>
                <a:ea typeface="Cambria"/>
                <a:cs typeface="Cambria"/>
                <a:sym typeface="Cambria"/>
              </a:rPr>
              <a:t>ნარჩენების მართვის ტრადიციული ხაზოვანი მიდგომა</a:t>
            </a:r>
            <a:endParaRPr sz="2400" b="0" i="0" u="none" strike="noStrike" cap="none">
              <a:solidFill>
                <a:schemeClr val="dk2"/>
              </a:solidFill>
              <a:effectLst>
                <a:innerShdw blurRad="69850" dist="43180" dir="5400000">
                  <a:srgbClr val="000000">
                    <a:alpha val="65000"/>
                  </a:srgbClr>
                </a:innerShdw>
              </a:effectLst>
              <a:latin typeface="Cambria"/>
              <a:ea typeface="Cambria"/>
              <a:cs typeface="Cambria"/>
              <a:sym typeface="Cambria"/>
            </a:endParaRPr>
          </a:p>
        </p:txBody>
      </p:sp>
      <p:sp>
        <p:nvSpPr>
          <p:cNvPr id="1173" name="Google Shape;1173;p29"/>
          <p:cNvSpPr txBox="1"/>
          <p:nvPr/>
        </p:nvSpPr>
        <p:spPr>
          <a:xfrm>
            <a:off x="1273932" y="3969819"/>
            <a:ext cx="1368300" cy="6462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ბუნებრივი რესურსები</a:t>
            </a:r>
            <a:endParaRPr sz="1800" b="0" i="0" u="none" strike="noStrike" cap="none">
              <a:solidFill>
                <a:schemeClr val="dk1"/>
              </a:solidFill>
              <a:latin typeface="Calibri"/>
              <a:ea typeface="Calibri"/>
              <a:cs typeface="Calibri"/>
              <a:sym typeface="Calibri"/>
            </a:endParaRPr>
          </a:p>
        </p:txBody>
      </p:sp>
      <p:sp>
        <p:nvSpPr>
          <p:cNvPr id="1174" name="Google Shape;1174;p29"/>
          <p:cNvSpPr txBox="1"/>
          <p:nvPr/>
        </p:nvSpPr>
        <p:spPr>
          <a:xfrm>
            <a:off x="2642084" y="3989100"/>
            <a:ext cx="1648500" cy="6462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ექსტრაქცია, პროდუქცია</a:t>
            </a:r>
            <a:endParaRPr sz="1800" b="0" i="0" u="none" strike="noStrike" cap="none">
              <a:solidFill>
                <a:schemeClr val="dk1"/>
              </a:solidFill>
              <a:latin typeface="Calibri"/>
              <a:ea typeface="Calibri"/>
              <a:cs typeface="Calibri"/>
              <a:sym typeface="Calibri"/>
            </a:endParaRPr>
          </a:p>
        </p:txBody>
      </p:sp>
      <p:sp>
        <p:nvSpPr>
          <p:cNvPr id="1175" name="Google Shape;1175;p29"/>
          <p:cNvSpPr txBox="1"/>
          <p:nvPr/>
        </p:nvSpPr>
        <p:spPr>
          <a:xfrm>
            <a:off x="4231333" y="3989101"/>
            <a:ext cx="1833300" cy="6462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მოხმარება (პროდუქტები)</a:t>
            </a:r>
            <a:endParaRPr sz="1800" b="0" i="0" u="none" strike="noStrike" cap="none">
              <a:solidFill>
                <a:schemeClr val="dk1"/>
              </a:solidFill>
              <a:latin typeface="Calibri"/>
              <a:ea typeface="Calibri"/>
              <a:cs typeface="Calibri"/>
              <a:sym typeface="Calibri"/>
            </a:endParaRPr>
          </a:p>
        </p:txBody>
      </p:sp>
      <p:sp>
        <p:nvSpPr>
          <p:cNvPr id="1176" name="Google Shape;1176;p29"/>
          <p:cNvSpPr txBox="1"/>
          <p:nvPr/>
        </p:nvSpPr>
        <p:spPr>
          <a:xfrm>
            <a:off x="6066543" y="3982924"/>
            <a:ext cx="1419900" cy="369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ნარცენები</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30"/>
          <p:cNvSpPr txBox="1">
            <a:spLocks noGrp="1"/>
          </p:cNvSpPr>
          <p:nvPr>
            <p:ph type="title"/>
          </p:nvPr>
        </p:nvSpPr>
        <p:spPr>
          <a:xfrm>
            <a:off x="0" y="0"/>
            <a:ext cx="8460300" cy="764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dk2"/>
              </a:buClr>
              <a:buSzPts val="2600"/>
              <a:buFont typeface="Cambria"/>
              <a:buNone/>
            </a:pPr>
            <a:r>
              <a:rPr lang="en-US" sz="2600" b="1"/>
              <a:t>ხაზოვანმა ეკონომიკამ სერიოზული პრობლემები გამოიწვია</a:t>
            </a:r>
            <a:endParaRPr sz="2600" b="1"/>
          </a:p>
        </p:txBody>
      </p:sp>
      <p:grpSp>
        <p:nvGrpSpPr>
          <p:cNvPr id="1182" name="Google Shape;1182;p30"/>
          <p:cNvGrpSpPr/>
          <p:nvPr/>
        </p:nvGrpSpPr>
        <p:grpSpPr>
          <a:xfrm>
            <a:off x="0" y="789848"/>
            <a:ext cx="8388471" cy="5949252"/>
            <a:chOff x="0" y="-2177"/>
            <a:chExt cx="8388471" cy="5949252"/>
          </a:xfrm>
        </p:grpSpPr>
        <p:sp>
          <p:nvSpPr>
            <p:cNvPr id="1183" name="Google Shape;1183;p30"/>
            <p:cNvSpPr/>
            <p:nvPr/>
          </p:nvSpPr>
          <p:spPr>
            <a:xfrm>
              <a:off x="0" y="0"/>
              <a:ext cx="8388300" cy="1302900"/>
            </a:xfrm>
            <a:prstGeom prst="roundRect">
              <a:avLst>
                <a:gd name="adj" fmla="val 10000"/>
              </a:avLst>
            </a:prstGeom>
            <a:solidFill>
              <a:schemeClr val="lt1"/>
            </a:solid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p30"/>
            <p:cNvSpPr txBox="1"/>
            <p:nvPr/>
          </p:nvSpPr>
          <p:spPr>
            <a:xfrm>
              <a:off x="1932892" y="-2177"/>
              <a:ext cx="6330403" cy="1296849"/>
            </a:xfrm>
            <a:prstGeom prst="rect">
              <a:avLst/>
            </a:prstGeom>
            <a:noFill/>
            <a:ln>
              <a:noFill/>
            </a:ln>
          </p:spPr>
          <p:txBody>
            <a:bodyPr spcFirstLastPara="1" wrap="square" lIns="68575" tIns="68575" rIns="68575" bIns="68575" anchor="ctr" anchorCtr="0">
              <a:noAutofit/>
            </a:bodyPr>
            <a:lstStyle/>
            <a:p>
              <a:pPr marL="0" marR="0" lvl="0" indent="0" algn="just" rtl="0">
                <a:lnSpc>
                  <a:spcPct val="90000"/>
                </a:lnSpc>
                <a:spcBef>
                  <a:spcPts val="0"/>
                </a:spcBef>
                <a:spcAft>
                  <a:spcPts val="0"/>
                </a:spcAft>
                <a:buClr>
                  <a:srgbClr val="000000"/>
                </a:buClr>
                <a:buSzPts val="1800"/>
                <a:buFont typeface="Arial"/>
                <a:buNone/>
              </a:pPr>
              <a:r>
                <a:rPr lang="en-US" sz="1800" b="1" i="1" u="none" strike="noStrike" cap="none" dirty="0" err="1">
                  <a:solidFill>
                    <a:schemeClr val="tx1"/>
                  </a:solidFill>
                  <a:latin typeface="Calibri"/>
                  <a:ea typeface="Calibri"/>
                  <a:cs typeface="Calibri"/>
                  <a:sym typeface="Calibri"/>
                </a:rPr>
                <a:t>გარემოსდაცვითი</a:t>
              </a:r>
              <a:r>
                <a:rPr lang="en-US" sz="1800" b="1" i="1" u="none" strike="noStrike" cap="none" dirty="0">
                  <a:solidFill>
                    <a:schemeClr val="tx1"/>
                  </a:solidFill>
                  <a:latin typeface="Calibri"/>
                  <a:ea typeface="Calibri"/>
                  <a:cs typeface="Calibri"/>
                  <a:sym typeface="Calibri"/>
                </a:rPr>
                <a:t> </a:t>
              </a:r>
              <a:r>
                <a:rPr lang="en-US" sz="1800" b="1" i="1" u="none" strike="noStrike" cap="none" dirty="0" err="1">
                  <a:solidFill>
                    <a:schemeClr val="tx1"/>
                  </a:solidFill>
                  <a:latin typeface="Calibri"/>
                  <a:ea typeface="Calibri"/>
                  <a:cs typeface="Calibri"/>
                  <a:sym typeface="Calibri"/>
                </a:rPr>
                <a:t>კრიზისი</a:t>
              </a:r>
              <a:r>
                <a:rPr lang="en-US" sz="1800" b="1" i="1"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გრძელვადიანმა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ხაზოვანმა</a:t>
              </a:r>
              <a:r>
                <a:rPr lang="en-US" sz="1800" b="0"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განვითარებამ</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გამოიწვია</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ბუნებრივი</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რესურსების</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ბიომრავალფეროვნების</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შემცირება</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მიწის</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დეგრადაცია</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ჰაერის</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და</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ოკეანის</a:t>
              </a:r>
              <a:r>
                <a:rPr lang="en-US" sz="1800" b="1" i="0" u="none" strike="noStrike" cap="none" dirty="0">
                  <a:solidFill>
                    <a:schemeClr val="tx1"/>
                  </a:solidFill>
                  <a:latin typeface="Calibri"/>
                  <a:ea typeface="Calibri"/>
                  <a:cs typeface="Calibri"/>
                  <a:sym typeface="Calibri"/>
                </a:rPr>
                <a:t> </a:t>
              </a:r>
              <a:r>
                <a:rPr lang="en-US" sz="1800" b="1" i="0" u="none" strike="noStrike" cap="none" dirty="0" err="1">
                  <a:solidFill>
                    <a:schemeClr val="tx1"/>
                  </a:solidFill>
                  <a:latin typeface="Calibri"/>
                  <a:ea typeface="Calibri"/>
                  <a:cs typeface="Calibri"/>
                  <a:sym typeface="Calibri"/>
                </a:rPr>
                <a:t>დაბინძურება</a:t>
              </a:r>
              <a:r>
                <a:rPr lang="en-US" sz="1800" b="1"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კლიმატის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ცვლილება</a:t>
              </a:r>
              <a:r>
                <a:rPr lang="en-US" sz="1800" b="0" i="0" u="none" strike="noStrike" cap="none" dirty="0">
                  <a:solidFill>
                    <a:schemeClr val="tx1"/>
                  </a:solidFill>
                  <a:latin typeface="Calibri"/>
                  <a:ea typeface="Calibri"/>
                  <a:cs typeface="Calibri"/>
                  <a:sym typeface="Calibri"/>
                </a:rPr>
                <a:t>.</a:t>
              </a:r>
              <a:endParaRPr sz="1800" b="0" i="0" u="none" strike="noStrike" cap="none" dirty="0">
                <a:solidFill>
                  <a:schemeClr val="tx1"/>
                </a:solidFill>
                <a:latin typeface="Calibri"/>
                <a:ea typeface="Calibri"/>
                <a:cs typeface="Calibri"/>
                <a:sym typeface="Calibri"/>
              </a:endParaRPr>
            </a:p>
          </p:txBody>
        </p:sp>
        <p:sp>
          <p:nvSpPr>
            <p:cNvPr id="1185" name="Google Shape;1185;p30"/>
            <p:cNvSpPr/>
            <p:nvPr/>
          </p:nvSpPr>
          <p:spPr>
            <a:xfrm>
              <a:off x="130287" y="130287"/>
              <a:ext cx="1677600" cy="1042200"/>
            </a:xfrm>
            <a:prstGeom prst="roundRect">
              <a:avLst>
                <a:gd name="adj" fmla="val 10000"/>
              </a:avLst>
            </a:prstGeom>
            <a:blipFill rotWithShape="1">
              <a:blip r:embed="rId3">
                <a:alphaModFix/>
              </a:blip>
              <a:stretch>
                <a:fillRect/>
              </a:stretch>
            </a:blip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6" name="Google Shape;1186;p30"/>
            <p:cNvSpPr/>
            <p:nvPr/>
          </p:nvSpPr>
          <p:spPr>
            <a:xfrm>
              <a:off x="0" y="1361904"/>
              <a:ext cx="8388300" cy="1302900"/>
            </a:xfrm>
            <a:prstGeom prst="roundRect">
              <a:avLst>
                <a:gd name="adj" fmla="val 10000"/>
              </a:avLst>
            </a:prstGeom>
            <a:solidFill>
              <a:schemeClr val="lt1"/>
            </a:solid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30"/>
            <p:cNvSpPr txBox="1"/>
            <p:nvPr/>
          </p:nvSpPr>
          <p:spPr>
            <a:xfrm>
              <a:off x="1807971" y="1361904"/>
              <a:ext cx="6580500" cy="1302900"/>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68575" tIns="68575" rIns="68575" bIns="68575" anchor="ctr" anchorCtr="0">
              <a:noAutofit/>
            </a:bodyPr>
            <a:lstStyle/>
            <a:p>
              <a:pPr marL="0" marR="0" lvl="0" indent="0" algn="just" rtl="0">
                <a:lnSpc>
                  <a:spcPct val="90000"/>
                </a:lnSpc>
                <a:spcBef>
                  <a:spcPts val="0"/>
                </a:spcBef>
                <a:spcAft>
                  <a:spcPts val="0"/>
                </a:spcAft>
                <a:buClr>
                  <a:srgbClr val="000000"/>
                </a:buClr>
                <a:buSzPts val="1800"/>
                <a:buFont typeface="Arial"/>
                <a:buNone/>
              </a:pPr>
              <a:r>
                <a:rPr lang="en-US" sz="1800" b="1" i="1" u="none" strike="noStrike" cap="none" dirty="0" err="1">
                  <a:solidFill>
                    <a:schemeClr val="tx1"/>
                  </a:solidFill>
                  <a:latin typeface="Calibri"/>
                  <a:ea typeface="Calibri"/>
                  <a:cs typeface="Calibri"/>
                  <a:sym typeface="Calibri"/>
                </a:rPr>
                <a:t>ეკონომიკური</a:t>
              </a:r>
              <a:r>
                <a:rPr lang="en-US" sz="1800" b="1" i="1" u="none" strike="noStrike" cap="none" dirty="0">
                  <a:solidFill>
                    <a:schemeClr val="tx1"/>
                  </a:solidFill>
                  <a:latin typeface="Calibri"/>
                  <a:ea typeface="Calibri"/>
                  <a:cs typeface="Calibri"/>
                  <a:sym typeface="Calibri"/>
                </a:rPr>
                <a:t> </a:t>
              </a:r>
              <a:r>
                <a:rPr lang="en-US" sz="1800" b="1" i="1" u="none" strike="noStrike" cap="none" dirty="0" err="1">
                  <a:solidFill>
                    <a:schemeClr val="tx1"/>
                  </a:solidFill>
                  <a:latin typeface="Calibri"/>
                  <a:ea typeface="Calibri"/>
                  <a:cs typeface="Calibri"/>
                  <a:sym typeface="Calibri"/>
                </a:rPr>
                <a:t>დანაკარგები</a:t>
              </a:r>
              <a:r>
                <a:rPr lang="en-US" sz="1800" b="1" i="1" u="none" strike="noStrike" cap="none" dirty="0">
                  <a:solidFill>
                    <a:schemeClr val="tx1"/>
                  </a:solidFill>
                  <a:latin typeface="Calibri"/>
                  <a:ea typeface="Calibri"/>
                  <a:cs typeface="Calibri"/>
                  <a:sym typeface="Calibri"/>
                </a:rPr>
                <a:t> </a:t>
              </a:r>
              <a:r>
                <a:rPr lang="en-US" sz="1800" b="1" i="1" u="none" strike="noStrike" cap="none" dirty="0" err="1">
                  <a:solidFill>
                    <a:schemeClr val="tx1"/>
                  </a:solidFill>
                  <a:latin typeface="Calibri"/>
                  <a:ea typeface="Calibri"/>
                  <a:cs typeface="Calibri"/>
                  <a:sym typeface="Calibri"/>
                </a:rPr>
                <a:t>და</a:t>
              </a:r>
              <a:r>
                <a:rPr lang="en-US" sz="1800" b="1" i="1" u="none" strike="noStrike" cap="none" dirty="0">
                  <a:solidFill>
                    <a:schemeClr val="tx1"/>
                  </a:solidFill>
                  <a:latin typeface="Calibri"/>
                  <a:ea typeface="Calibri"/>
                  <a:cs typeface="Calibri"/>
                  <a:sym typeface="Calibri"/>
                </a:rPr>
                <a:t> </a:t>
              </a:r>
              <a:r>
                <a:rPr lang="en-US" sz="1800" b="1" i="1" u="none" strike="noStrike" cap="none" dirty="0" err="1">
                  <a:solidFill>
                    <a:schemeClr val="tx1"/>
                  </a:solidFill>
                  <a:latin typeface="Calibri"/>
                  <a:ea typeface="Calibri"/>
                  <a:cs typeface="Calibri"/>
                  <a:sym typeface="Calibri"/>
                </a:rPr>
                <a:t>ნარჩენები</a:t>
              </a:r>
              <a:r>
                <a:rPr lang="en-US" sz="1800" b="1" i="1"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სამომხმარებლო</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საქონლის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ინდუსტრიაში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გამოყენებული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მასალების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ღირებულება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ყოველწლიურად</a:t>
              </a:r>
              <a:r>
                <a:rPr lang="en-US" sz="1800" b="0" i="0" u="none" strike="noStrike" cap="none" dirty="0">
                  <a:solidFill>
                    <a:schemeClr val="tx1"/>
                  </a:solidFill>
                  <a:latin typeface="Calibri"/>
                  <a:ea typeface="Calibri"/>
                  <a:cs typeface="Calibri"/>
                  <a:sym typeface="Calibri"/>
                </a:rPr>
                <a:t> 3.2 </a:t>
              </a:r>
              <a:r>
                <a:rPr lang="en-US" sz="1800" b="0" i="0" u="none" strike="noStrike" cap="none" dirty="0" err="1">
                  <a:solidFill>
                    <a:schemeClr val="tx1"/>
                  </a:solidFill>
                  <a:latin typeface="Calibri"/>
                  <a:ea typeface="Calibri"/>
                  <a:cs typeface="Calibri"/>
                  <a:sym typeface="Calibri"/>
                </a:rPr>
                <a:t>ტრილიონ</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დოლარს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შეადგენს</a:t>
              </a:r>
              <a:r>
                <a:rPr lang="en-US" sz="1800" b="0" i="0" u="none" strike="noStrike" cap="none" dirty="0">
                  <a:solidFill>
                    <a:schemeClr val="tx1"/>
                  </a:solidFill>
                  <a:latin typeface="Times New Roman"/>
                  <a:ea typeface="Times New Roman"/>
                  <a:cs typeface="Times New Roman"/>
                  <a:sym typeface="Times New Roman"/>
                </a:rPr>
                <a:t> — </a:t>
              </a:r>
              <a:r>
                <a:rPr lang="en-US" sz="1800" b="0" i="0" u="none" strike="noStrike" cap="none" dirty="0" err="1">
                  <a:solidFill>
                    <a:schemeClr val="tx1"/>
                  </a:solidFill>
                  <a:latin typeface="Calibri"/>
                  <a:ea typeface="Calibri"/>
                  <a:cs typeface="Calibri"/>
                  <a:sym typeface="Calibri"/>
                </a:rPr>
                <a:t>და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ამ</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პროდუქციის</a:t>
              </a:r>
              <a:r>
                <a:rPr lang="en-US" sz="1800" b="0" i="0" u="none" strike="noStrike" cap="none" dirty="0">
                  <a:solidFill>
                    <a:schemeClr val="tx1"/>
                  </a:solidFill>
                  <a:latin typeface="Calibri"/>
                  <a:ea typeface="Calibri"/>
                  <a:cs typeface="Calibri"/>
                  <a:sym typeface="Calibri"/>
                </a:rPr>
                <a:t> 80 </a:t>
              </a:r>
              <a:r>
                <a:rPr lang="en-US" sz="1800" b="0" i="0" u="none" strike="noStrike" cap="none" dirty="0" err="1">
                  <a:solidFill>
                    <a:schemeClr val="tx1"/>
                  </a:solidFill>
                  <a:latin typeface="Calibri"/>
                  <a:ea typeface="Calibri"/>
                  <a:cs typeface="Calibri"/>
                  <a:sym typeface="Calibri"/>
                </a:rPr>
                <a:t>პროცენტი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ნაგავსაყრელზე</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ან</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ინსინერატორში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განთავსდება</a:t>
              </a:r>
              <a:r>
                <a:rPr lang="en-US" sz="1800" b="0" i="0" u="none" strike="noStrike" cap="none" dirty="0">
                  <a:solidFill>
                    <a:schemeClr val="tx1"/>
                  </a:solidFill>
                  <a:latin typeface="Calibri"/>
                  <a:ea typeface="Calibri"/>
                  <a:cs typeface="Calibri"/>
                  <a:sym typeface="Calibri"/>
                </a:rPr>
                <a:t>. </a:t>
              </a:r>
              <a:endParaRPr sz="1800" b="0" i="0" u="none" strike="noStrike" cap="none" dirty="0">
                <a:solidFill>
                  <a:schemeClr val="tx1"/>
                </a:solidFill>
                <a:latin typeface="Calibri"/>
                <a:ea typeface="Calibri"/>
                <a:cs typeface="Calibri"/>
                <a:sym typeface="Calibri"/>
              </a:endParaRPr>
            </a:p>
          </p:txBody>
        </p:sp>
        <p:sp>
          <p:nvSpPr>
            <p:cNvPr id="1188" name="Google Shape;1188;p30"/>
            <p:cNvSpPr/>
            <p:nvPr/>
          </p:nvSpPr>
          <p:spPr>
            <a:xfrm>
              <a:off x="130287" y="1563445"/>
              <a:ext cx="1677600" cy="1042200"/>
            </a:xfrm>
            <a:prstGeom prst="roundRect">
              <a:avLst>
                <a:gd name="adj" fmla="val 10000"/>
              </a:avLst>
            </a:prstGeom>
            <a:blipFill rotWithShape="1">
              <a:blip r:embed="rId4">
                <a:alphaModFix/>
              </a:blip>
              <a:stretch>
                <a:fillRect/>
              </a:stretch>
            </a:blip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9" name="Google Shape;1189;p30"/>
            <p:cNvSpPr/>
            <p:nvPr/>
          </p:nvSpPr>
          <p:spPr>
            <a:xfrm>
              <a:off x="0" y="2866316"/>
              <a:ext cx="8388300" cy="1302900"/>
            </a:xfrm>
            <a:prstGeom prst="roundRect">
              <a:avLst>
                <a:gd name="adj" fmla="val 10000"/>
              </a:avLst>
            </a:prstGeom>
            <a:solidFill>
              <a:schemeClr val="lt1"/>
            </a:solid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30"/>
            <p:cNvSpPr txBox="1"/>
            <p:nvPr/>
          </p:nvSpPr>
          <p:spPr>
            <a:xfrm>
              <a:off x="1807971" y="2866316"/>
              <a:ext cx="6580500" cy="1302900"/>
            </a:xfrm>
            <a:prstGeom prst="rect">
              <a:avLst/>
            </a:prstGeom>
            <a:noFill/>
            <a:ln>
              <a:noFill/>
            </a:ln>
          </p:spPr>
          <p:txBody>
            <a:bodyPr spcFirstLastPara="1" wrap="square" lIns="68575" tIns="68575" rIns="68575" bIns="68575" anchor="ctr" anchorCtr="0">
              <a:noAutofit/>
            </a:bodyPr>
            <a:lstStyle/>
            <a:p>
              <a:pPr marL="0" marR="0" lvl="0" indent="0" algn="just" rtl="0">
                <a:lnSpc>
                  <a:spcPct val="90000"/>
                </a:lnSpc>
                <a:spcBef>
                  <a:spcPts val="0"/>
                </a:spcBef>
                <a:spcAft>
                  <a:spcPts val="0"/>
                </a:spcAft>
                <a:buClr>
                  <a:srgbClr val="000000"/>
                </a:buClr>
                <a:buSzPts val="1800"/>
                <a:buFont typeface="Arial"/>
                <a:buNone/>
              </a:pPr>
              <a:r>
                <a:rPr lang="en-US" sz="1800" b="1" i="1" u="none" strike="noStrike" cap="none" dirty="0" err="1">
                  <a:solidFill>
                    <a:schemeClr val="tx1"/>
                  </a:solidFill>
                  <a:latin typeface="Calibri"/>
                  <a:ea typeface="Calibri"/>
                  <a:cs typeface="Calibri"/>
                  <a:sym typeface="Calibri"/>
                </a:rPr>
                <a:t>მიწოდების</a:t>
              </a:r>
              <a:r>
                <a:rPr lang="en-US" sz="1800" b="1" i="1" u="none" strike="noStrike" cap="none" dirty="0">
                  <a:solidFill>
                    <a:schemeClr val="tx1"/>
                  </a:solidFill>
                  <a:latin typeface="Calibri"/>
                  <a:ea typeface="Calibri"/>
                  <a:cs typeface="Calibri"/>
                  <a:sym typeface="Calibri"/>
                </a:rPr>
                <a:t> </a:t>
              </a:r>
              <a:r>
                <a:rPr lang="en-US" sz="1800" b="1" i="1" u="none" strike="noStrike" cap="none" dirty="0" err="1">
                  <a:solidFill>
                    <a:schemeClr val="tx1"/>
                  </a:solidFill>
                  <a:latin typeface="Calibri"/>
                  <a:ea typeface="Calibri"/>
                  <a:cs typeface="Calibri"/>
                  <a:sym typeface="Calibri"/>
                </a:rPr>
                <a:t>რისკები</a:t>
              </a:r>
              <a:r>
                <a:rPr lang="en-US" sz="1800" b="1" i="1"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ხაზოვანი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სისტემები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ზრდის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კომპანიების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ექსპოზიციას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ქვეყნების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შეზღუდვას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ან</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შეზღუდულ</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მიწოდებას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მიწოდების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ფასების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არასტაბილურობას</a:t>
              </a:r>
              <a:r>
                <a:rPr lang="en-US" sz="1800" b="0" i="0" u="none" strike="noStrike" cap="none" dirty="0">
                  <a:solidFill>
                    <a:schemeClr val="tx1"/>
                  </a:solidFill>
                  <a:latin typeface="Calibri"/>
                  <a:ea typeface="Calibri"/>
                  <a:cs typeface="Calibri"/>
                  <a:sym typeface="Calibri"/>
                </a:rPr>
                <a:t>.</a:t>
              </a:r>
              <a:endParaRPr sz="1800" b="0" i="0" u="none" strike="noStrike" cap="none" dirty="0">
                <a:solidFill>
                  <a:schemeClr val="tx1"/>
                </a:solidFill>
                <a:latin typeface="Calibri"/>
                <a:ea typeface="Calibri"/>
                <a:cs typeface="Calibri"/>
                <a:sym typeface="Calibri"/>
              </a:endParaRPr>
            </a:p>
          </p:txBody>
        </p:sp>
        <p:sp>
          <p:nvSpPr>
            <p:cNvPr id="1191" name="Google Shape;1191;p30"/>
            <p:cNvSpPr/>
            <p:nvPr/>
          </p:nvSpPr>
          <p:spPr>
            <a:xfrm>
              <a:off x="130287" y="2996603"/>
              <a:ext cx="1677600" cy="1042200"/>
            </a:xfrm>
            <a:prstGeom prst="roundRect">
              <a:avLst>
                <a:gd name="adj" fmla="val 10000"/>
              </a:avLst>
            </a:prstGeom>
            <a:blipFill rotWithShape="1">
              <a:blip r:embed="rId5">
                <a:alphaModFix/>
              </a:blip>
              <a:stretch>
                <a:fillRect/>
              </a:stretch>
            </a:blip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2" name="Google Shape;1192;p30"/>
            <p:cNvSpPr/>
            <p:nvPr/>
          </p:nvSpPr>
          <p:spPr>
            <a:xfrm>
              <a:off x="0" y="4299475"/>
              <a:ext cx="8388300" cy="1647600"/>
            </a:xfrm>
            <a:prstGeom prst="roundRect">
              <a:avLst>
                <a:gd name="adj" fmla="val 10000"/>
              </a:avLst>
            </a:prstGeom>
            <a:solidFill>
              <a:schemeClr val="lt1"/>
            </a:solid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30"/>
            <p:cNvSpPr txBox="1"/>
            <p:nvPr/>
          </p:nvSpPr>
          <p:spPr>
            <a:xfrm>
              <a:off x="1807971" y="4299475"/>
              <a:ext cx="6580500" cy="1647600"/>
            </a:xfrm>
            <a:prstGeom prst="rect">
              <a:avLst/>
            </a:prstGeom>
            <a:noFill/>
            <a:ln>
              <a:noFill/>
            </a:ln>
          </p:spPr>
          <p:txBody>
            <a:bodyPr spcFirstLastPara="1" wrap="square" lIns="68575" tIns="68575" rIns="68575" bIns="68575" anchor="ctr" anchorCtr="0">
              <a:noAutofit/>
            </a:bodyPr>
            <a:lstStyle/>
            <a:p>
              <a:pPr marL="0" marR="0" lvl="0" indent="0" algn="just" rtl="0">
                <a:lnSpc>
                  <a:spcPct val="90000"/>
                </a:lnSpc>
                <a:spcBef>
                  <a:spcPts val="0"/>
                </a:spcBef>
                <a:spcAft>
                  <a:spcPts val="0"/>
                </a:spcAft>
                <a:buClr>
                  <a:srgbClr val="000000"/>
                </a:buClr>
                <a:buSzPts val="1800"/>
                <a:buFont typeface="Arial"/>
                <a:buNone/>
              </a:pPr>
              <a:r>
                <a:rPr lang="en-US" sz="1800" b="1" i="1" u="none" strike="noStrike" cap="none" dirty="0" err="1">
                  <a:solidFill>
                    <a:schemeClr val="tx1"/>
                  </a:solidFill>
                  <a:latin typeface="Calibri"/>
                  <a:ea typeface="Calibri"/>
                  <a:cs typeface="Calibri"/>
                  <a:sym typeface="Calibri"/>
                </a:rPr>
                <a:t>გარემოსდაცვითი</a:t>
              </a:r>
              <a:r>
                <a:rPr lang="en-US" sz="1800" b="1" i="1" u="none" strike="noStrike" cap="none" dirty="0">
                  <a:solidFill>
                    <a:schemeClr val="tx1"/>
                  </a:solidFill>
                  <a:latin typeface="Calibri"/>
                  <a:ea typeface="Calibri"/>
                  <a:cs typeface="Calibri"/>
                  <a:sym typeface="Calibri"/>
                </a:rPr>
                <a:t> </a:t>
              </a:r>
              <a:r>
                <a:rPr lang="en-US" sz="1800" b="1" i="1" u="none" strike="noStrike" cap="none" dirty="0" err="1">
                  <a:solidFill>
                    <a:schemeClr val="tx1"/>
                  </a:solidFill>
                  <a:latin typeface="Calibri"/>
                  <a:ea typeface="Calibri"/>
                  <a:cs typeface="Calibri"/>
                  <a:sym typeface="Calibri"/>
                </a:rPr>
                <a:t>სამართალი</a:t>
              </a:r>
              <a:r>
                <a:rPr lang="en-US" sz="1800" b="1" i="1"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ზოგიერთი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საზოგადოება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ატარებს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ხაზოვანი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ეკონომიკის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ტვირთს</a:t>
              </a:r>
              <a:r>
                <a:rPr lang="en-US" sz="1800" b="0" i="0" u="none" strike="noStrike" cap="none" dirty="0">
                  <a:solidFill>
                    <a:schemeClr val="tx1"/>
                  </a:solidFill>
                  <a:latin typeface="Calibri"/>
                  <a:ea typeface="Calibri"/>
                  <a:cs typeface="Calibri"/>
                  <a:sym typeface="Calibri"/>
                </a:rPr>
                <a:t>. E- </a:t>
              </a:r>
              <a:r>
                <a:rPr lang="en-US" sz="1800" b="0" i="0" u="none" strike="noStrike" cap="none" dirty="0" err="1">
                  <a:solidFill>
                    <a:schemeClr val="tx1"/>
                  </a:solidFill>
                  <a:latin typeface="Calibri"/>
                  <a:ea typeface="Calibri"/>
                  <a:cs typeface="Calibri"/>
                  <a:sym typeface="Calibri"/>
                </a:rPr>
                <a:t>ნარჩენები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განვითარებული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ქვეყნებიდან</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მაგალითად</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საყოველთაოდ</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გავრცელებულია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აზიისა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აფრიკის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განვითარებადი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რეგიონებისათვის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სადაც</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იგი</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იწვევს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გარემოს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დეგრადაციასა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და</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ადამიანის</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ჯანმრთელობაზე</a:t>
              </a:r>
              <a:r>
                <a:rPr lang="en-US" sz="1800" b="0" i="0" u="none" strike="noStrike" cap="none" dirty="0">
                  <a:solidFill>
                    <a:schemeClr val="tx1"/>
                  </a:solidFill>
                  <a:latin typeface="Calibri"/>
                  <a:ea typeface="Calibri"/>
                  <a:cs typeface="Calibri"/>
                  <a:sym typeface="Calibri"/>
                </a:rPr>
                <a:t> </a:t>
              </a:r>
              <a:r>
                <a:rPr lang="en-US" sz="1800" b="0" i="0" u="none" strike="noStrike" cap="none" dirty="0" err="1">
                  <a:solidFill>
                    <a:schemeClr val="tx1"/>
                  </a:solidFill>
                  <a:latin typeface="Calibri"/>
                  <a:ea typeface="Calibri"/>
                  <a:cs typeface="Calibri"/>
                  <a:sym typeface="Calibri"/>
                </a:rPr>
                <a:t>ზეგავლენას</a:t>
              </a:r>
              <a:r>
                <a:rPr lang="en-US" sz="1800" b="0" i="0" u="none" strike="noStrike" cap="none" dirty="0">
                  <a:solidFill>
                    <a:schemeClr val="tx1"/>
                  </a:solidFill>
                  <a:latin typeface="Calibri"/>
                  <a:ea typeface="Calibri"/>
                  <a:cs typeface="Calibri"/>
                  <a:sym typeface="Calibri"/>
                </a:rPr>
                <a:t>.</a:t>
              </a:r>
              <a:endParaRPr sz="1800" b="0" i="0" u="none" strike="noStrike" cap="none" dirty="0">
                <a:solidFill>
                  <a:schemeClr val="tx1"/>
                </a:solidFill>
                <a:latin typeface="Calibri"/>
                <a:ea typeface="Calibri"/>
                <a:cs typeface="Calibri"/>
                <a:sym typeface="Calibri"/>
              </a:endParaRPr>
            </a:p>
          </p:txBody>
        </p:sp>
        <p:sp>
          <p:nvSpPr>
            <p:cNvPr id="1194" name="Google Shape;1194;p30"/>
            <p:cNvSpPr/>
            <p:nvPr/>
          </p:nvSpPr>
          <p:spPr>
            <a:xfrm>
              <a:off x="130287" y="4587446"/>
              <a:ext cx="1677600" cy="1071600"/>
            </a:xfrm>
            <a:prstGeom prst="roundRect">
              <a:avLst>
                <a:gd name="adj" fmla="val 10000"/>
              </a:avLst>
            </a:prstGeom>
            <a:blipFill rotWithShape="1">
              <a:blip r:embed="rId6">
                <a:alphaModFix/>
              </a:blip>
              <a:stretch>
                <a:fillRect/>
              </a:stretch>
            </a:blipFill>
            <a:ln w="25400" cap="flat" cmpd="sng">
              <a:solidFill>
                <a:srgbClr val="1C417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p31"/>
          <p:cNvSpPr txBox="1">
            <a:spLocks noGrp="1"/>
          </p:cNvSpPr>
          <p:nvPr>
            <p:ph type="title"/>
          </p:nvPr>
        </p:nvSpPr>
        <p:spPr>
          <a:xfrm>
            <a:off x="457200" y="274638"/>
            <a:ext cx="80031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000"/>
              <a:buFont typeface="Cambria"/>
              <a:buNone/>
            </a:pPr>
            <a:r>
              <a:rPr lang="en-US" sz="3000" b="1"/>
              <a:t>ამგვარად, გვჭირდება გადავიდეთ ახალ ციკლურ ეკონომიკაზე</a:t>
            </a:r>
            <a:endParaRPr sz="3000" b="1"/>
          </a:p>
        </p:txBody>
      </p:sp>
      <p:pic>
        <p:nvPicPr>
          <p:cNvPr id="1200" name="Google Shape;1200;p31"/>
          <p:cNvPicPr preferRelativeResize="0"/>
          <p:nvPr/>
        </p:nvPicPr>
        <p:blipFill rotWithShape="1">
          <a:blip r:embed="rId3">
            <a:alphaModFix/>
          </a:blip>
          <a:srcRect/>
          <a:stretch/>
        </p:blipFill>
        <p:spPr>
          <a:xfrm>
            <a:off x="251520" y="1422008"/>
            <a:ext cx="4086542" cy="2439040"/>
          </a:xfrm>
          <a:prstGeom prst="rect">
            <a:avLst/>
          </a:prstGeom>
          <a:noFill/>
          <a:ln>
            <a:noFill/>
          </a:ln>
        </p:spPr>
      </p:pic>
      <p:pic>
        <p:nvPicPr>
          <p:cNvPr id="1201" name="Google Shape;1201;p31"/>
          <p:cNvPicPr preferRelativeResize="0"/>
          <p:nvPr/>
        </p:nvPicPr>
        <p:blipFill rotWithShape="1">
          <a:blip r:embed="rId4">
            <a:alphaModFix/>
          </a:blip>
          <a:srcRect/>
          <a:stretch/>
        </p:blipFill>
        <p:spPr>
          <a:xfrm>
            <a:off x="4175332" y="2149312"/>
            <a:ext cx="4224191" cy="1189163"/>
          </a:xfrm>
          <a:prstGeom prst="rect">
            <a:avLst/>
          </a:prstGeom>
          <a:noFill/>
          <a:ln>
            <a:noFill/>
          </a:ln>
        </p:spPr>
      </p:pic>
      <p:pic>
        <p:nvPicPr>
          <p:cNvPr id="1202" name="Google Shape;1202;p31"/>
          <p:cNvPicPr preferRelativeResize="0"/>
          <p:nvPr/>
        </p:nvPicPr>
        <p:blipFill rotWithShape="1">
          <a:blip r:embed="rId5">
            <a:alphaModFix/>
          </a:blip>
          <a:srcRect/>
          <a:stretch/>
        </p:blipFill>
        <p:spPr>
          <a:xfrm>
            <a:off x="1475656" y="4005064"/>
            <a:ext cx="5446324" cy="354193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p32"/>
          <p:cNvSpPr/>
          <p:nvPr/>
        </p:nvSpPr>
        <p:spPr>
          <a:xfrm>
            <a:off x="412092" y="722418"/>
            <a:ext cx="7976400" cy="1200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Times New Roman"/>
                <a:ea typeface="Times New Roman"/>
                <a:cs typeface="Times New Roman"/>
                <a:sym typeface="Times New Roman"/>
              </a:rPr>
              <a:t>	</a:t>
            </a:r>
            <a:r>
              <a:rPr lang="en-US" sz="1800" b="1" i="0" u="none" strike="noStrike" cap="none" dirty="0" err="1">
                <a:solidFill>
                  <a:schemeClr val="dk1"/>
                </a:solidFill>
                <a:latin typeface="Times New Roman"/>
                <a:ea typeface="Times New Roman"/>
                <a:cs typeface="Times New Roman"/>
                <a:sym typeface="Times New Roman"/>
              </a:rPr>
              <a:t>ციკლური</a:t>
            </a:r>
            <a:r>
              <a:rPr lang="en-US" sz="1800" b="1" i="0" u="none" strike="noStrike" cap="none" dirty="0">
                <a:solidFill>
                  <a:schemeClr val="dk1"/>
                </a:solidFill>
                <a:latin typeface="Times New Roman"/>
                <a:ea typeface="Times New Roman"/>
                <a:cs typeface="Times New Roman"/>
                <a:sym typeface="Times New Roman"/>
              </a:rPr>
              <a:t> </a:t>
            </a:r>
            <a:r>
              <a:rPr lang="en-US" sz="1800" b="1" i="0" u="none" strike="noStrike" cap="none" dirty="0" err="1">
                <a:solidFill>
                  <a:schemeClr val="dk1"/>
                </a:solidFill>
                <a:latin typeface="Times New Roman"/>
                <a:ea typeface="Times New Roman"/>
                <a:cs typeface="Times New Roman"/>
                <a:sym typeface="Times New Roman"/>
              </a:rPr>
              <a:t>ეკონომიკა</a:t>
            </a:r>
            <a:r>
              <a:rPr lang="en-US" sz="1800" b="1"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წარმოებისა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და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მოხმარების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მოდელია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რომელიც</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მოიცავს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smtClean="0">
                <a:solidFill>
                  <a:schemeClr val="dk1"/>
                </a:solidFill>
                <a:latin typeface="Times New Roman"/>
                <a:ea typeface="Times New Roman"/>
                <a:cs typeface="Times New Roman"/>
                <a:sym typeface="Times New Roman"/>
              </a:rPr>
              <a:t>არსებულ</a:t>
            </a:r>
            <a:r>
              <a:rPr lang="ka-GE" sz="1800" b="0" i="0" u="none" strike="noStrike" cap="none" dirty="0" smtClean="0">
                <a:solidFill>
                  <a:schemeClr val="dk1"/>
                </a:solidFill>
                <a:latin typeface="Times New Roman"/>
                <a:ea typeface="Times New Roman"/>
                <a:cs typeface="Times New Roman"/>
                <a:sym typeface="Times New Roman"/>
              </a:rPr>
              <a:t>ი</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მასალებისა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და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პროდუქტების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გაზიარებას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ლიზინგს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რეაგირებას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შეკეთებას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აღდგენას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და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რეციკლირებას</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რაც</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შეიძლება</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ხანგრძლივი</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err="1">
                <a:solidFill>
                  <a:schemeClr val="dk1"/>
                </a:solidFill>
                <a:latin typeface="Times New Roman"/>
                <a:ea typeface="Times New Roman"/>
                <a:cs typeface="Times New Roman"/>
                <a:sym typeface="Times New Roman"/>
              </a:rPr>
              <a:t>პერიოდით</a:t>
            </a:r>
            <a:r>
              <a:rPr lang="en-US" sz="1800" b="0" i="0" u="none" strike="noStrike" cap="none" dirty="0">
                <a:solidFill>
                  <a:schemeClr val="dk1"/>
                </a:solidFill>
                <a:latin typeface="Times New Roman"/>
                <a:ea typeface="Times New Roman"/>
                <a:cs typeface="Times New Roman"/>
                <a:sym typeface="Times New Roman"/>
              </a:rPr>
              <a:t>.</a:t>
            </a:r>
            <a:endParaRPr sz="1800" b="0" i="0" u="none" strike="noStrike" cap="none" dirty="0">
              <a:solidFill>
                <a:schemeClr val="dk1"/>
              </a:solidFill>
              <a:latin typeface="Times New Roman"/>
              <a:ea typeface="Times New Roman"/>
              <a:cs typeface="Times New Roman"/>
              <a:sym typeface="Times New Roman"/>
            </a:endParaRPr>
          </a:p>
        </p:txBody>
      </p:sp>
      <p:pic>
        <p:nvPicPr>
          <p:cNvPr id="1209" name="Google Shape;1209;p32"/>
          <p:cNvPicPr preferRelativeResize="0"/>
          <p:nvPr/>
        </p:nvPicPr>
        <p:blipFill rotWithShape="1">
          <a:blip r:embed="rId3">
            <a:alphaModFix/>
          </a:blip>
          <a:srcRect l="34006" t="6899" r="10994" b="5764"/>
          <a:stretch/>
        </p:blipFill>
        <p:spPr>
          <a:xfrm>
            <a:off x="-30001" y="1957754"/>
            <a:ext cx="4552552" cy="4169828"/>
          </a:xfrm>
          <a:prstGeom prst="rect">
            <a:avLst/>
          </a:prstGeom>
          <a:noFill/>
          <a:ln>
            <a:noFill/>
          </a:ln>
        </p:spPr>
      </p:pic>
      <p:pic>
        <p:nvPicPr>
          <p:cNvPr id="1210" name="Google Shape;1210;p32"/>
          <p:cNvPicPr preferRelativeResize="0"/>
          <p:nvPr/>
        </p:nvPicPr>
        <p:blipFill rotWithShape="1">
          <a:blip r:embed="rId4">
            <a:alphaModFix/>
          </a:blip>
          <a:srcRect l="35498" t="7110" r="8500" b="7110"/>
          <a:stretch/>
        </p:blipFill>
        <p:spPr>
          <a:xfrm>
            <a:off x="4444032" y="1922746"/>
            <a:ext cx="4826272" cy="4158351"/>
          </a:xfrm>
          <a:prstGeom prst="rect">
            <a:avLst/>
          </a:prstGeom>
          <a:noFill/>
          <a:ln>
            <a:noFill/>
          </a:ln>
        </p:spPr>
      </p:pic>
      <p:sp>
        <p:nvSpPr>
          <p:cNvPr id="1211" name="Google Shape;1211;p32"/>
          <p:cNvSpPr/>
          <p:nvPr/>
        </p:nvSpPr>
        <p:spPr>
          <a:xfrm>
            <a:off x="6012159" y="6075293"/>
            <a:ext cx="23952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alibri"/>
                <a:ea typeface="Calibri"/>
                <a:cs typeface="Calibri"/>
                <a:sym typeface="Calibri"/>
              </a:rPr>
              <a:t>ციკლური ეკონომიკა</a:t>
            </a:r>
            <a:endParaRPr sz="1800" b="0" i="0" u="none" strike="noStrike" cap="none">
              <a:solidFill>
                <a:schemeClr val="dk1"/>
              </a:solidFill>
              <a:latin typeface="Calibri"/>
              <a:ea typeface="Calibri"/>
              <a:cs typeface="Calibri"/>
              <a:sym typeface="Calibri"/>
            </a:endParaRPr>
          </a:p>
        </p:txBody>
      </p:sp>
      <p:sp>
        <p:nvSpPr>
          <p:cNvPr id="1212" name="Google Shape;1212;p32"/>
          <p:cNvSpPr/>
          <p:nvPr/>
        </p:nvSpPr>
        <p:spPr>
          <a:xfrm>
            <a:off x="1403648" y="6132958"/>
            <a:ext cx="23520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alibri"/>
                <a:ea typeface="Calibri"/>
                <a:cs typeface="Calibri"/>
                <a:sym typeface="Calibri"/>
              </a:rPr>
              <a:t>ხაზოვანი ეკონომიკა</a:t>
            </a:r>
            <a:endParaRPr sz="1800" b="0" i="0" u="none" strike="noStrike" cap="none">
              <a:solidFill>
                <a:schemeClr val="dk1"/>
              </a:solidFill>
              <a:latin typeface="Calibri"/>
              <a:ea typeface="Calibri"/>
              <a:cs typeface="Calibri"/>
              <a:sym typeface="Calibri"/>
            </a:endParaRPr>
          </a:p>
        </p:txBody>
      </p:sp>
      <p:sp>
        <p:nvSpPr>
          <p:cNvPr id="1213" name="Google Shape;1213;p32"/>
          <p:cNvSpPr/>
          <p:nvPr/>
        </p:nvSpPr>
        <p:spPr>
          <a:xfrm>
            <a:off x="86482" y="165733"/>
            <a:ext cx="83247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chemeClr val="dk2"/>
                </a:solidFill>
                <a:latin typeface="Cambria"/>
                <a:ea typeface="Cambria"/>
                <a:cs typeface="Cambria"/>
                <a:sym typeface="Cambria"/>
              </a:rPr>
              <a:t>ნარჩენების მართვის ახალი ციკლური მიდგომა</a:t>
            </a:r>
            <a:endParaRPr sz="3000" b="0" i="0" u="none" strike="noStrike" cap="none">
              <a:solidFill>
                <a:schemeClr val="dk2"/>
              </a:solidFill>
              <a:latin typeface="Cambria"/>
              <a:ea typeface="Cambria"/>
              <a:cs typeface="Cambria"/>
              <a:sym typeface="Cambr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33"/>
          <p:cNvSpPr txBox="1">
            <a:spLocks noGrp="1"/>
          </p:cNvSpPr>
          <p:nvPr>
            <p:ph type="title"/>
          </p:nvPr>
        </p:nvSpPr>
        <p:spPr>
          <a:xfrm>
            <a:off x="1043608" y="0"/>
            <a:ext cx="651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000"/>
              <a:buFont typeface="Cambria"/>
              <a:buNone/>
            </a:pPr>
            <a:r>
              <a:rPr lang="en-US" sz="3000" b="1"/>
              <a:t>ციკლური ეკონომიკის პოტენციური მიზანი</a:t>
            </a:r>
            <a:endParaRPr sz="3000" b="1"/>
          </a:p>
        </p:txBody>
      </p:sp>
      <p:grpSp>
        <p:nvGrpSpPr>
          <p:cNvPr id="1219" name="Google Shape;1219;p33"/>
          <p:cNvGrpSpPr/>
          <p:nvPr/>
        </p:nvGrpSpPr>
        <p:grpSpPr>
          <a:xfrm>
            <a:off x="251520" y="1124744"/>
            <a:ext cx="8135797" cy="5112600"/>
            <a:chOff x="0" y="0"/>
            <a:chExt cx="8135797" cy="5112600"/>
          </a:xfrm>
        </p:grpSpPr>
        <p:sp>
          <p:nvSpPr>
            <p:cNvPr id="1220" name="Google Shape;1220;p33"/>
            <p:cNvSpPr/>
            <p:nvPr/>
          </p:nvSpPr>
          <p:spPr>
            <a:xfrm>
              <a:off x="0" y="0"/>
              <a:ext cx="2582400" cy="5112600"/>
            </a:xfrm>
            <a:prstGeom prst="roundRect">
              <a:avLst>
                <a:gd name="adj" fmla="val 10000"/>
              </a:avLst>
            </a:prstGeom>
            <a:solidFill>
              <a:srgbClr val="CACA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1" name="Google Shape;1221;p33"/>
            <p:cNvSpPr txBox="1"/>
            <p:nvPr/>
          </p:nvSpPr>
          <p:spPr>
            <a:xfrm>
              <a:off x="0" y="0"/>
              <a:ext cx="2582400" cy="1533900"/>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ეკონომიკა</a:t>
              </a:r>
              <a:endParaRPr sz="2800" b="0" i="0" u="none" strike="noStrike" cap="none">
                <a:solidFill>
                  <a:schemeClr val="dk1"/>
                </a:solidFill>
                <a:latin typeface="Calibri"/>
                <a:ea typeface="Calibri"/>
                <a:cs typeface="Calibri"/>
                <a:sym typeface="Calibri"/>
              </a:endParaRPr>
            </a:p>
          </p:txBody>
        </p:sp>
        <p:sp>
          <p:nvSpPr>
            <p:cNvPr id="1222" name="Google Shape;1222;p33"/>
            <p:cNvSpPr/>
            <p:nvPr/>
          </p:nvSpPr>
          <p:spPr>
            <a:xfrm>
              <a:off x="259244" y="1533895"/>
              <a:ext cx="2066100" cy="7449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3" name="Google Shape;1223;p33"/>
            <p:cNvSpPr txBox="1"/>
            <p:nvPr/>
          </p:nvSpPr>
          <p:spPr>
            <a:xfrm>
              <a:off x="281058" y="1555709"/>
              <a:ext cx="2022300" cy="7011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dirty="0" err="1">
                  <a:solidFill>
                    <a:schemeClr val="tx1"/>
                  </a:solidFill>
                  <a:latin typeface="Calibri"/>
                  <a:ea typeface="Calibri"/>
                  <a:cs typeface="Calibri"/>
                  <a:sym typeface="Calibri"/>
                </a:rPr>
                <a:t>ახალი</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ღირებულების</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ჯაჭვი</a:t>
              </a:r>
              <a:endParaRPr sz="1400" b="0" i="0" u="none" strike="noStrike" cap="none" dirty="0">
                <a:solidFill>
                  <a:schemeClr val="tx1"/>
                </a:solidFill>
                <a:latin typeface="Calibri"/>
                <a:ea typeface="Calibri"/>
                <a:cs typeface="Calibri"/>
                <a:sym typeface="Calibri"/>
              </a:endParaRPr>
            </a:p>
          </p:txBody>
        </p:sp>
        <p:sp>
          <p:nvSpPr>
            <p:cNvPr id="1224" name="Google Shape;1224;p33"/>
            <p:cNvSpPr/>
            <p:nvPr/>
          </p:nvSpPr>
          <p:spPr>
            <a:xfrm>
              <a:off x="259244" y="2393270"/>
              <a:ext cx="2066100" cy="7449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5" name="Google Shape;1225;p33"/>
            <p:cNvSpPr txBox="1"/>
            <p:nvPr/>
          </p:nvSpPr>
          <p:spPr>
            <a:xfrm>
              <a:off x="281058" y="2415084"/>
              <a:ext cx="2022300" cy="7011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tx1"/>
                  </a:solidFill>
                  <a:latin typeface="Calibri"/>
                  <a:ea typeface="Calibri"/>
                  <a:cs typeface="Calibri"/>
                  <a:sym typeface="Calibri"/>
                </a:rPr>
                <a:t>ეკო-ინოვაცია</a:t>
              </a:r>
              <a:endParaRPr sz="1400" b="0" i="0" u="none" strike="noStrike" cap="none">
                <a:solidFill>
                  <a:schemeClr val="tx1"/>
                </a:solidFill>
                <a:latin typeface="Calibri"/>
                <a:ea typeface="Calibri"/>
                <a:cs typeface="Calibri"/>
                <a:sym typeface="Calibri"/>
              </a:endParaRPr>
            </a:p>
          </p:txBody>
        </p:sp>
        <p:sp>
          <p:nvSpPr>
            <p:cNvPr id="1226" name="Google Shape;1226;p33"/>
            <p:cNvSpPr/>
            <p:nvPr/>
          </p:nvSpPr>
          <p:spPr>
            <a:xfrm>
              <a:off x="259244" y="3252646"/>
              <a:ext cx="2066100" cy="7449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7" name="Google Shape;1227;p33"/>
            <p:cNvSpPr txBox="1"/>
            <p:nvPr/>
          </p:nvSpPr>
          <p:spPr>
            <a:xfrm>
              <a:off x="281058" y="3274460"/>
              <a:ext cx="2022300" cy="7011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dirty="0" err="1">
                  <a:solidFill>
                    <a:schemeClr val="tx1"/>
                  </a:solidFill>
                  <a:latin typeface="Calibri"/>
                  <a:ea typeface="Calibri"/>
                  <a:cs typeface="Calibri"/>
                  <a:sym typeface="Calibri"/>
                </a:rPr>
                <a:t>ახალი</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ბიზნეს</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მოდელი</a:t>
              </a:r>
              <a:endParaRPr sz="1400" b="0" i="0" u="none" strike="noStrike" cap="none" dirty="0">
                <a:solidFill>
                  <a:schemeClr val="tx1"/>
                </a:solidFill>
                <a:latin typeface="Calibri"/>
                <a:ea typeface="Calibri"/>
                <a:cs typeface="Calibri"/>
                <a:sym typeface="Calibri"/>
              </a:endParaRPr>
            </a:p>
          </p:txBody>
        </p:sp>
        <p:sp>
          <p:nvSpPr>
            <p:cNvPr id="1228" name="Google Shape;1228;p33"/>
            <p:cNvSpPr/>
            <p:nvPr/>
          </p:nvSpPr>
          <p:spPr>
            <a:xfrm>
              <a:off x="259244" y="4112022"/>
              <a:ext cx="2066100" cy="7449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sp>
          <p:nvSpPr>
            <p:cNvPr id="1229" name="Google Shape;1229;p33"/>
            <p:cNvSpPr txBox="1"/>
            <p:nvPr/>
          </p:nvSpPr>
          <p:spPr>
            <a:xfrm>
              <a:off x="281058" y="4133836"/>
              <a:ext cx="2022300" cy="7011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dirty="0" err="1">
                  <a:solidFill>
                    <a:schemeClr val="tx1"/>
                  </a:solidFill>
                  <a:latin typeface="Calibri"/>
                  <a:ea typeface="Calibri"/>
                  <a:cs typeface="Calibri"/>
                  <a:sym typeface="Calibri"/>
                </a:rPr>
                <a:t>რეინდუსტრიალიზაცია</a:t>
              </a:r>
              <a:endParaRPr sz="1400" b="0" i="0" u="none" strike="noStrike" cap="none" dirty="0">
                <a:solidFill>
                  <a:schemeClr val="tx1"/>
                </a:solidFill>
                <a:latin typeface="Calibri"/>
                <a:ea typeface="Calibri"/>
                <a:cs typeface="Calibri"/>
                <a:sym typeface="Calibri"/>
              </a:endParaRPr>
            </a:p>
          </p:txBody>
        </p:sp>
        <p:sp>
          <p:nvSpPr>
            <p:cNvPr id="1230" name="Google Shape;1230;p33"/>
            <p:cNvSpPr/>
            <p:nvPr/>
          </p:nvSpPr>
          <p:spPr>
            <a:xfrm>
              <a:off x="2777195" y="0"/>
              <a:ext cx="2582400" cy="5112600"/>
            </a:xfrm>
            <a:prstGeom prst="roundRect">
              <a:avLst>
                <a:gd name="adj" fmla="val 10000"/>
              </a:avLst>
            </a:prstGeom>
            <a:solidFill>
              <a:srgbClr val="CACA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1" name="Google Shape;1231;p33"/>
            <p:cNvSpPr txBox="1"/>
            <p:nvPr/>
          </p:nvSpPr>
          <p:spPr>
            <a:xfrm>
              <a:off x="2777195" y="0"/>
              <a:ext cx="2582400" cy="1533900"/>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საზოგადოება</a:t>
              </a:r>
              <a:endParaRPr sz="2800" b="0" i="0" u="none" strike="noStrike" cap="none">
                <a:solidFill>
                  <a:schemeClr val="dk1"/>
                </a:solidFill>
                <a:latin typeface="Calibri"/>
                <a:ea typeface="Calibri"/>
                <a:cs typeface="Calibri"/>
                <a:sym typeface="Calibri"/>
              </a:endParaRPr>
            </a:p>
          </p:txBody>
        </p:sp>
        <p:sp>
          <p:nvSpPr>
            <p:cNvPr id="1232" name="Google Shape;1232;p33"/>
            <p:cNvSpPr/>
            <p:nvPr/>
          </p:nvSpPr>
          <p:spPr>
            <a:xfrm>
              <a:off x="3016274" y="1512168"/>
              <a:ext cx="2066100" cy="10044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3" name="Google Shape;1233;p33"/>
            <p:cNvSpPr txBox="1"/>
            <p:nvPr/>
          </p:nvSpPr>
          <p:spPr>
            <a:xfrm>
              <a:off x="3045692" y="1541586"/>
              <a:ext cx="2007300" cy="9456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tx1"/>
                  </a:solidFill>
                  <a:latin typeface="Calibri"/>
                  <a:ea typeface="Calibri"/>
                  <a:cs typeface="Calibri"/>
                  <a:sym typeface="Calibri"/>
                </a:rPr>
                <a:t>ახალი სამსახური, ახალი უნარები</a:t>
              </a:r>
              <a:endParaRPr sz="1400" b="0" i="0" u="none" strike="noStrike" cap="none">
                <a:solidFill>
                  <a:schemeClr val="tx1"/>
                </a:solidFill>
                <a:latin typeface="Calibri"/>
                <a:ea typeface="Calibri"/>
                <a:cs typeface="Calibri"/>
                <a:sym typeface="Calibri"/>
              </a:endParaRPr>
            </a:p>
          </p:txBody>
        </p:sp>
        <p:sp>
          <p:nvSpPr>
            <p:cNvPr id="1234" name="Google Shape;1234;p33"/>
            <p:cNvSpPr/>
            <p:nvPr/>
          </p:nvSpPr>
          <p:spPr>
            <a:xfrm>
              <a:off x="3035446" y="2693147"/>
              <a:ext cx="2066100" cy="10044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5" name="Google Shape;1235;p33"/>
            <p:cNvSpPr txBox="1"/>
            <p:nvPr/>
          </p:nvSpPr>
          <p:spPr>
            <a:xfrm>
              <a:off x="3064864" y="2722565"/>
              <a:ext cx="2007300" cy="9456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dirty="0" err="1">
                  <a:solidFill>
                    <a:schemeClr val="tx1"/>
                  </a:solidFill>
                  <a:latin typeface="Calibri"/>
                  <a:ea typeface="Calibri"/>
                  <a:cs typeface="Calibri"/>
                  <a:sym typeface="Calibri"/>
                </a:rPr>
                <a:t>საქმიანობა</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ადგილობრივ</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დონეზე</a:t>
              </a:r>
              <a:endParaRPr sz="1400" b="0" i="0" u="none" strike="noStrike" cap="none" dirty="0">
                <a:solidFill>
                  <a:schemeClr val="tx1"/>
                </a:solidFill>
                <a:latin typeface="Calibri"/>
                <a:ea typeface="Calibri"/>
                <a:cs typeface="Calibri"/>
                <a:sym typeface="Calibri"/>
              </a:endParaRPr>
            </a:p>
          </p:txBody>
        </p:sp>
        <p:sp>
          <p:nvSpPr>
            <p:cNvPr id="1236" name="Google Shape;1236;p33"/>
            <p:cNvSpPr/>
            <p:nvPr/>
          </p:nvSpPr>
          <p:spPr>
            <a:xfrm>
              <a:off x="3035446" y="3852087"/>
              <a:ext cx="2066100" cy="10044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7" name="Google Shape;1237;p33"/>
            <p:cNvSpPr txBox="1"/>
            <p:nvPr/>
          </p:nvSpPr>
          <p:spPr>
            <a:xfrm>
              <a:off x="3064864" y="3881505"/>
              <a:ext cx="2007300" cy="9456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dirty="0" err="1">
                  <a:solidFill>
                    <a:schemeClr val="tx1"/>
                  </a:solidFill>
                  <a:latin typeface="Calibri"/>
                  <a:ea typeface="Calibri"/>
                  <a:cs typeface="Calibri"/>
                  <a:sym typeface="Calibri"/>
                </a:rPr>
                <a:t>ადამიანის</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კეთილდღეობა</a:t>
              </a:r>
              <a:r>
                <a:rPr lang="en-US" sz="1400" b="0" i="0" u="none" strike="noStrike" cap="none" dirty="0">
                  <a:solidFill>
                    <a:schemeClr val="tx1"/>
                  </a:solidFill>
                  <a:latin typeface="Calibri"/>
                  <a:ea typeface="Calibri"/>
                  <a:cs typeface="Calibri"/>
                  <a:sym typeface="Calibri"/>
                </a:rPr>
                <a:t> / </a:t>
              </a:r>
              <a:r>
                <a:rPr lang="en-US" sz="1400" b="0" i="0" u="none" strike="noStrike" cap="none" dirty="0" err="1">
                  <a:solidFill>
                    <a:schemeClr val="tx1"/>
                  </a:solidFill>
                  <a:latin typeface="Calibri"/>
                  <a:ea typeface="Calibri"/>
                  <a:cs typeface="Calibri"/>
                  <a:sym typeface="Calibri"/>
                </a:rPr>
                <a:t>სიცოცხლის</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ხარისხი</a:t>
              </a:r>
              <a:endParaRPr sz="1400" b="0" i="0" u="none" strike="noStrike" cap="none" dirty="0">
                <a:solidFill>
                  <a:schemeClr val="tx1"/>
                </a:solidFill>
                <a:latin typeface="Calibri"/>
                <a:ea typeface="Calibri"/>
                <a:cs typeface="Calibri"/>
                <a:sym typeface="Calibri"/>
              </a:endParaRPr>
            </a:p>
          </p:txBody>
        </p:sp>
        <p:sp>
          <p:nvSpPr>
            <p:cNvPr id="1238" name="Google Shape;1238;p33"/>
            <p:cNvSpPr/>
            <p:nvPr/>
          </p:nvSpPr>
          <p:spPr>
            <a:xfrm>
              <a:off x="5553397" y="0"/>
              <a:ext cx="2582400" cy="5112600"/>
            </a:xfrm>
            <a:prstGeom prst="roundRect">
              <a:avLst>
                <a:gd name="adj" fmla="val 10000"/>
              </a:avLst>
            </a:prstGeom>
            <a:solidFill>
              <a:srgbClr val="CACA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33"/>
            <p:cNvSpPr txBox="1"/>
            <p:nvPr/>
          </p:nvSpPr>
          <p:spPr>
            <a:xfrm>
              <a:off x="5553397" y="0"/>
              <a:ext cx="2582400" cy="1533900"/>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გარემოსდაცვა</a:t>
              </a:r>
              <a:endParaRPr sz="2800" b="0" i="0" u="none" strike="noStrike" cap="none">
                <a:solidFill>
                  <a:schemeClr val="dk1"/>
                </a:solidFill>
                <a:latin typeface="Calibri"/>
                <a:ea typeface="Calibri"/>
                <a:cs typeface="Calibri"/>
                <a:sym typeface="Calibri"/>
              </a:endParaRPr>
            </a:p>
          </p:txBody>
        </p:sp>
        <p:sp>
          <p:nvSpPr>
            <p:cNvPr id="1240" name="Google Shape;1240;p33"/>
            <p:cNvSpPr/>
            <p:nvPr/>
          </p:nvSpPr>
          <p:spPr>
            <a:xfrm>
              <a:off x="5811648" y="1534207"/>
              <a:ext cx="2066100" cy="10044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sp>
          <p:nvSpPr>
            <p:cNvPr id="1241" name="Google Shape;1241;p33"/>
            <p:cNvSpPr txBox="1"/>
            <p:nvPr/>
          </p:nvSpPr>
          <p:spPr>
            <a:xfrm>
              <a:off x="5841066" y="1563625"/>
              <a:ext cx="2007300" cy="9456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dirty="0" err="1">
                  <a:solidFill>
                    <a:schemeClr val="tx1"/>
                  </a:solidFill>
                  <a:latin typeface="Calibri"/>
                  <a:ea typeface="Calibri"/>
                  <a:cs typeface="Calibri"/>
                  <a:sym typeface="Calibri"/>
                </a:rPr>
                <a:t>ნაკლები</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რესურსი</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მოხმარება</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და</a:t>
              </a:r>
              <a:r>
                <a:rPr lang="en-US" sz="1400" b="0" i="0" u="none" strike="noStrike" cap="none" dirty="0">
                  <a:solidFill>
                    <a:schemeClr val="tx1"/>
                  </a:solidFill>
                  <a:latin typeface="Calibri"/>
                  <a:ea typeface="Calibri"/>
                  <a:cs typeface="Calibri"/>
                  <a:sym typeface="Calibri"/>
                </a:rPr>
                <a:t> </a:t>
              </a:r>
              <a:r>
                <a:rPr lang="en-US" sz="1400" b="0" i="0" u="none" strike="noStrike" cap="none" dirty="0" err="1">
                  <a:solidFill>
                    <a:schemeClr val="tx1"/>
                  </a:solidFill>
                  <a:latin typeface="Calibri"/>
                  <a:ea typeface="Calibri"/>
                  <a:cs typeface="Calibri"/>
                  <a:sym typeface="Calibri"/>
                </a:rPr>
                <a:t>ნარჩენები</a:t>
              </a:r>
              <a:endParaRPr sz="1400" b="0" i="0" u="none" strike="noStrike" cap="none" dirty="0">
                <a:solidFill>
                  <a:schemeClr val="tx1"/>
                </a:solidFill>
                <a:latin typeface="Calibri"/>
                <a:ea typeface="Calibri"/>
                <a:cs typeface="Calibri"/>
                <a:sym typeface="Calibri"/>
              </a:endParaRPr>
            </a:p>
          </p:txBody>
        </p:sp>
        <p:sp>
          <p:nvSpPr>
            <p:cNvPr id="1242" name="Google Shape;1242;p33"/>
            <p:cNvSpPr/>
            <p:nvPr/>
          </p:nvSpPr>
          <p:spPr>
            <a:xfrm>
              <a:off x="5811648" y="2693147"/>
              <a:ext cx="2066100" cy="10044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sp>
          <p:nvSpPr>
            <p:cNvPr id="1243" name="Google Shape;1243;p33"/>
            <p:cNvSpPr txBox="1"/>
            <p:nvPr/>
          </p:nvSpPr>
          <p:spPr>
            <a:xfrm>
              <a:off x="5841066" y="2722565"/>
              <a:ext cx="2007300" cy="9456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tx1"/>
                  </a:solidFill>
                  <a:latin typeface="Calibri"/>
                  <a:ea typeface="Calibri"/>
                  <a:cs typeface="Calibri"/>
                  <a:sym typeface="Calibri"/>
                </a:rPr>
                <a:t>ნარჩენების პრევენცია</a:t>
              </a:r>
              <a:endParaRPr sz="1400" b="0" i="0" u="none" strike="noStrike" cap="none">
                <a:solidFill>
                  <a:schemeClr val="tx1"/>
                </a:solidFill>
                <a:latin typeface="Calibri"/>
                <a:ea typeface="Calibri"/>
                <a:cs typeface="Calibri"/>
                <a:sym typeface="Calibri"/>
              </a:endParaRPr>
            </a:p>
          </p:txBody>
        </p:sp>
        <p:sp>
          <p:nvSpPr>
            <p:cNvPr id="1244" name="Google Shape;1244;p33"/>
            <p:cNvSpPr/>
            <p:nvPr/>
          </p:nvSpPr>
          <p:spPr>
            <a:xfrm>
              <a:off x="5811648" y="3852087"/>
              <a:ext cx="2066100" cy="1004400"/>
            </a:xfrm>
            <a:prstGeom prst="roundRect">
              <a:avLst>
                <a:gd name="adj" fmla="val 10000"/>
              </a:avLst>
            </a:prstGeom>
            <a:solidFill>
              <a:schemeClr val="lt1"/>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sp>
          <p:nvSpPr>
            <p:cNvPr id="1245" name="Google Shape;1245;p33"/>
            <p:cNvSpPr txBox="1"/>
            <p:nvPr/>
          </p:nvSpPr>
          <p:spPr>
            <a:xfrm>
              <a:off x="5841066" y="3881505"/>
              <a:ext cx="2007300" cy="945600"/>
            </a:xfrm>
            <a:prstGeom prst="rect">
              <a:avLst/>
            </a:prstGeom>
            <a:noFill/>
            <a:ln>
              <a:noFill/>
            </a:ln>
          </p:spPr>
          <p:txBody>
            <a:bodyPr spcFirstLastPara="1" wrap="square" lIns="35550" tIns="26650" rIns="35550" bIns="26650"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tx1"/>
                  </a:solidFill>
                  <a:latin typeface="Calibri"/>
                  <a:ea typeface="Calibri"/>
                  <a:cs typeface="Calibri"/>
                  <a:sym typeface="Calibri"/>
                </a:rPr>
                <a:t>გარემოზე ნაკლები უარყოფითი ზეგავლენა</a:t>
              </a:r>
              <a:endParaRPr sz="1400" b="0" i="0" u="none" strike="noStrike" cap="none">
                <a:solidFill>
                  <a:schemeClr val="tx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p34"/>
          <p:cNvSpPr txBox="1">
            <a:spLocks noGrp="1"/>
          </p:cNvSpPr>
          <p:nvPr>
            <p:ph type="title"/>
          </p:nvPr>
        </p:nvSpPr>
        <p:spPr>
          <a:xfrm>
            <a:off x="-1" y="0"/>
            <a:ext cx="8817429"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000"/>
              <a:buFont typeface="Cambria"/>
              <a:buNone/>
            </a:pPr>
            <a:r>
              <a:rPr lang="en-US" sz="3600" b="1" dirty="0" err="1"/>
              <a:t>ძირითადი</a:t>
            </a:r>
            <a:r>
              <a:rPr lang="en-US" sz="3600" b="1" dirty="0"/>
              <a:t> </a:t>
            </a:r>
            <a:r>
              <a:rPr lang="en-US" sz="3600" b="1" dirty="0" err="1"/>
              <a:t>სამოქმედო</a:t>
            </a:r>
            <a:r>
              <a:rPr lang="en-US" sz="3600" b="1" dirty="0"/>
              <a:t> </a:t>
            </a:r>
            <a:r>
              <a:rPr lang="en-US" sz="3600" b="1" dirty="0" err="1"/>
              <a:t>ტერიტორიები</a:t>
            </a:r>
            <a:endParaRPr sz="3600" b="1" dirty="0"/>
          </a:p>
        </p:txBody>
      </p:sp>
      <p:grpSp>
        <p:nvGrpSpPr>
          <p:cNvPr id="1251" name="Google Shape;1251;p34"/>
          <p:cNvGrpSpPr/>
          <p:nvPr/>
        </p:nvGrpSpPr>
        <p:grpSpPr>
          <a:xfrm>
            <a:off x="160868" y="1052736"/>
            <a:ext cx="8565908" cy="5559951"/>
            <a:chOff x="-90652" y="0"/>
            <a:chExt cx="8565908" cy="5559951"/>
          </a:xfrm>
        </p:grpSpPr>
        <p:sp>
          <p:nvSpPr>
            <p:cNvPr id="1252" name="Google Shape;1252;p34"/>
            <p:cNvSpPr/>
            <p:nvPr/>
          </p:nvSpPr>
          <p:spPr>
            <a:xfrm>
              <a:off x="66722" y="0"/>
              <a:ext cx="7996800" cy="352800"/>
            </a:xfrm>
            <a:prstGeom prst="roundRect">
              <a:avLst>
                <a:gd name="adj" fmla="val 16667"/>
              </a:avLst>
            </a:prstGeom>
            <a:noFill/>
            <a:ln w="38100" cap="flat" cmpd="sng">
              <a:solidFill>
                <a:srgbClr val="E36C0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3" name="Google Shape;1253;p34"/>
            <p:cNvSpPr txBox="1"/>
            <p:nvPr/>
          </p:nvSpPr>
          <p:spPr>
            <a:xfrm>
              <a:off x="83948" y="17226"/>
              <a:ext cx="7962300" cy="318300"/>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dk1"/>
                  </a:solidFill>
                  <a:latin typeface="Times New Roman"/>
                  <a:ea typeface="Times New Roman"/>
                  <a:cs typeface="Times New Roman"/>
                  <a:sym typeface="Times New Roman"/>
                </a:rPr>
                <a:t>წარმოება	</a:t>
              </a:r>
              <a:endParaRPr sz="1800" b="1" i="0" u="none" strike="noStrike" cap="none">
                <a:solidFill>
                  <a:schemeClr val="dk1"/>
                </a:solidFill>
                <a:latin typeface="Times New Roman"/>
                <a:ea typeface="Times New Roman"/>
                <a:cs typeface="Times New Roman"/>
                <a:sym typeface="Times New Roman"/>
              </a:endParaRPr>
            </a:p>
          </p:txBody>
        </p:sp>
        <p:sp>
          <p:nvSpPr>
            <p:cNvPr id="1254" name="Google Shape;1254;p34"/>
            <p:cNvSpPr/>
            <p:nvPr/>
          </p:nvSpPr>
          <p:spPr>
            <a:xfrm>
              <a:off x="0" y="425143"/>
              <a:ext cx="8136900" cy="584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34"/>
            <p:cNvSpPr txBox="1"/>
            <p:nvPr/>
          </p:nvSpPr>
          <p:spPr>
            <a:xfrm>
              <a:off x="-90652" y="372143"/>
              <a:ext cx="8565908" cy="584700"/>
            </a:xfrm>
            <a:prstGeom prst="rect">
              <a:avLst/>
            </a:prstGeom>
            <a:noFill/>
            <a:ln>
              <a:noFill/>
            </a:ln>
          </p:spPr>
          <p:txBody>
            <a:bodyPr spcFirstLastPara="1" wrap="square" lIns="258325" tIns="22850" rIns="128000" bIns="22850" anchor="t" anchorCtr="0">
              <a:noAutofit/>
            </a:bodyPr>
            <a:lstStyle/>
            <a:p>
              <a:pPr marL="171450" lvl="1" indent="-171450">
                <a:lnSpc>
                  <a:spcPct val="90000"/>
                </a:lnSpc>
                <a:buClr>
                  <a:schemeClr val="dk1"/>
                </a:buClr>
                <a:buSzPts val="1800"/>
                <a:buFont typeface="Times New Roman"/>
                <a:buChar char="•"/>
              </a:pPr>
              <a:r>
                <a:rPr lang="ka-GE" sz="1600" dirty="0">
                  <a:solidFill>
                    <a:schemeClr val="dk1"/>
                  </a:solidFill>
                  <a:latin typeface="Times New Roman"/>
                  <a:ea typeface="Times New Roman"/>
                  <a:cs typeface="Times New Roman"/>
                  <a:sym typeface="Times New Roman"/>
                </a:rPr>
                <a:t>უზრუნველყოს წახალისება პროდუქტის </a:t>
              </a:r>
              <a:r>
                <a:rPr lang="ka-GE" sz="1600" dirty="0" smtClean="0">
                  <a:solidFill>
                    <a:schemeClr val="dk1"/>
                  </a:solidFill>
                  <a:latin typeface="Times New Roman"/>
                  <a:ea typeface="Times New Roman"/>
                  <a:cs typeface="Times New Roman"/>
                  <a:sym typeface="Times New Roman"/>
                </a:rPr>
                <a:t>ციკლური </a:t>
              </a:r>
              <a:r>
                <a:rPr lang="ka-GE" sz="1600" dirty="0">
                  <a:solidFill>
                    <a:schemeClr val="dk1"/>
                  </a:solidFill>
                  <a:latin typeface="Times New Roman"/>
                  <a:ea typeface="Times New Roman"/>
                  <a:cs typeface="Times New Roman"/>
                  <a:sym typeface="Times New Roman"/>
                </a:rPr>
                <a:t>დიზაინის გასაუმჯობესებლად</a:t>
              </a:r>
              <a:r>
                <a:rPr lang="ka-GE" sz="1600" dirty="0" smtClean="0">
                  <a:solidFill>
                    <a:schemeClr val="dk1"/>
                  </a:solidFill>
                  <a:latin typeface="Times New Roman"/>
                  <a:ea typeface="Times New Roman"/>
                  <a:cs typeface="Times New Roman"/>
                  <a:sym typeface="Times New Roman"/>
                </a:rPr>
                <a:t>.</a:t>
              </a:r>
            </a:p>
            <a:p>
              <a:pPr marL="171450" lvl="1" indent="-171450">
                <a:lnSpc>
                  <a:spcPct val="90000"/>
                </a:lnSpc>
                <a:buClr>
                  <a:schemeClr val="dk1"/>
                </a:buClr>
                <a:buSzPts val="1800"/>
                <a:buFont typeface="Times New Roman"/>
                <a:buChar char="•"/>
              </a:pPr>
              <a:r>
                <a:rPr lang="ka-GE" sz="1600" dirty="0">
                  <a:solidFill>
                    <a:schemeClr val="dk1"/>
                  </a:solidFill>
                  <a:latin typeface="Times New Roman"/>
                  <a:ea typeface="Times New Roman"/>
                  <a:cs typeface="Times New Roman"/>
                  <a:sym typeface="Times New Roman"/>
                </a:rPr>
                <a:t>ინოვაციური და ეფექტური წარმოების პროცესები</a:t>
              </a:r>
              <a:endParaRPr sz="1200" b="0" i="0" u="none" strike="noStrike" cap="none" dirty="0">
                <a:solidFill>
                  <a:srgbClr val="000000"/>
                </a:solidFill>
                <a:latin typeface="Arial"/>
                <a:ea typeface="Arial"/>
                <a:cs typeface="Arial"/>
                <a:sym typeface="Arial"/>
              </a:endParaRPr>
            </a:p>
          </p:txBody>
        </p:sp>
        <p:sp>
          <p:nvSpPr>
            <p:cNvPr id="1256" name="Google Shape;1256;p34"/>
            <p:cNvSpPr/>
            <p:nvPr/>
          </p:nvSpPr>
          <p:spPr>
            <a:xfrm>
              <a:off x="70058" y="1009886"/>
              <a:ext cx="7996800" cy="352800"/>
            </a:xfrm>
            <a:prstGeom prst="roundRect">
              <a:avLst>
                <a:gd name="adj" fmla="val 16667"/>
              </a:avLst>
            </a:prstGeom>
            <a:noFill/>
            <a:ln w="38100" cap="flat" cmpd="sng">
              <a:solidFill>
                <a:srgbClr val="95373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7" name="Google Shape;1257;p34"/>
            <p:cNvSpPr txBox="1"/>
            <p:nvPr/>
          </p:nvSpPr>
          <p:spPr>
            <a:xfrm>
              <a:off x="101222" y="1049028"/>
              <a:ext cx="7962300" cy="318300"/>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dk1"/>
                  </a:solidFill>
                  <a:latin typeface="Times New Roman"/>
                  <a:ea typeface="Times New Roman"/>
                  <a:cs typeface="Times New Roman"/>
                  <a:sym typeface="Times New Roman"/>
                </a:rPr>
                <a:t>მოხმარება</a:t>
              </a:r>
              <a:endParaRPr sz="1800" b="1" i="0" u="none" strike="noStrike" cap="none">
                <a:solidFill>
                  <a:schemeClr val="dk1"/>
                </a:solidFill>
                <a:latin typeface="Times New Roman"/>
                <a:ea typeface="Times New Roman"/>
                <a:cs typeface="Times New Roman"/>
                <a:sym typeface="Times New Roman"/>
              </a:endParaRPr>
            </a:p>
          </p:txBody>
        </p:sp>
        <p:sp>
          <p:nvSpPr>
            <p:cNvPr id="1258" name="Google Shape;1258;p34"/>
            <p:cNvSpPr/>
            <p:nvPr/>
          </p:nvSpPr>
          <p:spPr>
            <a:xfrm>
              <a:off x="0" y="1362763"/>
              <a:ext cx="8136900" cy="391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34"/>
            <p:cNvSpPr txBox="1"/>
            <p:nvPr/>
          </p:nvSpPr>
          <p:spPr>
            <a:xfrm>
              <a:off x="0" y="1362763"/>
              <a:ext cx="8136900" cy="391500"/>
            </a:xfrm>
            <a:prstGeom prst="rect">
              <a:avLst/>
            </a:prstGeom>
            <a:noFill/>
            <a:ln>
              <a:noFill/>
            </a:ln>
          </p:spPr>
          <p:txBody>
            <a:bodyPr spcFirstLastPara="1" wrap="square" lIns="258325" tIns="22850" rIns="128000" bIns="22850" anchor="t" anchorCtr="0">
              <a:noAutofit/>
            </a:bodyPr>
            <a:lstStyle/>
            <a:p>
              <a:pPr marL="171450" lvl="1" indent="-171450">
                <a:lnSpc>
                  <a:spcPct val="90000"/>
                </a:lnSpc>
                <a:buClr>
                  <a:schemeClr val="dk1"/>
                </a:buClr>
                <a:buSzPts val="1800"/>
                <a:buFont typeface="Times New Roman"/>
                <a:buChar char="•"/>
              </a:pPr>
              <a:r>
                <a:rPr lang="ka-GE" sz="1800" dirty="0" smtClean="0">
                  <a:solidFill>
                    <a:schemeClr val="dk1"/>
                  </a:solidFill>
                  <a:latin typeface="Times New Roman"/>
                  <a:ea typeface="Times New Roman"/>
                  <a:cs typeface="Times New Roman"/>
                  <a:sym typeface="Times New Roman"/>
                </a:rPr>
                <a:t>მომხმარებელს მიეცეს პროდუქციის იდენტიფიცირების საშუალება</a:t>
              </a:r>
              <a:endParaRPr sz="1800" b="0" i="0" u="none" strike="noStrike" cap="none" dirty="0">
                <a:solidFill>
                  <a:schemeClr val="dk1"/>
                </a:solidFill>
                <a:latin typeface="Times New Roman"/>
                <a:ea typeface="Times New Roman"/>
                <a:cs typeface="Times New Roman"/>
                <a:sym typeface="Times New Roman"/>
              </a:endParaRPr>
            </a:p>
          </p:txBody>
        </p:sp>
        <p:sp>
          <p:nvSpPr>
            <p:cNvPr id="1260" name="Google Shape;1260;p34"/>
            <p:cNvSpPr/>
            <p:nvPr/>
          </p:nvSpPr>
          <p:spPr>
            <a:xfrm>
              <a:off x="70058" y="1754403"/>
              <a:ext cx="7996800" cy="352800"/>
            </a:xfrm>
            <a:prstGeom prst="roundRect">
              <a:avLst>
                <a:gd name="adj" fmla="val 16667"/>
              </a:avLst>
            </a:prstGeom>
            <a:noFill/>
            <a:ln w="38100" cap="flat" cmpd="sng">
              <a:solidFill>
                <a:srgbClr val="B1660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34"/>
            <p:cNvSpPr txBox="1"/>
            <p:nvPr/>
          </p:nvSpPr>
          <p:spPr>
            <a:xfrm>
              <a:off x="87284" y="1771629"/>
              <a:ext cx="7962300" cy="318300"/>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a:solidFill>
                    <a:schemeClr val="dk1"/>
                  </a:solidFill>
                  <a:latin typeface="Times New Roman"/>
                  <a:ea typeface="Times New Roman"/>
                  <a:cs typeface="Times New Roman"/>
                  <a:sym typeface="Times New Roman"/>
                </a:rPr>
                <a:t>ნარჩენების მართვა</a:t>
              </a:r>
              <a:endParaRPr sz="1800" b="1" i="0" u="none" strike="noStrike" cap="none">
                <a:solidFill>
                  <a:schemeClr val="dk1"/>
                </a:solidFill>
                <a:latin typeface="Times New Roman"/>
                <a:ea typeface="Times New Roman"/>
                <a:cs typeface="Times New Roman"/>
                <a:sym typeface="Times New Roman"/>
              </a:endParaRPr>
            </a:p>
          </p:txBody>
        </p:sp>
        <p:sp>
          <p:nvSpPr>
            <p:cNvPr id="1262" name="Google Shape;1262;p34"/>
            <p:cNvSpPr/>
            <p:nvPr/>
          </p:nvSpPr>
          <p:spPr>
            <a:xfrm>
              <a:off x="0" y="2107279"/>
              <a:ext cx="8136900" cy="908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34"/>
            <p:cNvSpPr txBox="1"/>
            <p:nvPr/>
          </p:nvSpPr>
          <p:spPr>
            <a:xfrm>
              <a:off x="-3352" y="2107279"/>
              <a:ext cx="8373318" cy="908100"/>
            </a:xfrm>
            <a:prstGeom prst="rect">
              <a:avLst/>
            </a:prstGeom>
            <a:noFill/>
            <a:ln>
              <a:noFill/>
            </a:ln>
          </p:spPr>
          <p:txBody>
            <a:bodyPr spcFirstLastPara="1" wrap="square" lIns="258325" tIns="22850" rIns="128000" bIns="22850" anchor="t" anchorCtr="0">
              <a:noAutofit/>
            </a:bodyPr>
            <a:lstStyle/>
            <a:p>
              <a:pPr marL="171450" lvl="1" indent="-171450">
                <a:lnSpc>
                  <a:spcPct val="90000"/>
                </a:lnSpc>
                <a:buClr>
                  <a:schemeClr val="dk1"/>
                </a:buClr>
                <a:buSzPts val="1800"/>
                <a:buFont typeface="Times New Roman"/>
                <a:buChar char="•"/>
              </a:pPr>
              <a:r>
                <a:rPr lang="ka-GE" sz="1500" dirty="0">
                  <a:solidFill>
                    <a:schemeClr val="dk1"/>
                  </a:solidFill>
                  <a:latin typeface="Times New Roman"/>
                  <a:ea typeface="Times New Roman"/>
                  <a:cs typeface="Times New Roman"/>
                  <a:sym typeface="Times New Roman"/>
                </a:rPr>
                <a:t>ნარჩენების მართვის გაუმჯობესება ევროკავშირის ნარჩენების იერარქიის </a:t>
              </a:r>
              <a:r>
                <a:rPr lang="ka-GE" sz="1500" dirty="0" smtClean="0">
                  <a:solidFill>
                    <a:schemeClr val="dk1"/>
                  </a:solidFill>
                  <a:latin typeface="Times New Roman"/>
                  <a:ea typeface="Times New Roman"/>
                  <a:cs typeface="Times New Roman"/>
                  <a:sym typeface="Times New Roman"/>
                </a:rPr>
                <a:t>შესაბამისად</a:t>
              </a:r>
            </a:p>
            <a:p>
              <a:pPr marL="171450" lvl="1" indent="-171450">
                <a:lnSpc>
                  <a:spcPct val="90000"/>
                </a:lnSpc>
                <a:buClr>
                  <a:schemeClr val="dk1"/>
                </a:buClr>
                <a:buSzPts val="1800"/>
                <a:buFont typeface="Times New Roman"/>
                <a:buChar char="•"/>
              </a:pPr>
              <a:r>
                <a:rPr lang="ka-GE" sz="1500" b="0" i="0" u="none" strike="noStrike" cap="none" dirty="0" smtClean="0">
                  <a:solidFill>
                    <a:schemeClr val="dk1"/>
                  </a:solidFill>
                  <a:latin typeface="Times New Roman"/>
                  <a:ea typeface="Times New Roman"/>
                  <a:cs typeface="Times New Roman"/>
                  <a:sym typeface="Times New Roman"/>
                </a:rPr>
                <a:t>არსებული ხარვეზების აღმოფხვრა</a:t>
              </a:r>
            </a:p>
            <a:p>
              <a:pPr marL="171450" lvl="1" indent="-171450">
                <a:lnSpc>
                  <a:spcPct val="90000"/>
                </a:lnSpc>
                <a:buClr>
                  <a:schemeClr val="dk1"/>
                </a:buClr>
                <a:buSzPts val="1800"/>
                <a:buFont typeface="Times New Roman"/>
                <a:buChar char="•"/>
              </a:pPr>
              <a:r>
                <a:rPr lang="ka-GE" sz="1500" dirty="0" smtClean="0">
                  <a:solidFill>
                    <a:schemeClr val="dk1"/>
                  </a:solidFill>
                  <a:latin typeface="Times New Roman"/>
                  <a:ea typeface="Times New Roman"/>
                  <a:cs typeface="Times New Roman"/>
                  <a:sym typeface="Times New Roman"/>
                </a:rPr>
                <a:t>გრძელვადიანი ხედვის უზრუნველყოფა.</a:t>
              </a:r>
              <a:endParaRPr sz="1500" b="0" i="0" u="none" strike="noStrike" cap="none" dirty="0">
                <a:solidFill>
                  <a:schemeClr val="dk1"/>
                </a:solidFill>
                <a:latin typeface="Times New Roman"/>
                <a:ea typeface="Times New Roman"/>
                <a:cs typeface="Times New Roman"/>
                <a:sym typeface="Times New Roman"/>
              </a:endParaRPr>
            </a:p>
          </p:txBody>
        </p:sp>
        <p:sp>
          <p:nvSpPr>
            <p:cNvPr id="1264" name="Google Shape;1264;p34"/>
            <p:cNvSpPr/>
            <p:nvPr/>
          </p:nvSpPr>
          <p:spPr>
            <a:xfrm>
              <a:off x="70058" y="3015234"/>
              <a:ext cx="7996800" cy="352800"/>
            </a:xfrm>
            <a:prstGeom prst="roundRect">
              <a:avLst>
                <a:gd name="adj" fmla="val 16667"/>
              </a:avLst>
            </a:prstGeom>
            <a:noFill/>
            <a:ln w="38100" cap="flat" cmpd="sng">
              <a:solidFill>
                <a:srgbClr val="0F54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5" name="Google Shape;1265;p34"/>
            <p:cNvSpPr txBox="1"/>
            <p:nvPr/>
          </p:nvSpPr>
          <p:spPr>
            <a:xfrm>
              <a:off x="87284" y="3032460"/>
              <a:ext cx="7962300" cy="318300"/>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Times New Roman"/>
                  <a:ea typeface="Times New Roman"/>
                  <a:cs typeface="Times New Roman"/>
                  <a:sym typeface="Times New Roman"/>
                </a:rPr>
                <a:t>მეორადი ნედლეულის ბაზარი</a:t>
              </a:r>
              <a:endParaRPr sz="1800" b="1" i="0" u="none" strike="noStrike" cap="none" dirty="0">
                <a:solidFill>
                  <a:schemeClr val="dk1"/>
                </a:solidFill>
                <a:latin typeface="Times New Roman"/>
                <a:ea typeface="Times New Roman"/>
                <a:cs typeface="Times New Roman"/>
                <a:sym typeface="Times New Roman"/>
              </a:endParaRPr>
            </a:p>
          </p:txBody>
        </p:sp>
        <p:sp>
          <p:nvSpPr>
            <p:cNvPr id="1266" name="Google Shape;1266;p34"/>
            <p:cNvSpPr/>
            <p:nvPr/>
          </p:nvSpPr>
          <p:spPr>
            <a:xfrm>
              <a:off x="0" y="3368111"/>
              <a:ext cx="8136900" cy="1193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7" name="Google Shape;1267;p34"/>
            <p:cNvSpPr txBox="1"/>
            <p:nvPr/>
          </p:nvSpPr>
          <p:spPr>
            <a:xfrm>
              <a:off x="-90652" y="3534396"/>
              <a:ext cx="8136900" cy="1193400"/>
            </a:xfrm>
            <a:prstGeom prst="rect">
              <a:avLst/>
            </a:prstGeom>
            <a:noFill/>
            <a:ln>
              <a:noFill/>
            </a:ln>
          </p:spPr>
          <p:txBody>
            <a:bodyPr spcFirstLastPara="1" wrap="square" lIns="258325" tIns="22850" rIns="128000" bIns="22850" anchor="t" anchorCtr="0">
              <a:noAutofit/>
            </a:bodyPr>
            <a:lstStyle/>
            <a:p>
              <a:pPr marL="171450" lvl="1" indent="-171450">
                <a:lnSpc>
                  <a:spcPct val="90000"/>
                </a:lnSpc>
                <a:buClr>
                  <a:schemeClr val="dk1"/>
                </a:buClr>
                <a:buSzPts val="1800"/>
                <a:buFont typeface="Times New Roman"/>
                <a:buChar char="•"/>
              </a:pPr>
              <a:r>
                <a:rPr lang="ka-GE" sz="1800" dirty="0">
                  <a:solidFill>
                    <a:schemeClr val="dk1"/>
                  </a:solidFill>
                  <a:latin typeface="Times New Roman"/>
                  <a:ea typeface="Times New Roman"/>
                  <a:cs typeface="Times New Roman"/>
                  <a:sym typeface="Times New Roman"/>
                </a:rPr>
                <a:t>ინვენტარისა გაუმჯობესება</a:t>
              </a:r>
            </a:p>
            <a:p>
              <a:pPr marL="171450" lvl="1" indent="-171450">
                <a:lnSpc>
                  <a:spcPct val="90000"/>
                </a:lnSpc>
                <a:buClr>
                  <a:schemeClr val="dk1"/>
                </a:buClr>
                <a:buSzPts val="1800"/>
                <a:buFont typeface="Times New Roman"/>
                <a:buChar char="•"/>
              </a:pPr>
              <a:r>
                <a:rPr lang="ka-GE" sz="1800" dirty="0">
                  <a:solidFill>
                    <a:schemeClr val="dk1"/>
                  </a:solidFill>
                  <a:latin typeface="Times New Roman"/>
                  <a:ea typeface="Times New Roman"/>
                  <a:cs typeface="Times New Roman"/>
                  <a:sym typeface="Times New Roman"/>
                </a:rPr>
                <a:t>მეორადი ნედლეულზე მოთხოვნის გაზრდა</a:t>
              </a:r>
            </a:p>
            <a:p>
              <a:pPr marL="171450" lvl="1" indent="-171450">
                <a:lnSpc>
                  <a:spcPct val="90000"/>
                </a:lnSpc>
                <a:buClr>
                  <a:schemeClr val="dk1"/>
                </a:buClr>
                <a:buSzPts val="1800"/>
                <a:buFont typeface="Times New Roman"/>
                <a:buChar char="•"/>
              </a:pPr>
              <a:r>
                <a:rPr lang="ka-GE" sz="1800" dirty="0">
                  <a:solidFill>
                    <a:schemeClr val="dk1"/>
                  </a:solidFill>
                  <a:latin typeface="Times New Roman"/>
                  <a:ea typeface="Times New Roman"/>
                  <a:cs typeface="Times New Roman"/>
                  <a:sym typeface="Times New Roman"/>
                </a:rPr>
                <a:t>ქიმიური ნივთიერებების უსაფრთხო მართვა</a:t>
              </a:r>
              <a:endParaRPr sz="1800" b="0" i="0" u="none" strike="noStrike" cap="none" dirty="0">
                <a:solidFill>
                  <a:schemeClr val="dk1"/>
                </a:solidFill>
                <a:latin typeface="Times New Roman"/>
                <a:ea typeface="Times New Roman"/>
                <a:cs typeface="Times New Roman"/>
                <a:sym typeface="Times New Roman"/>
              </a:endParaRPr>
            </a:p>
          </p:txBody>
        </p:sp>
        <p:sp>
          <p:nvSpPr>
            <p:cNvPr id="1268" name="Google Shape;1268;p34"/>
            <p:cNvSpPr/>
            <p:nvPr/>
          </p:nvSpPr>
          <p:spPr>
            <a:xfrm>
              <a:off x="70058" y="4561455"/>
              <a:ext cx="7996800" cy="352800"/>
            </a:xfrm>
            <a:prstGeom prst="roundRect">
              <a:avLst>
                <a:gd name="adj" fmla="val 16667"/>
              </a:avLst>
            </a:prstGeom>
            <a:noFill/>
            <a:ln w="38100" cap="flat" cmpd="sng">
              <a:solidFill>
                <a:srgbClr val="C4BD9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34"/>
            <p:cNvSpPr txBox="1"/>
            <p:nvPr/>
          </p:nvSpPr>
          <p:spPr>
            <a:xfrm>
              <a:off x="83948" y="4704508"/>
              <a:ext cx="7962300" cy="318300"/>
            </a:xfrm>
            <a:prstGeom prst="rect">
              <a:avLst/>
            </a:prstGeom>
            <a:noFill/>
            <a:ln>
              <a:noFill/>
            </a:ln>
          </p:spPr>
          <p:txBody>
            <a:bodyPr spcFirstLastPara="1" wrap="square" lIns="68575" tIns="68575" rIns="68575" bIns="68575" anchor="ctr" anchorCtr="0">
              <a:noAutofit/>
            </a:bodyPr>
            <a:lstStyle/>
            <a:p>
              <a:pPr lvl="0">
                <a:lnSpc>
                  <a:spcPct val="90000"/>
                </a:lnSpc>
                <a:buSzPts val="1800"/>
              </a:pPr>
              <a:r>
                <a:rPr lang="ka-GE" sz="1800" b="1" dirty="0">
                  <a:solidFill>
                    <a:schemeClr val="dk1"/>
                  </a:solidFill>
                  <a:latin typeface="Times New Roman"/>
                  <a:ea typeface="Times New Roman"/>
                  <a:cs typeface="Times New Roman"/>
                  <a:sym typeface="Times New Roman"/>
                </a:rPr>
                <a:t>ინოვაცია და ინვესტიცია</a:t>
              </a:r>
              <a:endParaRPr sz="1400" b="0" i="0" u="none" strike="noStrike" cap="none" dirty="0">
                <a:solidFill>
                  <a:srgbClr val="000000"/>
                </a:solidFill>
                <a:latin typeface="Arial"/>
                <a:ea typeface="Arial"/>
                <a:cs typeface="Arial"/>
                <a:sym typeface="Arial"/>
              </a:endParaRPr>
            </a:p>
          </p:txBody>
        </p:sp>
        <p:sp>
          <p:nvSpPr>
            <p:cNvPr id="1270" name="Google Shape;1270;p34"/>
            <p:cNvSpPr/>
            <p:nvPr/>
          </p:nvSpPr>
          <p:spPr>
            <a:xfrm>
              <a:off x="0" y="4914332"/>
              <a:ext cx="8136900" cy="414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1" name="Google Shape;1271;p34"/>
            <p:cNvSpPr txBox="1"/>
            <p:nvPr/>
          </p:nvSpPr>
          <p:spPr>
            <a:xfrm>
              <a:off x="-90652" y="5145951"/>
              <a:ext cx="8136900" cy="414000"/>
            </a:xfrm>
            <a:prstGeom prst="rect">
              <a:avLst/>
            </a:prstGeom>
            <a:noFill/>
            <a:ln>
              <a:noFill/>
            </a:ln>
          </p:spPr>
          <p:txBody>
            <a:bodyPr spcFirstLastPara="1" wrap="square" lIns="258325" tIns="22850" rIns="128000" bIns="22850" anchor="t" anchorCtr="0">
              <a:noAutofit/>
            </a:bodyPr>
            <a:lstStyle/>
            <a:p>
              <a:pPr marL="171450" lvl="1" indent="-171450">
                <a:lnSpc>
                  <a:spcPct val="90000"/>
                </a:lnSpc>
                <a:buClr>
                  <a:schemeClr val="dk1"/>
                </a:buClr>
                <a:buSzPts val="1800"/>
                <a:buFont typeface="Times New Roman"/>
                <a:buChar char="•"/>
              </a:pPr>
              <a:r>
                <a:rPr lang="ka-GE" sz="1800" dirty="0">
                  <a:solidFill>
                    <a:schemeClr val="dk1"/>
                  </a:solidFill>
                  <a:latin typeface="Times New Roman"/>
                  <a:ea typeface="Times New Roman"/>
                  <a:cs typeface="Times New Roman"/>
                  <a:sym typeface="Times New Roman"/>
                </a:rPr>
                <a:t>შექმენით სწორი გარემო ინოვაციისა და ინვესტიციისთვის</a:t>
              </a:r>
              <a:endParaRPr sz="1800" b="0" i="0" u="none" strike="sngStrike" cap="none" dirty="0">
                <a:solidFill>
                  <a:schemeClr val="dk1"/>
                </a:solidFill>
                <a:latin typeface="Times New Roman"/>
                <a:ea typeface="Times New Roman"/>
                <a:cs typeface="Times New Roman"/>
                <a:sym typeface="Times New Roman"/>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grpSp>
        <p:nvGrpSpPr>
          <p:cNvPr id="1276" name="Google Shape;1276;p35"/>
          <p:cNvGrpSpPr/>
          <p:nvPr/>
        </p:nvGrpSpPr>
        <p:grpSpPr>
          <a:xfrm>
            <a:off x="611555" y="187579"/>
            <a:ext cx="7380900" cy="6481800"/>
            <a:chOff x="504051" y="187579"/>
            <a:chExt cx="7380900" cy="6481800"/>
          </a:xfrm>
        </p:grpSpPr>
        <p:sp>
          <p:nvSpPr>
            <p:cNvPr id="1277" name="Google Shape;1277;p35"/>
            <p:cNvSpPr/>
            <p:nvPr/>
          </p:nvSpPr>
          <p:spPr>
            <a:xfrm>
              <a:off x="792098" y="476659"/>
              <a:ext cx="6768600" cy="5904600"/>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8" name="Google Shape;1278;p35"/>
            <p:cNvSpPr txBox="1"/>
            <p:nvPr/>
          </p:nvSpPr>
          <p:spPr>
            <a:xfrm>
              <a:off x="2403545" y="2087790"/>
              <a:ext cx="4512600" cy="3936600"/>
            </a:xfrm>
            <a:prstGeom prst="rect">
              <a:avLst/>
            </a:prstGeom>
            <a:noFill/>
            <a:ln>
              <a:noFill/>
            </a:ln>
          </p:spPr>
          <p:txBody>
            <a:bodyPr spcFirstLastPara="1" wrap="square" lIns="44450" tIns="44450" rIns="44450" bIns="44450" anchor="t" anchorCtr="0">
              <a:noAutofit/>
            </a:bodyPr>
            <a:lstStyle/>
            <a:p>
              <a:pPr marL="0" marR="0" lvl="0" indent="0" algn="l" rtl="0">
                <a:lnSpc>
                  <a:spcPct val="90000"/>
                </a:lnSpc>
                <a:spcBef>
                  <a:spcPts val="0"/>
                </a:spcBef>
                <a:spcAft>
                  <a:spcPts val="0"/>
                </a:spcAft>
                <a:buClr>
                  <a:srgbClr val="000000"/>
                </a:buClr>
                <a:buSzPts val="3500"/>
                <a:buFont typeface="Arial"/>
                <a:buNone/>
              </a:pPr>
              <a:r>
                <a:rPr lang="en-US" sz="3500" b="0" i="0" u="none" strike="noStrike" cap="none">
                  <a:solidFill>
                    <a:schemeClr val="lt1"/>
                  </a:solidFill>
                  <a:latin typeface="Calibri"/>
                  <a:ea typeface="Calibri"/>
                  <a:cs typeface="Calibri"/>
                  <a:sym typeface="Calibri"/>
                </a:rPr>
                <a:t>პრინციპები</a:t>
              </a:r>
              <a:endParaRPr sz="3500" b="0" i="0" u="none" strike="noStrike" cap="none" dirty="0">
                <a:solidFill>
                  <a:schemeClr val="lt1"/>
                </a:solidFill>
                <a:latin typeface="Calibri"/>
                <a:ea typeface="Calibri"/>
                <a:cs typeface="Calibri"/>
                <a:sym typeface="Calibri"/>
              </a:endParaRPr>
            </a:p>
            <a:p>
              <a:pPr marL="228600" marR="0" lvl="1" indent="-228600" algn="l" rtl="0">
                <a:lnSpc>
                  <a:spcPct val="90000"/>
                </a:lnSpc>
                <a:spcBef>
                  <a:spcPts val="1225"/>
                </a:spcBef>
                <a:spcAft>
                  <a:spcPts val="0"/>
                </a:spcAft>
                <a:buClr>
                  <a:schemeClr val="lt1"/>
                </a:buClr>
                <a:buSzPts val="2700"/>
                <a:buFont typeface="Calibri"/>
                <a:buChar char="•"/>
              </a:pPr>
              <a:r>
                <a:rPr lang="en-US" sz="2700" b="0" i="0" u="none" strike="noStrike" cap="none" dirty="0">
                  <a:solidFill>
                    <a:schemeClr val="lt1"/>
                  </a:solidFill>
                  <a:latin typeface="Calibri"/>
                  <a:ea typeface="Calibri"/>
                  <a:cs typeface="Calibri"/>
                  <a:sym typeface="Calibri"/>
                </a:rPr>
                <a:t>„</a:t>
              </a:r>
              <a:r>
                <a:rPr lang="en-US" sz="2700" b="0" i="0" u="none" strike="noStrike" cap="none" dirty="0" err="1">
                  <a:solidFill>
                    <a:schemeClr val="lt1"/>
                  </a:solidFill>
                  <a:latin typeface="Calibri"/>
                  <a:ea typeface="Calibri"/>
                  <a:cs typeface="Calibri"/>
                  <a:sym typeface="Calibri"/>
                </a:rPr>
                <a:t>მრავალი</a:t>
              </a:r>
              <a:r>
                <a:rPr lang="en-US" sz="2700" b="0" i="0" u="none" strike="noStrike" cap="none" dirty="0">
                  <a:solidFill>
                    <a:schemeClr val="lt1"/>
                  </a:solidFill>
                  <a:latin typeface="Calibri"/>
                  <a:ea typeface="Calibri"/>
                  <a:cs typeface="Calibri"/>
                  <a:sym typeface="Calibri"/>
                </a:rPr>
                <a:t>-R” -</a:t>
              </a:r>
              <a:r>
                <a:rPr lang="en-US" sz="2700" b="0" i="0" u="none" strike="noStrike" cap="none" dirty="0" err="1">
                  <a:solidFill>
                    <a:schemeClr val="lt1"/>
                  </a:solidFill>
                  <a:latin typeface="Calibri"/>
                  <a:ea typeface="Calibri"/>
                  <a:cs typeface="Calibri"/>
                  <a:sym typeface="Calibri"/>
                </a:rPr>
                <a:t>ის</a:t>
              </a:r>
              <a:r>
                <a:rPr lang="en-US" sz="2700" b="0" i="0" u="none" strike="noStrike" cap="none" dirty="0">
                  <a:solidFill>
                    <a:schemeClr val="lt1"/>
                  </a:solidFill>
                  <a:latin typeface="Calibri"/>
                  <a:ea typeface="Calibri"/>
                  <a:cs typeface="Calibri"/>
                  <a:sym typeface="Calibri"/>
                </a:rPr>
                <a:t> </a:t>
              </a:r>
              <a:r>
                <a:rPr lang="en-US" sz="2700" b="0" i="0" u="none" strike="noStrike" cap="none" dirty="0" err="1">
                  <a:solidFill>
                    <a:schemeClr val="lt1"/>
                  </a:solidFill>
                  <a:latin typeface="Calibri"/>
                  <a:ea typeface="Calibri"/>
                  <a:cs typeface="Calibri"/>
                  <a:sym typeface="Calibri"/>
                </a:rPr>
                <a:t>იერარქია</a:t>
              </a:r>
              <a:endParaRPr sz="2700" b="0" i="0" u="none" strike="noStrike" cap="none" dirty="0">
                <a:solidFill>
                  <a:schemeClr val="lt1"/>
                </a:solidFill>
                <a:latin typeface="Calibri"/>
                <a:ea typeface="Calibri"/>
                <a:cs typeface="Calibri"/>
                <a:sym typeface="Calibri"/>
              </a:endParaRPr>
            </a:p>
            <a:p>
              <a:pPr marL="228600" marR="0" lvl="1" indent="-228600" algn="l" rtl="0">
                <a:lnSpc>
                  <a:spcPct val="90000"/>
                </a:lnSpc>
                <a:spcBef>
                  <a:spcPts val="405"/>
                </a:spcBef>
                <a:spcAft>
                  <a:spcPts val="0"/>
                </a:spcAft>
                <a:buClr>
                  <a:schemeClr val="lt1"/>
                </a:buClr>
                <a:buSzPts val="2700"/>
                <a:buFont typeface="Calibri"/>
                <a:buChar char="•"/>
              </a:pPr>
              <a:r>
                <a:rPr lang="en-US" sz="2700" b="0" i="0" u="none" strike="noStrike" cap="none" dirty="0" err="1">
                  <a:solidFill>
                    <a:schemeClr val="lt1"/>
                  </a:solidFill>
                  <a:latin typeface="Calibri"/>
                  <a:ea typeface="Calibri"/>
                  <a:cs typeface="Calibri"/>
                  <a:sym typeface="Calibri"/>
                </a:rPr>
                <a:t>ტერიტორიული</a:t>
              </a:r>
              <a:r>
                <a:rPr lang="en-US" sz="2700" b="0" i="0" u="none" strike="noStrike" cap="none" dirty="0">
                  <a:solidFill>
                    <a:schemeClr val="lt1"/>
                  </a:solidFill>
                  <a:latin typeface="Calibri"/>
                  <a:ea typeface="Calibri"/>
                  <a:cs typeface="Calibri"/>
                  <a:sym typeface="Calibri"/>
                </a:rPr>
                <a:t> </a:t>
              </a:r>
              <a:r>
                <a:rPr lang="en-US" sz="2700" b="0" i="0" u="none" strike="noStrike" cap="none" dirty="0" err="1">
                  <a:solidFill>
                    <a:schemeClr val="lt1"/>
                  </a:solidFill>
                  <a:latin typeface="Calibri"/>
                  <a:ea typeface="Calibri"/>
                  <a:cs typeface="Calibri"/>
                  <a:sym typeface="Calibri"/>
                </a:rPr>
                <a:t>იერარქია</a:t>
              </a:r>
              <a:endParaRPr sz="2700" b="0" i="0" u="none" strike="noStrike" cap="none" dirty="0">
                <a:solidFill>
                  <a:schemeClr val="lt1"/>
                </a:solidFill>
                <a:latin typeface="Calibri"/>
                <a:ea typeface="Calibri"/>
                <a:cs typeface="Calibri"/>
                <a:sym typeface="Calibri"/>
              </a:endParaRPr>
            </a:p>
            <a:p>
              <a:pPr marL="228600" marR="0" lvl="1" indent="-228600" algn="l" rtl="0">
                <a:lnSpc>
                  <a:spcPct val="90000"/>
                </a:lnSpc>
                <a:spcBef>
                  <a:spcPts val="405"/>
                </a:spcBef>
                <a:spcAft>
                  <a:spcPts val="0"/>
                </a:spcAft>
                <a:buClr>
                  <a:schemeClr val="lt1"/>
                </a:buClr>
                <a:buSzPts val="2700"/>
                <a:buFont typeface="Calibri"/>
                <a:buChar char="•"/>
              </a:pPr>
              <a:r>
                <a:rPr lang="en-US" sz="2700" b="0" i="0" u="none" strike="noStrike" cap="none" dirty="0" err="1">
                  <a:solidFill>
                    <a:schemeClr val="lt1"/>
                  </a:solidFill>
                  <a:latin typeface="Calibri"/>
                  <a:ea typeface="Calibri"/>
                  <a:cs typeface="Calibri"/>
                  <a:sym typeface="Calibri"/>
                </a:rPr>
                <a:t>საერთო</a:t>
              </a:r>
              <a:r>
                <a:rPr lang="en-US" sz="2700" b="0" i="0" u="none" strike="noStrike" cap="none" dirty="0">
                  <a:solidFill>
                    <a:schemeClr val="lt1"/>
                  </a:solidFill>
                  <a:latin typeface="Calibri"/>
                  <a:ea typeface="Calibri"/>
                  <a:cs typeface="Calibri"/>
                  <a:sym typeface="Calibri"/>
                </a:rPr>
                <a:t> </a:t>
              </a:r>
              <a:r>
                <a:rPr lang="en-US" sz="2700" b="0" i="0" u="none" strike="noStrike" cap="none" dirty="0" err="1">
                  <a:solidFill>
                    <a:schemeClr val="lt1"/>
                  </a:solidFill>
                  <a:latin typeface="Calibri"/>
                  <a:ea typeface="Calibri"/>
                  <a:cs typeface="Calibri"/>
                  <a:sym typeface="Calibri"/>
                </a:rPr>
                <a:t>მმართველობა</a:t>
              </a:r>
              <a:endParaRPr sz="2700" b="0" i="0" u="none" strike="noStrike" cap="none" dirty="0">
                <a:solidFill>
                  <a:schemeClr val="lt1"/>
                </a:solidFill>
                <a:latin typeface="Calibri"/>
                <a:ea typeface="Calibri"/>
                <a:cs typeface="Calibri"/>
                <a:sym typeface="Calibri"/>
              </a:endParaRPr>
            </a:p>
            <a:p>
              <a:pPr marL="228600" marR="0" lvl="1" indent="-228600" algn="l" rtl="0">
                <a:lnSpc>
                  <a:spcPct val="90000"/>
                </a:lnSpc>
                <a:spcBef>
                  <a:spcPts val="405"/>
                </a:spcBef>
                <a:spcAft>
                  <a:spcPts val="0"/>
                </a:spcAft>
                <a:buClr>
                  <a:schemeClr val="lt1"/>
                </a:buClr>
                <a:buSzPts val="2700"/>
                <a:buFont typeface="Calibri"/>
                <a:buChar char="•"/>
              </a:pPr>
              <a:r>
                <a:rPr lang="en-US" sz="2700" b="0" i="0" u="none" strike="noStrike" cap="none" dirty="0" err="1">
                  <a:solidFill>
                    <a:schemeClr val="lt1"/>
                  </a:solidFill>
                  <a:latin typeface="Calibri"/>
                  <a:ea typeface="Calibri"/>
                  <a:cs typeface="Calibri"/>
                  <a:sym typeface="Calibri"/>
                </a:rPr>
                <a:t>ინტეგრირებული</a:t>
              </a:r>
              <a:r>
                <a:rPr lang="en-US" sz="2700" b="0" i="0" u="none" strike="noStrike" cap="none" dirty="0">
                  <a:solidFill>
                    <a:schemeClr val="lt1"/>
                  </a:solidFill>
                  <a:latin typeface="Calibri"/>
                  <a:ea typeface="Calibri"/>
                  <a:cs typeface="Calibri"/>
                  <a:sym typeface="Calibri"/>
                </a:rPr>
                <a:t> </a:t>
              </a:r>
              <a:r>
                <a:rPr lang="en-US" sz="2700" b="0" i="0" u="none" strike="noStrike" cap="none" dirty="0" err="1">
                  <a:solidFill>
                    <a:schemeClr val="lt1"/>
                  </a:solidFill>
                  <a:latin typeface="Calibri"/>
                  <a:ea typeface="Calibri"/>
                  <a:cs typeface="Calibri"/>
                  <a:sym typeface="Calibri"/>
                </a:rPr>
                <a:t>დაგეგმვა</a:t>
              </a:r>
              <a:endParaRPr sz="2700" b="0" i="0" u="none" strike="noStrike" cap="none" dirty="0">
                <a:solidFill>
                  <a:schemeClr val="lt1"/>
                </a:solidFill>
                <a:latin typeface="Calibri"/>
                <a:ea typeface="Calibri"/>
                <a:cs typeface="Calibri"/>
                <a:sym typeface="Calibri"/>
              </a:endParaRPr>
            </a:p>
          </p:txBody>
        </p:sp>
        <p:sp>
          <p:nvSpPr>
            <p:cNvPr id="1279" name="Google Shape;1279;p35"/>
            <p:cNvSpPr/>
            <p:nvPr/>
          </p:nvSpPr>
          <p:spPr>
            <a:xfrm>
              <a:off x="504051" y="187579"/>
              <a:ext cx="7380900" cy="6481800"/>
            </a:xfrm>
            <a:custGeom>
              <a:avLst/>
              <a:gdLst/>
              <a:ahLst/>
              <a:cxnLst/>
              <a:rect l="l" t="t" r="r" b="b"/>
              <a:pathLst>
                <a:path w="120000" h="120000" extrusionOk="0">
                  <a:moveTo>
                    <a:pt x="60361" y="4069"/>
                  </a:moveTo>
                  <a:lnTo>
                    <a:pt x="60361" y="4069"/>
                  </a:lnTo>
                  <a:cubicBezTo>
                    <a:pt x="91023" y="4263"/>
                    <a:pt x="115917" y="28692"/>
                    <a:pt x="116420" y="59081"/>
                  </a:cubicBezTo>
                  <a:cubicBezTo>
                    <a:pt x="116924" y="89471"/>
                    <a:pt x="92853" y="114697"/>
                    <a:pt x="62214" y="115890"/>
                  </a:cubicBezTo>
                  <a:cubicBezTo>
                    <a:pt x="31574" y="117082"/>
                    <a:pt x="5582" y="93804"/>
                    <a:pt x="3681" y="63469"/>
                  </a:cubicBezTo>
                  <a:cubicBezTo>
                    <a:pt x="1779" y="33134"/>
                    <a:pt x="24664" y="6845"/>
                    <a:pt x="55217" y="4269"/>
                  </a:cubicBezTo>
                  <a:lnTo>
                    <a:pt x="55191" y="208"/>
                  </a:lnTo>
                  <a:lnTo>
                    <a:pt x="59659" y="7119"/>
                  </a:lnTo>
                  <a:lnTo>
                    <a:pt x="55282" y="14445"/>
                  </a:lnTo>
                  <a:lnTo>
                    <a:pt x="55256" y="10385"/>
                  </a:lnTo>
                  <a:lnTo>
                    <a:pt x="55256" y="10385"/>
                  </a:lnTo>
                  <a:cubicBezTo>
                    <a:pt x="27665" y="12896"/>
                    <a:pt x="7161" y="36420"/>
                    <a:pt x="9049" y="63396"/>
                  </a:cubicBezTo>
                  <a:cubicBezTo>
                    <a:pt x="10938" y="90371"/>
                    <a:pt x="34529" y="110956"/>
                    <a:pt x="62214" y="109784"/>
                  </a:cubicBezTo>
                  <a:cubicBezTo>
                    <a:pt x="89899" y="108612"/>
                    <a:pt x="111574" y="86110"/>
                    <a:pt x="111061" y="59076"/>
                  </a:cubicBezTo>
                  <a:cubicBezTo>
                    <a:pt x="110547" y="32042"/>
                    <a:pt x="88032" y="10341"/>
                    <a:pt x="60321" y="10170"/>
                  </a:cubicBezTo>
                  <a:close/>
                </a:path>
              </a:pathLst>
            </a:custGeom>
            <a:solidFill>
              <a:srgbClr val="B1C0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sp>
        <p:nvSpPr>
          <p:cNvPr id="1284" name="Google Shape;1284;p36"/>
          <p:cNvSpPr txBox="1">
            <a:spLocks noGrp="1"/>
          </p:cNvSpPr>
          <p:nvPr>
            <p:ph type="title"/>
          </p:nvPr>
        </p:nvSpPr>
        <p:spPr>
          <a:xfrm>
            <a:off x="0" y="-146088"/>
            <a:ext cx="81369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500"/>
              <a:buFont typeface="Cambria"/>
              <a:buNone/>
            </a:pPr>
            <a:r>
              <a:rPr lang="en-US" sz="3500" b="1"/>
              <a:t>"მრავალ R" -ის იერარქია</a:t>
            </a:r>
            <a:endParaRPr sz="3500" b="1"/>
          </a:p>
        </p:txBody>
      </p:sp>
      <p:sp>
        <p:nvSpPr>
          <p:cNvPr id="1285" name="Google Shape;1285;p36"/>
          <p:cNvSpPr/>
          <p:nvPr/>
        </p:nvSpPr>
        <p:spPr>
          <a:xfrm>
            <a:off x="235131" y="905472"/>
            <a:ext cx="8177349" cy="119764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800" b="0" i="0" u="none" strike="noStrike" cap="none" dirty="0" err="1">
                <a:solidFill>
                  <a:srgbClr val="000000"/>
                </a:solidFill>
                <a:latin typeface="Arial"/>
                <a:ea typeface="Arial"/>
                <a:cs typeface="Arial"/>
                <a:sym typeface="Arial"/>
              </a:rPr>
              <a:t>პროდუქტის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მართვა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რომლებიც</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აწარმოებენ</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ნარჩენებს</a:t>
            </a:r>
            <a:r>
              <a:rPr lang="en-US"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800" b="0" i="0" u="none" strike="noStrike" cap="none" dirty="0" err="1">
                <a:solidFill>
                  <a:srgbClr val="000000"/>
                </a:solidFill>
                <a:latin typeface="Arial"/>
                <a:ea typeface="Arial"/>
                <a:cs typeface="Arial"/>
                <a:sym typeface="Arial"/>
              </a:rPr>
              <a:t>ისევე</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როგორც</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ყველა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ბუნებრივი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რესურსების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მართვა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საიდანაც</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წარმოებულია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პროდუქცია,უნდა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ეფუძნებოდეს</a:t>
            </a:r>
            <a:r>
              <a:rPr lang="en-US" sz="1800" b="0" i="0" u="none" strike="noStrike" cap="none" dirty="0">
                <a:solidFill>
                  <a:srgbClr val="000000"/>
                </a:solidFill>
                <a:latin typeface="Arial"/>
                <a:ea typeface="Arial"/>
                <a:cs typeface="Arial"/>
                <a:sym typeface="Arial"/>
              </a:rPr>
              <a:t> "R" </a:t>
            </a:r>
            <a:r>
              <a:rPr lang="en-US" sz="1800" b="0" i="0" u="none" strike="noStrike" cap="none" dirty="0" err="1">
                <a:solidFill>
                  <a:srgbClr val="000000"/>
                </a:solidFill>
                <a:latin typeface="Arial"/>
                <a:ea typeface="Arial"/>
                <a:cs typeface="Arial"/>
                <a:sym typeface="Arial"/>
              </a:rPr>
              <a:t>ქმედებების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სერიას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იერარქიული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წესრიგის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დასამყარებლად</a:t>
            </a:r>
            <a:r>
              <a:rPr lang="en-US"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p:txBody>
      </p:sp>
      <p:pic>
        <p:nvPicPr>
          <p:cNvPr id="2" name="Picture 1"/>
          <p:cNvPicPr>
            <a:picLocks noChangeAspect="1"/>
          </p:cNvPicPr>
          <p:nvPr/>
        </p:nvPicPr>
        <p:blipFill rotWithShape="1">
          <a:blip r:embed="rId3"/>
          <a:srcRect l="3476" t="3743" r="2667" b="1379"/>
          <a:stretch/>
        </p:blipFill>
        <p:spPr>
          <a:xfrm>
            <a:off x="796801" y="2048472"/>
            <a:ext cx="6726177" cy="465323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37"/>
          <p:cNvSpPr txBox="1">
            <a:spLocks noGrp="1"/>
          </p:cNvSpPr>
          <p:nvPr>
            <p:ph type="title"/>
          </p:nvPr>
        </p:nvSpPr>
        <p:spPr>
          <a:xfrm>
            <a:off x="434405" y="555237"/>
            <a:ext cx="7991138" cy="65866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US" dirty="0" err="1"/>
              <a:t>ტერიტორიული</a:t>
            </a:r>
            <a:r>
              <a:rPr lang="en-US" dirty="0"/>
              <a:t> </a:t>
            </a:r>
            <a:r>
              <a:rPr lang="en-US" dirty="0" err="1"/>
              <a:t>იერარქია</a:t>
            </a:r>
            <a:endParaRPr dirty="0"/>
          </a:p>
        </p:txBody>
      </p:sp>
      <p:sp>
        <p:nvSpPr>
          <p:cNvPr id="1292" name="Google Shape;1292;p37"/>
          <p:cNvSpPr txBox="1">
            <a:spLocks noGrp="1"/>
          </p:cNvSpPr>
          <p:nvPr>
            <p:ph type="body" idx="1"/>
          </p:nvPr>
        </p:nvSpPr>
        <p:spPr>
          <a:xfrm>
            <a:off x="251525" y="1792775"/>
            <a:ext cx="4572000" cy="546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dirty="0" err="1"/>
              <a:t>ციკლური</a:t>
            </a:r>
            <a:r>
              <a:rPr lang="en-US" dirty="0"/>
              <a:t> </a:t>
            </a:r>
            <a:r>
              <a:rPr lang="en-US" dirty="0" err="1"/>
              <a:t>ეკონომიკა</a:t>
            </a:r>
            <a:r>
              <a:rPr lang="en-US" dirty="0"/>
              <a:t> </a:t>
            </a:r>
            <a:r>
              <a:rPr lang="en-US" dirty="0" err="1"/>
              <a:t>მიზნად</a:t>
            </a:r>
            <a:r>
              <a:rPr lang="en-US" dirty="0"/>
              <a:t> </a:t>
            </a:r>
            <a:r>
              <a:rPr lang="en-US" dirty="0" err="1"/>
              <a:t>უნდა</a:t>
            </a:r>
            <a:r>
              <a:rPr lang="en-US" dirty="0"/>
              <a:t> </a:t>
            </a:r>
            <a:r>
              <a:rPr lang="en-US" dirty="0" err="1"/>
              <a:t>ისახავდეს</a:t>
            </a:r>
            <a:r>
              <a:rPr lang="en-US" dirty="0"/>
              <a:t> </a:t>
            </a:r>
            <a:r>
              <a:rPr lang="en-US" dirty="0" err="1"/>
              <a:t>მოკლე</a:t>
            </a:r>
            <a:r>
              <a:rPr lang="en-US" dirty="0"/>
              <a:t> </a:t>
            </a:r>
            <a:r>
              <a:rPr lang="en-US" dirty="0" err="1"/>
              <a:t>ციკლის</a:t>
            </a:r>
            <a:r>
              <a:rPr lang="en-US" dirty="0"/>
              <a:t> </a:t>
            </a:r>
            <a:r>
              <a:rPr lang="en-US" dirty="0" err="1"/>
              <a:t>განვითარებას</a:t>
            </a:r>
            <a:r>
              <a:rPr lang="en-US" dirty="0"/>
              <a:t>, </a:t>
            </a:r>
            <a:r>
              <a:rPr lang="en-US" dirty="0" err="1"/>
              <a:t>რამდენადაც</a:t>
            </a:r>
            <a:r>
              <a:rPr lang="en-US" dirty="0"/>
              <a:t> </a:t>
            </a:r>
            <a:r>
              <a:rPr lang="en-US" dirty="0" err="1"/>
              <a:t>ეს</a:t>
            </a:r>
            <a:r>
              <a:rPr lang="en-US" dirty="0"/>
              <a:t> </a:t>
            </a:r>
            <a:r>
              <a:rPr lang="en-US" dirty="0" err="1"/>
              <a:t>შესაძლებელია</a:t>
            </a:r>
            <a:r>
              <a:rPr lang="en-US" dirty="0"/>
              <a:t>. </a:t>
            </a:r>
            <a:r>
              <a:rPr lang="en-US" dirty="0" err="1"/>
              <a:t>სინამდვილეში</a:t>
            </a:r>
            <a:r>
              <a:rPr lang="en-US" dirty="0"/>
              <a:t>, </a:t>
            </a:r>
            <a:r>
              <a:rPr lang="en-US" dirty="0" err="1"/>
              <a:t>მოკლე</a:t>
            </a:r>
            <a:r>
              <a:rPr lang="en-US" dirty="0"/>
              <a:t> </a:t>
            </a:r>
            <a:r>
              <a:rPr lang="en-US" dirty="0" err="1"/>
              <a:t>ციკლი</a:t>
            </a:r>
            <a:r>
              <a:rPr lang="en-US" dirty="0"/>
              <a:t> </a:t>
            </a:r>
            <a:r>
              <a:rPr lang="en-US" dirty="0" err="1"/>
              <a:t>ხშირად</a:t>
            </a:r>
            <a:r>
              <a:rPr lang="en-US" dirty="0"/>
              <a:t> </a:t>
            </a:r>
            <a:r>
              <a:rPr lang="en-US" dirty="0" err="1"/>
              <a:t>იძლევა</a:t>
            </a:r>
            <a:r>
              <a:rPr lang="en-US" dirty="0"/>
              <a:t> </a:t>
            </a:r>
            <a:r>
              <a:rPr lang="en-US" dirty="0" err="1"/>
              <a:t>მაღალ</a:t>
            </a:r>
            <a:r>
              <a:rPr lang="en-US" dirty="0"/>
              <a:t> </a:t>
            </a:r>
            <a:r>
              <a:rPr lang="en-US" dirty="0" err="1"/>
              <a:t>ზემოქმედებას</a:t>
            </a:r>
            <a:r>
              <a:rPr lang="en-US" dirty="0"/>
              <a:t>, </a:t>
            </a:r>
            <a:r>
              <a:rPr lang="en-US" dirty="0" err="1"/>
              <a:t>როგორც</a:t>
            </a:r>
            <a:r>
              <a:rPr lang="en-US" dirty="0"/>
              <a:t> </a:t>
            </a:r>
            <a:r>
              <a:rPr lang="en-US" dirty="0" err="1"/>
              <a:t>გარემოზე</a:t>
            </a:r>
            <a:r>
              <a:rPr lang="en-US" dirty="0"/>
              <a:t> (</a:t>
            </a:r>
            <a:r>
              <a:rPr lang="en-US" dirty="0" err="1"/>
              <a:t>მაგალითად</a:t>
            </a:r>
            <a:r>
              <a:rPr lang="en-US" dirty="0"/>
              <a:t>, </a:t>
            </a:r>
            <a:r>
              <a:rPr lang="en-US" dirty="0" err="1"/>
              <a:t>დაბალი</a:t>
            </a:r>
            <a:r>
              <a:rPr lang="en-US" dirty="0"/>
              <a:t> CO2- </a:t>
            </a:r>
            <a:r>
              <a:rPr lang="en-US" dirty="0" err="1"/>
              <a:t>ის</a:t>
            </a:r>
            <a:r>
              <a:rPr lang="en-US" dirty="0"/>
              <a:t> </a:t>
            </a:r>
            <a:r>
              <a:rPr lang="en-US" dirty="0" err="1"/>
              <a:t>ემისია</a:t>
            </a:r>
            <a:r>
              <a:rPr lang="en-US" dirty="0"/>
              <a:t> </a:t>
            </a:r>
            <a:r>
              <a:rPr lang="en-US" dirty="0" err="1"/>
              <a:t>ტრანსპორტიდან</a:t>
            </a:r>
            <a:r>
              <a:rPr lang="en-US" dirty="0"/>
              <a:t>) </a:t>
            </a:r>
            <a:r>
              <a:rPr lang="en-US" dirty="0" err="1"/>
              <a:t>და</a:t>
            </a:r>
            <a:r>
              <a:rPr lang="en-US" dirty="0"/>
              <a:t> </a:t>
            </a:r>
            <a:r>
              <a:rPr lang="en-US" dirty="0" err="1"/>
              <a:t>სოციალურ</a:t>
            </a:r>
            <a:r>
              <a:rPr lang="en-US" dirty="0"/>
              <a:t> </a:t>
            </a:r>
            <a:r>
              <a:rPr lang="en-US" dirty="0" err="1"/>
              <a:t>მდგომარეობაზე</a:t>
            </a:r>
            <a:r>
              <a:rPr lang="en-US" dirty="0"/>
              <a:t> (</a:t>
            </a:r>
            <a:r>
              <a:rPr lang="en-US" dirty="0" err="1"/>
              <a:t>დასაქმება</a:t>
            </a:r>
            <a:r>
              <a:rPr lang="en-US" dirty="0"/>
              <a:t> </a:t>
            </a:r>
            <a:r>
              <a:rPr lang="en-US" dirty="0" err="1"/>
              <a:t>და</a:t>
            </a:r>
            <a:r>
              <a:rPr lang="en-US" dirty="0"/>
              <a:t> </a:t>
            </a:r>
            <a:r>
              <a:rPr lang="en-US" dirty="0" err="1"/>
              <a:t>ადგილობრივი</a:t>
            </a:r>
            <a:r>
              <a:rPr lang="en-US" dirty="0"/>
              <a:t> </a:t>
            </a:r>
            <a:r>
              <a:rPr lang="en-US" dirty="0" err="1"/>
              <a:t>ადამიანური</a:t>
            </a:r>
            <a:r>
              <a:rPr lang="en-US" dirty="0"/>
              <a:t> </a:t>
            </a:r>
            <a:r>
              <a:rPr lang="en-US" dirty="0" err="1"/>
              <a:t>ურთიერთობები</a:t>
            </a:r>
            <a:r>
              <a:rPr lang="en-US" dirty="0"/>
              <a:t>).</a:t>
            </a:r>
            <a:endParaRPr dirty="0"/>
          </a:p>
        </p:txBody>
      </p:sp>
      <p:pic>
        <p:nvPicPr>
          <p:cNvPr id="1293" name="Google Shape;1293;p37"/>
          <p:cNvPicPr preferRelativeResize="0"/>
          <p:nvPr/>
        </p:nvPicPr>
        <p:blipFill rotWithShape="1">
          <a:blip r:embed="rId3">
            <a:alphaModFix/>
          </a:blip>
          <a:srcRect/>
          <a:stretch/>
        </p:blipFill>
        <p:spPr>
          <a:xfrm>
            <a:off x="4572000" y="1792775"/>
            <a:ext cx="4571999" cy="4125040"/>
          </a:xfrm>
          <a:prstGeom prst="rect">
            <a:avLst/>
          </a:prstGeom>
          <a:noFill/>
          <a:ln>
            <a:noFill/>
          </a:ln>
        </p:spPr>
      </p:pic>
      <p:sp>
        <p:nvSpPr>
          <p:cNvPr id="2" name="Rectangle 1"/>
          <p:cNvSpPr/>
          <p:nvPr/>
        </p:nvSpPr>
        <p:spPr>
          <a:xfrm rot="20280000">
            <a:off x="4520496" y="3641975"/>
            <a:ext cx="4756272" cy="58602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თავდაპირველად მოკლე ციკლი</a:t>
            </a:r>
            <a:endParaRPr lang="lt-LT" b="1" dirty="0">
              <a:solidFill>
                <a:schemeClr val="tx1"/>
              </a:solidFill>
            </a:endParaRPr>
          </a:p>
        </p:txBody>
      </p:sp>
      <p:sp>
        <p:nvSpPr>
          <p:cNvPr id="4" name="Rectangle 3"/>
          <p:cNvSpPr/>
          <p:nvPr/>
        </p:nvSpPr>
        <p:spPr>
          <a:xfrm>
            <a:off x="6355533" y="1835770"/>
            <a:ext cx="941561" cy="26463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smtClean="0"/>
              <a:t>მსოფლიო</a:t>
            </a:r>
            <a:endParaRPr lang="lt-LT" sz="1200" dirty="0"/>
          </a:p>
        </p:txBody>
      </p:sp>
      <p:sp>
        <p:nvSpPr>
          <p:cNvPr id="5" name="Rectangle 4"/>
          <p:cNvSpPr/>
          <p:nvPr/>
        </p:nvSpPr>
        <p:spPr>
          <a:xfrm>
            <a:off x="6418907" y="2245259"/>
            <a:ext cx="814812" cy="18107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t>ევროპა</a:t>
            </a:r>
            <a:endParaRPr lang="lt-LT" dirty="0"/>
          </a:p>
        </p:txBody>
      </p:sp>
      <p:sp>
        <p:nvSpPr>
          <p:cNvPr id="6" name="Rectangle 5"/>
          <p:cNvSpPr/>
          <p:nvPr/>
        </p:nvSpPr>
        <p:spPr>
          <a:xfrm>
            <a:off x="6255945" y="2571185"/>
            <a:ext cx="1213164" cy="21728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smtClean="0"/>
              <a:t>ნაციონალური</a:t>
            </a:r>
            <a:endParaRPr lang="lt-LT" dirty="0"/>
          </a:p>
        </p:txBody>
      </p:sp>
      <p:sp>
        <p:nvSpPr>
          <p:cNvPr id="7" name="Rectangle 6"/>
          <p:cNvSpPr/>
          <p:nvPr/>
        </p:nvSpPr>
        <p:spPr>
          <a:xfrm>
            <a:off x="6273997" y="2905434"/>
            <a:ext cx="1249269" cy="244441"/>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smtClean="0"/>
              <a:t>რეგიონალური</a:t>
            </a:r>
            <a:endParaRPr lang="lt-LT" sz="1200" dirty="0"/>
          </a:p>
        </p:txBody>
      </p:sp>
      <p:sp>
        <p:nvSpPr>
          <p:cNvPr id="8" name="Rectangle 7"/>
          <p:cNvSpPr/>
          <p:nvPr/>
        </p:nvSpPr>
        <p:spPr>
          <a:xfrm>
            <a:off x="6482282" y="3204740"/>
            <a:ext cx="751438" cy="201260"/>
          </a:xfrm>
          <a:prstGeom prst="rect">
            <a:avLst/>
          </a:prstGeom>
          <a:solidFill>
            <a:srgbClr val="EC6114"/>
          </a:solidFill>
          <a:ln>
            <a:solidFill>
              <a:srgbClr val="EC61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smtClean="0"/>
              <a:t>ქალაქი</a:t>
            </a:r>
            <a:endParaRPr lang="lt-LT"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7"/>
        <p:cNvGrpSpPr/>
        <p:nvPr/>
      </p:nvGrpSpPr>
      <p:grpSpPr>
        <a:xfrm>
          <a:off x="0" y="0"/>
          <a:ext cx="0" cy="0"/>
          <a:chOff x="0" y="0"/>
          <a:chExt cx="0" cy="0"/>
        </a:xfrm>
      </p:grpSpPr>
      <p:sp>
        <p:nvSpPr>
          <p:cNvPr id="1298" name="Google Shape;1298;p38"/>
          <p:cNvSpPr txBox="1">
            <a:spLocks noGrp="1"/>
          </p:cNvSpPr>
          <p:nvPr>
            <p:ph type="title"/>
          </p:nvPr>
        </p:nvSpPr>
        <p:spPr>
          <a:xfrm>
            <a:off x="943613" y="0"/>
            <a:ext cx="7952700" cy="996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US"/>
              <a:t>საერთო მმართველობა</a:t>
            </a:r>
            <a:endParaRPr/>
          </a:p>
        </p:txBody>
      </p:sp>
      <p:sp>
        <p:nvSpPr>
          <p:cNvPr id="1299" name="Google Shape;1299;p38"/>
          <p:cNvSpPr/>
          <p:nvPr/>
        </p:nvSpPr>
        <p:spPr>
          <a:xfrm>
            <a:off x="242200" y="1124089"/>
            <a:ext cx="8136900" cy="1938900"/>
          </a:xfrm>
          <a:prstGeom prst="rect">
            <a:avLst/>
          </a:prstGeom>
          <a:noFill/>
          <a:ln>
            <a:noFill/>
          </a:ln>
        </p:spPr>
        <p:txBody>
          <a:bodyPr spcFirstLastPara="1" wrap="square" lIns="91425" tIns="45700" rIns="91425" bIns="45700" anchor="t" anchorCtr="0">
            <a:spAutoFit/>
          </a:bodyPr>
          <a:lstStyle/>
          <a:p>
            <a:pPr marL="0" marR="0" lvl="0" indent="457200" algn="just" rtl="0">
              <a:lnSpc>
                <a:spcPct val="100000"/>
              </a:lnSpc>
              <a:spcBef>
                <a:spcPts val="0"/>
              </a:spcBef>
              <a:spcAft>
                <a:spcPts val="0"/>
              </a:spcAft>
              <a:buClr>
                <a:srgbClr val="000000"/>
              </a:buClr>
              <a:buSzPts val="2400"/>
              <a:buFont typeface="Arial"/>
              <a:buNone/>
            </a:pPr>
            <a:r>
              <a:rPr lang="en-US" sz="2400" b="0" i="0" u="none" strike="noStrike" cap="none" dirty="0" err="1">
                <a:solidFill>
                  <a:schemeClr val="dk1"/>
                </a:solidFill>
                <a:latin typeface="Times New Roman"/>
                <a:ea typeface="Times New Roman"/>
                <a:cs typeface="Times New Roman"/>
                <a:sym typeface="Times New Roman"/>
              </a:rPr>
              <a:t>ეს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აუცილებელია</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ღირებულების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ჯაჭვის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ყველა</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დონეზე</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ციკლური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ეკონომიკის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წარმატებული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განვითარება</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გულისხმობს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ჯაჭვის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აქტივობას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პროდუქტის</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შემქმნელები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მწარმოებლები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დისტრიბუტორები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მომხმარებლები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გადამამუშავებელი</a:t>
            </a:r>
            <a:r>
              <a:rPr lang="en-US" sz="2400" b="0" i="0" u="none" strike="noStrike" cap="none" dirty="0">
                <a:solidFill>
                  <a:schemeClr val="dk1"/>
                </a:solidFill>
                <a:latin typeface="Times New Roman"/>
                <a:ea typeface="Times New Roman"/>
                <a:cs typeface="Times New Roman"/>
                <a:sym typeface="Times New Roman"/>
              </a:rPr>
              <a:t> </a:t>
            </a:r>
            <a:r>
              <a:rPr lang="en-US" sz="2400" b="0" i="0" u="none" strike="noStrike" cap="none" dirty="0" err="1">
                <a:solidFill>
                  <a:schemeClr val="dk1"/>
                </a:solidFill>
                <a:latin typeface="Times New Roman"/>
                <a:ea typeface="Times New Roman"/>
                <a:cs typeface="Times New Roman"/>
                <a:sym typeface="Times New Roman"/>
              </a:rPr>
              <a:t>კომპანიები</a:t>
            </a:r>
            <a:r>
              <a:rPr lang="en-US" sz="2400" b="0" i="0" u="none" strike="noStrike" cap="none" dirty="0">
                <a:solidFill>
                  <a:schemeClr val="dk1"/>
                </a:solidFill>
                <a:latin typeface="Times New Roman"/>
                <a:ea typeface="Times New Roman"/>
                <a:cs typeface="Times New Roman"/>
                <a:sym typeface="Times New Roman"/>
              </a:rPr>
              <a:t>.</a:t>
            </a:r>
            <a:endParaRPr sz="1400" b="0" i="0" u="none" strike="noStrike" cap="none" dirty="0">
              <a:solidFill>
                <a:srgbClr val="000000"/>
              </a:solidFill>
              <a:latin typeface="Arial"/>
              <a:ea typeface="Arial"/>
              <a:cs typeface="Arial"/>
              <a:sym typeface="Arial"/>
            </a:endParaRPr>
          </a:p>
        </p:txBody>
      </p:sp>
      <p:grpSp>
        <p:nvGrpSpPr>
          <p:cNvPr id="1300" name="Google Shape;1300;p38"/>
          <p:cNvGrpSpPr/>
          <p:nvPr/>
        </p:nvGrpSpPr>
        <p:grpSpPr>
          <a:xfrm>
            <a:off x="4572008" y="3338945"/>
            <a:ext cx="3807091" cy="3078425"/>
            <a:chOff x="-120702" y="-11657"/>
            <a:chExt cx="4585244" cy="4596660"/>
          </a:xfrm>
        </p:grpSpPr>
        <p:sp>
          <p:nvSpPr>
            <p:cNvPr id="1301" name="Google Shape;1301;p38"/>
            <p:cNvSpPr/>
            <p:nvPr/>
          </p:nvSpPr>
          <p:spPr>
            <a:xfrm>
              <a:off x="585825" y="671324"/>
              <a:ext cx="3267600" cy="3267600"/>
            </a:xfrm>
            <a:prstGeom prst="blockArc">
              <a:avLst>
                <a:gd name="adj1" fmla="val 10799998"/>
                <a:gd name="adj2" fmla="val 16200001"/>
                <a:gd name="adj3" fmla="val 4640"/>
              </a:avLst>
            </a:prstGeom>
            <a:solidFill>
              <a:srgbClr val="B1C0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2" name="Google Shape;1302;p38"/>
            <p:cNvSpPr/>
            <p:nvPr/>
          </p:nvSpPr>
          <p:spPr>
            <a:xfrm>
              <a:off x="585400" y="634517"/>
              <a:ext cx="3267600" cy="3267600"/>
            </a:xfrm>
            <a:prstGeom prst="blockArc">
              <a:avLst>
                <a:gd name="adj1" fmla="val 5399090"/>
                <a:gd name="adj2" fmla="val 10720701"/>
                <a:gd name="adj3" fmla="val 4640"/>
              </a:avLst>
            </a:prstGeom>
            <a:solidFill>
              <a:srgbClr val="B1C0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3" name="Google Shape;1303;p38"/>
            <p:cNvSpPr/>
            <p:nvPr/>
          </p:nvSpPr>
          <p:spPr>
            <a:xfrm>
              <a:off x="490863" y="637345"/>
              <a:ext cx="3267600" cy="3267600"/>
            </a:xfrm>
            <a:prstGeom prst="blockArc">
              <a:avLst>
                <a:gd name="adj1" fmla="val 73203"/>
                <a:gd name="adj2" fmla="val 5195317"/>
                <a:gd name="adj3" fmla="val 4640"/>
              </a:avLst>
            </a:prstGeom>
            <a:solidFill>
              <a:srgbClr val="B1C0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4" name="Google Shape;1304;p38"/>
            <p:cNvSpPr/>
            <p:nvPr/>
          </p:nvSpPr>
          <p:spPr>
            <a:xfrm>
              <a:off x="490504" y="668475"/>
              <a:ext cx="3267600" cy="3267600"/>
            </a:xfrm>
            <a:prstGeom prst="blockArc">
              <a:avLst>
                <a:gd name="adj1" fmla="val 16405464"/>
                <a:gd name="adj2" fmla="val 6137"/>
                <a:gd name="adj3" fmla="val 4640"/>
              </a:avLst>
            </a:prstGeom>
            <a:solidFill>
              <a:srgbClr val="B1C0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5" name="Google Shape;1305;p38"/>
            <p:cNvSpPr/>
            <p:nvPr/>
          </p:nvSpPr>
          <p:spPr>
            <a:xfrm>
              <a:off x="1372248" y="1516264"/>
              <a:ext cx="1503900" cy="1503900"/>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6" name="Google Shape;1306;p38"/>
            <p:cNvSpPr txBox="1"/>
            <p:nvPr/>
          </p:nvSpPr>
          <p:spPr>
            <a:xfrm>
              <a:off x="1592500" y="1736516"/>
              <a:ext cx="1063500" cy="1063500"/>
            </a:xfrm>
            <a:prstGeom prst="rect">
              <a:avLst/>
            </a:prstGeom>
            <a:noFill/>
            <a:ln>
              <a:noFill/>
            </a:ln>
          </p:spPr>
          <p:txBody>
            <a:bodyPr spcFirstLastPara="1" wrap="square" lIns="20300" tIns="20300" rIns="20300" bIns="20300" anchor="ctr" anchorCtr="0">
              <a:noAutofit/>
            </a:bodyPr>
            <a:lstStyle/>
            <a:p>
              <a:pPr lvl="0" algn="ctr">
                <a:lnSpc>
                  <a:spcPct val="90000"/>
                </a:lnSpc>
                <a:buSzPts val="1600"/>
              </a:pPr>
              <a:r>
                <a:rPr lang="ka-GE" sz="1600" b="1" dirty="0">
                  <a:solidFill>
                    <a:schemeClr val="dk1"/>
                  </a:solidFill>
                  <a:latin typeface="Calibri"/>
                  <a:ea typeface="Calibri"/>
                  <a:cs typeface="Calibri"/>
                  <a:sym typeface="Calibri"/>
                </a:rPr>
                <a:t>საერთო მმართველობა</a:t>
              </a:r>
              <a:endParaRPr sz="1600" b="1" i="0" u="none" strike="noStrike" cap="none" dirty="0">
                <a:solidFill>
                  <a:schemeClr val="dk1"/>
                </a:solidFill>
                <a:latin typeface="Calibri"/>
                <a:ea typeface="Calibri"/>
                <a:cs typeface="Calibri"/>
                <a:sym typeface="Calibri"/>
              </a:endParaRPr>
            </a:p>
          </p:txBody>
        </p:sp>
        <p:sp>
          <p:nvSpPr>
            <p:cNvPr id="1307" name="Google Shape;1307;p38"/>
            <p:cNvSpPr/>
            <p:nvPr/>
          </p:nvSpPr>
          <p:spPr>
            <a:xfrm>
              <a:off x="1475132" y="-11657"/>
              <a:ext cx="1488900" cy="1441800"/>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8" name="Google Shape;1308;p38"/>
            <p:cNvSpPr txBox="1"/>
            <p:nvPr/>
          </p:nvSpPr>
          <p:spPr>
            <a:xfrm>
              <a:off x="1693170" y="199485"/>
              <a:ext cx="1052700" cy="1019400"/>
            </a:xfrm>
            <a:prstGeom prst="rect">
              <a:avLst/>
            </a:prstGeom>
            <a:noFill/>
            <a:ln>
              <a:noFill/>
            </a:ln>
          </p:spPr>
          <p:txBody>
            <a:bodyPr spcFirstLastPara="1" wrap="square" lIns="19050" tIns="19050" rIns="19050" bIns="19050"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ka-GE" sz="1500" b="1" i="0" u="none" strike="noStrike" cap="none" dirty="0" smtClean="0">
                  <a:solidFill>
                    <a:schemeClr val="dk1"/>
                  </a:solidFill>
                  <a:latin typeface="Calibri"/>
                  <a:ea typeface="Calibri"/>
                  <a:cs typeface="Calibri"/>
                  <a:sym typeface="Calibri"/>
                </a:rPr>
                <a:t>მრავალი ფუნქცია</a:t>
              </a:r>
              <a:endParaRPr sz="1500" b="1" i="0" u="none" strike="noStrike" cap="none" dirty="0">
                <a:solidFill>
                  <a:schemeClr val="dk1"/>
                </a:solidFill>
                <a:latin typeface="Calibri"/>
                <a:ea typeface="Calibri"/>
                <a:cs typeface="Calibri"/>
                <a:sym typeface="Calibri"/>
              </a:endParaRPr>
            </a:p>
          </p:txBody>
        </p:sp>
        <p:sp>
          <p:nvSpPr>
            <p:cNvPr id="1309" name="Google Shape;1309;p38"/>
            <p:cNvSpPr/>
            <p:nvPr/>
          </p:nvSpPr>
          <p:spPr>
            <a:xfrm>
              <a:off x="2975642" y="1584175"/>
              <a:ext cx="1488900" cy="1441800"/>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0" name="Google Shape;1310;p38"/>
            <p:cNvSpPr txBox="1"/>
            <p:nvPr/>
          </p:nvSpPr>
          <p:spPr>
            <a:xfrm>
              <a:off x="3193679" y="1795317"/>
              <a:ext cx="1069762" cy="1019399"/>
            </a:xfrm>
            <a:prstGeom prst="rect">
              <a:avLst/>
            </a:prstGeom>
            <a:noFill/>
            <a:ln>
              <a:noFill/>
            </a:ln>
          </p:spPr>
          <p:txBody>
            <a:bodyPr spcFirstLastPara="1" wrap="square" lIns="19050" tIns="19050" rIns="19050" bIns="19050" anchor="ctr" anchorCtr="0">
              <a:noAutofit/>
            </a:bodyPr>
            <a:lstStyle/>
            <a:p>
              <a:pPr lvl="0" algn="ctr">
                <a:lnSpc>
                  <a:spcPct val="90000"/>
                </a:lnSpc>
                <a:buSzPts val="1500"/>
              </a:pPr>
              <a:r>
                <a:rPr lang="ka-GE" sz="1500" b="1" dirty="0" smtClean="0">
                  <a:solidFill>
                    <a:schemeClr val="dk1"/>
                  </a:solidFill>
                  <a:latin typeface="Calibri"/>
                  <a:ea typeface="Calibri"/>
                  <a:cs typeface="Calibri"/>
                  <a:sym typeface="Calibri"/>
                </a:rPr>
                <a:t>მრავალ</a:t>
              </a:r>
              <a:r>
                <a:rPr lang="ka-GE" sz="1500" b="1" dirty="0">
                  <a:solidFill>
                    <a:schemeClr val="dk1"/>
                  </a:solidFill>
                  <a:latin typeface="Calibri"/>
                  <a:ea typeface="Calibri"/>
                  <a:cs typeface="Calibri"/>
                  <a:sym typeface="Calibri"/>
                </a:rPr>
                <a:t>ი</a:t>
              </a:r>
              <a:r>
                <a:rPr lang="ka-GE" sz="1500" b="1" dirty="0" smtClean="0">
                  <a:solidFill>
                    <a:schemeClr val="dk1"/>
                  </a:solidFill>
                  <a:latin typeface="Calibri"/>
                  <a:ea typeface="Calibri"/>
                  <a:cs typeface="Calibri"/>
                  <a:sym typeface="Calibri"/>
                </a:rPr>
                <a:t> </a:t>
              </a:r>
              <a:r>
                <a:rPr lang="ka-GE" sz="1500" b="1" dirty="0">
                  <a:solidFill>
                    <a:schemeClr val="dk1"/>
                  </a:solidFill>
                  <a:latin typeface="Calibri"/>
                  <a:ea typeface="Calibri"/>
                  <a:cs typeface="Calibri"/>
                  <a:sym typeface="Calibri"/>
                </a:rPr>
                <a:t>სერვისი</a:t>
              </a:r>
              <a:endParaRPr sz="1500" b="1" i="0" u="none" strike="noStrike" cap="none" dirty="0">
                <a:solidFill>
                  <a:schemeClr val="dk1"/>
                </a:solidFill>
                <a:latin typeface="Calibri"/>
                <a:ea typeface="Calibri"/>
                <a:cs typeface="Calibri"/>
                <a:sym typeface="Calibri"/>
              </a:endParaRPr>
            </a:p>
          </p:txBody>
        </p:sp>
        <p:sp>
          <p:nvSpPr>
            <p:cNvPr id="1311" name="Google Shape;1311;p38"/>
            <p:cNvSpPr/>
            <p:nvPr/>
          </p:nvSpPr>
          <p:spPr>
            <a:xfrm>
              <a:off x="1475129" y="3143203"/>
              <a:ext cx="1488900" cy="1441800"/>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2" name="Google Shape;1312;p38"/>
            <p:cNvSpPr txBox="1"/>
            <p:nvPr/>
          </p:nvSpPr>
          <p:spPr>
            <a:xfrm>
              <a:off x="1693167" y="3354345"/>
              <a:ext cx="1052700" cy="1019400"/>
            </a:xfrm>
            <a:prstGeom prst="rect">
              <a:avLst/>
            </a:prstGeom>
            <a:noFill/>
            <a:ln>
              <a:noFill/>
            </a:ln>
          </p:spPr>
          <p:txBody>
            <a:bodyPr spcFirstLastPara="1" wrap="square" lIns="19050" tIns="19050" rIns="19050" bIns="19050" anchor="ctr" anchorCtr="0">
              <a:noAutofit/>
            </a:bodyPr>
            <a:lstStyle/>
            <a:p>
              <a:pPr lvl="0" algn="ctr">
                <a:lnSpc>
                  <a:spcPct val="90000"/>
                </a:lnSpc>
                <a:buSzPts val="1500"/>
              </a:pPr>
              <a:r>
                <a:rPr lang="ka-GE" sz="1500" b="1" dirty="0">
                  <a:solidFill>
                    <a:schemeClr val="dk1"/>
                  </a:solidFill>
                  <a:latin typeface="Calibri"/>
                  <a:ea typeface="Calibri"/>
                  <a:cs typeface="Calibri"/>
                  <a:sym typeface="Calibri"/>
                </a:rPr>
                <a:t>პოლიტიკური და ტექნიკური</a:t>
              </a:r>
              <a:endParaRPr sz="1500" b="1" i="0" u="none" strike="noStrike" cap="none" dirty="0">
                <a:solidFill>
                  <a:schemeClr val="dk1"/>
                </a:solidFill>
                <a:latin typeface="Calibri"/>
                <a:ea typeface="Calibri"/>
                <a:cs typeface="Calibri"/>
                <a:sym typeface="Calibri"/>
              </a:endParaRPr>
            </a:p>
          </p:txBody>
        </p:sp>
        <p:sp>
          <p:nvSpPr>
            <p:cNvPr id="1313" name="Google Shape;1313;p38"/>
            <p:cNvSpPr/>
            <p:nvPr/>
          </p:nvSpPr>
          <p:spPr>
            <a:xfrm>
              <a:off x="-120702" y="1584177"/>
              <a:ext cx="1488900" cy="1441800"/>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4" name="Google Shape;1314;p38"/>
            <p:cNvSpPr txBox="1"/>
            <p:nvPr/>
          </p:nvSpPr>
          <p:spPr>
            <a:xfrm>
              <a:off x="97336" y="1795319"/>
              <a:ext cx="1052700" cy="1019400"/>
            </a:xfrm>
            <a:prstGeom prst="rect">
              <a:avLst/>
            </a:prstGeom>
            <a:noFill/>
            <a:ln>
              <a:noFill/>
            </a:ln>
          </p:spPr>
          <p:txBody>
            <a:bodyPr spcFirstLastPara="1" wrap="square" lIns="19050" tIns="19050" rIns="19050" bIns="19050" anchor="ctr" anchorCtr="0">
              <a:noAutofit/>
            </a:bodyPr>
            <a:lstStyle/>
            <a:p>
              <a:pPr lvl="0" algn="ctr">
                <a:lnSpc>
                  <a:spcPct val="90000"/>
                </a:lnSpc>
                <a:buSzPts val="1500"/>
              </a:pPr>
              <a:r>
                <a:rPr lang="ka-GE" sz="1500" b="1" dirty="0" smtClean="0">
                  <a:solidFill>
                    <a:schemeClr val="dk1"/>
                  </a:solidFill>
                  <a:latin typeface="Calibri"/>
                  <a:ea typeface="Calibri"/>
                  <a:cs typeface="Calibri"/>
                  <a:sym typeface="Calibri"/>
                </a:rPr>
                <a:t>ზემოდან ქვემოთ/ ქვემოდან ზემოთ</a:t>
              </a:r>
              <a:endParaRPr sz="1500" b="1" i="0" u="none" strike="noStrike" cap="none" dirty="0">
                <a:solidFill>
                  <a:schemeClr val="dk1"/>
                </a:solidFill>
                <a:latin typeface="Calibri"/>
                <a:ea typeface="Calibri"/>
                <a:cs typeface="Calibri"/>
                <a:sym typeface="Calibri"/>
              </a:endParaRPr>
            </a:p>
          </p:txBody>
        </p:sp>
      </p:grpSp>
      <p:sp>
        <p:nvSpPr>
          <p:cNvPr id="3" name="Rectangle 2"/>
          <p:cNvSpPr/>
          <p:nvPr/>
        </p:nvSpPr>
        <p:spPr>
          <a:xfrm>
            <a:off x="253748" y="3869743"/>
            <a:ext cx="3977827" cy="2554545"/>
          </a:xfrm>
          <a:prstGeom prst="rect">
            <a:avLst/>
          </a:prstGeom>
        </p:spPr>
        <p:txBody>
          <a:bodyPr wrap="square">
            <a:spAutoFit/>
          </a:bodyPr>
          <a:lstStyle/>
          <a:p>
            <a:r>
              <a:rPr lang="ka-GE" sz="1600" dirty="0" smtClean="0"/>
              <a:t>გარდა ამიასა, </a:t>
            </a:r>
            <a:r>
              <a:rPr lang="ka-GE" sz="1600" dirty="0"/>
              <a:t>მონაწილეებს უნდა </a:t>
            </a:r>
            <a:r>
              <a:rPr lang="ka-GE" sz="1600" dirty="0" smtClean="0"/>
              <a:t>ჰქონდეთ პირდაპირი </a:t>
            </a:r>
            <a:r>
              <a:rPr lang="ka-GE" sz="1600" dirty="0"/>
              <a:t>გავლენა ან </a:t>
            </a:r>
            <a:r>
              <a:rPr lang="ka-GE" sz="1600" dirty="0" smtClean="0"/>
              <a:t>პირდაპირი ზეგავლენა </a:t>
            </a:r>
            <a:r>
              <a:rPr lang="ka-GE" sz="1600" dirty="0"/>
              <a:t>მოახდინონ </a:t>
            </a:r>
            <a:r>
              <a:rPr lang="ka-GE" sz="1600" dirty="0" smtClean="0"/>
              <a:t>ციკლური ეკონომიკის </a:t>
            </a:r>
            <a:r>
              <a:rPr lang="en-US" sz="1600" dirty="0" smtClean="0"/>
              <a:t> </a:t>
            </a:r>
            <a:r>
              <a:rPr lang="ka-GE" sz="1600" dirty="0" smtClean="0"/>
              <a:t>სტრატეგიაზე </a:t>
            </a:r>
            <a:r>
              <a:rPr lang="ka-GE" sz="1600" dirty="0"/>
              <a:t>(რეზიდენტები შესაბამის სფეროში, ადგილობრივი </a:t>
            </a:r>
            <a:r>
              <a:rPr lang="ka-GE" sz="1600" dirty="0" smtClean="0"/>
              <a:t>ხელისუფლება, </a:t>
            </a:r>
            <a:r>
              <a:rPr lang="ka-GE" sz="1600" dirty="0"/>
              <a:t>რომლებიც პასუხისმგებელნი არიან სათანადო </a:t>
            </a:r>
            <a:r>
              <a:rPr lang="ka-GE" sz="1600" dirty="0" smtClean="0"/>
              <a:t>საქმიანობის განხორციელებაზე</a:t>
            </a:r>
            <a:r>
              <a:rPr lang="ka-GE" sz="1600" dirty="0"/>
              <a:t>, საგანმანათლებლო </a:t>
            </a:r>
            <a:r>
              <a:rPr lang="ka-GE" sz="1600" dirty="0" smtClean="0"/>
              <a:t>დაწესებულებები</a:t>
            </a:r>
            <a:r>
              <a:rPr lang="ka-GE" sz="1600" dirty="0"/>
              <a:t>, ა.შ.).</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39"/>
          <p:cNvSpPr txBox="1">
            <a:spLocks noGrp="1"/>
          </p:cNvSpPr>
          <p:nvPr>
            <p:ph type="title"/>
          </p:nvPr>
        </p:nvSpPr>
        <p:spPr>
          <a:xfrm>
            <a:off x="286664" y="-144463"/>
            <a:ext cx="82089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US" dirty="0" err="1"/>
              <a:t>ინტეგრირებული</a:t>
            </a:r>
            <a:r>
              <a:rPr lang="en-US" dirty="0"/>
              <a:t> </a:t>
            </a:r>
            <a:r>
              <a:rPr lang="en-US" dirty="0" err="1"/>
              <a:t>დაგეგმვა</a:t>
            </a:r>
            <a:endParaRPr dirty="0"/>
          </a:p>
        </p:txBody>
      </p:sp>
      <p:sp>
        <p:nvSpPr>
          <p:cNvPr id="1321" name="Google Shape;1321;p39"/>
          <p:cNvSpPr txBox="1">
            <a:spLocks noGrp="1"/>
          </p:cNvSpPr>
          <p:nvPr>
            <p:ph type="body" idx="1"/>
          </p:nvPr>
        </p:nvSpPr>
        <p:spPr>
          <a:xfrm>
            <a:off x="286664" y="1194534"/>
            <a:ext cx="8208900" cy="171729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360"/>
              </a:spcBef>
              <a:spcAft>
                <a:spcPts val="0"/>
              </a:spcAft>
              <a:buSzPts val="1800"/>
              <a:buNone/>
            </a:pPr>
            <a:r>
              <a:rPr lang="en-US" dirty="0" err="1"/>
              <a:t>ინტეგრირებული</a:t>
            </a:r>
            <a:r>
              <a:rPr lang="en-US" dirty="0"/>
              <a:t> </a:t>
            </a:r>
            <a:r>
              <a:rPr lang="en-US" dirty="0" err="1"/>
              <a:t>უნდა</a:t>
            </a:r>
            <a:r>
              <a:rPr lang="en-US" dirty="0"/>
              <a:t> </a:t>
            </a:r>
            <a:r>
              <a:rPr lang="en-US" dirty="0" err="1"/>
              <a:t>იყოს</a:t>
            </a:r>
            <a:r>
              <a:rPr lang="en-US" dirty="0"/>
              <a:t> </a:t>
            </a:r>
            <a:r>
              <a:rPr lang="en-US" dirty="0" err="1"/>
              <a:t>მდგრად</a:t>
            </a:r>
            <a:r>
              <a:rPr lang="en-US" dirty="0"/>
              <a:t> </a:t>
            </a:r>
            <a:r>
              <a:rPr lang="en-US" dirty="0" err="1"/>
              <a:t>განვითარებასთან</a:t>
            </a:r>
            <a:r>
              <a:rPr lang="en-US" dirty="0"/>
              <a:t> </a:t>
            </a:r>
            <a:r>
              <a:rPr lang="en-US" dirty="0" err="1"/>
              <a:t>მჭიდროდ</a:t>
            </a:r>
            <a:r>
              <a:rPr lang="en-US" dirty="0"/>
              <a:t> </a:t>
            </a:r>
            <a:r>
              <a:rPr lang="en-US" dirty="0" err="1"/>
              <a:t>დაკავშირებული</a:t>
            </a:r>
            <a:r>
              <a:rPr lang="en-US" dirty="0"/>
              <a:t> </a:t>
            </a:r>
            <a:r>
              <a:rPr lang="en-US" dirty="0" err="1"/>
              <a:t>ელემენტები</a:t>
            </a:r>
            <a:r>
              <a:rPr lang="en-US" dirty="0"/>
              <a:t>. </a:t>
            </a:r>
            <a:r>
              <a:rPr lang="en-US" dirty="0" err="1"/>
              <a:t>გარდა</a:t>
            </a:r>
            <a:r>
              <a:rPr lang="en-US" dirty="0"/>
              <a:t> </a:t>
            </a:r>
            <a:r>
              <a:rPr lang="en-US" dirty="0" err="1"/>
              <a:t>ამისა</a:t>
            </a:r>
            <a:r>
              <a:rPr lang="en-US" dirty="0"/>
              <a:t>, </a:t>
            </a:r>
            <a:r>
              <a:rPr lang="en-US" dirty="0" err="1"/>
              <a:t>ციკლური</a:t>
            </a:r>
            <a:r>
              <a:rPr lang="en-US" dirty="0"/>
              <a:t> </a:t>
            </a:r>
            <a:r>
              <a:rPr lang="en-US" dirty="0" err="1"/>
              <a:t>ეკონომიკის</a:t>
            </a:r>
            <a:r>
              <a:rPr lang="en-US" dirty="0"/>
              <a:t> </a:t>
            </a:r>
            <a:r>
              <a:rPr lang="en-US" dirty="0" err="1"/>
              <a:t>სტრატეგიული</a:t>
            </a:r>
            <a:r>
              <a:rPr lang="en-US" dirty="0"/>
              <a:t> </a:t>
            </a:r>
            <a:r>
              <a:rPr lang="en-US" dirty="0" err="1"/>
              <a:t>დაგეგმარება</a:t>
            </a:r>
            <a:r>
              <a:rPr lang="en-US" dirty="0"/>
              <a:t> </a:t>
            </a:r>
            <a:r>
              <a:rPr lang="en-US" dirty="0" err="1"/>
              <a:t>უნდა</a:t>
            </a:r>
            <a:r>
              <a:rPr lang="en-US" dirty="0"/>
              <a:t> </a:t>
            </a:r>
            <a:r>
              <a:rPr lang="en-US" dirty="0" err="1"/>
              <a:t>ეფუძნებოდეს</a:t>
            </a:r>
            <a:r>
              <a:rPr lang="en-US" dirty="0"/>
              <a:t> </a:t>
            </a:r>
            <a:r>
              <a:rPr lang="en-US" dirty="0" err="1"/>
              <a:t>თვალსაჩინო</a:t>
            </a:r>
            <a:r>
              <a:rPr lang="en-US" dirty="0"/>
              <a:t> </a:t>
            </a:r>
            <a:r>
              <a:rPr lang="en-US" dirty="0" err="1"/>
              <a:t>პოლიტიკურ</a:t>
            </a:r>
            <a:r>
              <a:rPr lang="en-US" dirty="0"/>
              <a:t> </a:t>
            </a:r>
            <a:r>
              <a:rPr lang="en-US" dirty="0" err="1"/>
              <a:t>ხედვას</a:t>
            </a:r>
            <a:r>
              <a:rPr lang="en-US" dirty="0"/>
              <a:t> </a:t>
            </a:r>
            <a:r>
              <a:rPr lang="en-US" dirty="0" err="1"/>
              <a:t>და</a:t>
            </a:r>
            <a:r>
              <a:rPr lang="en-US" dirty="0"/>
              <a:t> </a:t>
            </a:r>
            <a:r>
              <a:rPr lang="en-US" dirty="0" err="1"/>
              <a:t>ასახული</a:t>
            </a:r>
            <a:r>
              <a:rPr lang="en-US" dirty="0"/>
              <a:t> </a:t>
            </a:r>
            <a:r>
              <a:rPr lang="en-US" dirty="0" err="1"/>
              <a:t>უნდა</a:t>
            </a:r>
            <a:r>
              <a:rPr lang="en-US" dirty="0"/>
              <a:t> </a:t>
            </a:r>
            <a:r>
              <a:rPr lang="en-US" dirty="0" err="1"/>
              <a:t>იყოს</a:t>
            </a:r>
            <a:r>
              <a:rPr lang="en-US" dirty="0"/>
              <a:t> </a:t>
            </a:r>
            <a:r>
              <a:rPr lang="en-US" dirty="0" err="1"/>
              <a:t>კონკრეტულ</a:t>
            </a:r>
            <a:r>
              <a:rPr lang="en-US" dirty="0"/>
              <a:t> </a:t>
            </a:r>
            <a:r>
              <a:rPr lang="en-US" dirty="0" err="1"/>
              <a:t>დოკუმენტებში</a:t>
            </a:r>
            <a:r>
              <a:rPr lang="en-US" dirty="0"/>
              <a:t>.</a:t>
            </a:r>
            <a:endParaRPr dirty="0"/>
          </a:p>
        </p:txBody>
      </p:sp>
      <p:sp>
        <p:nvSpPr>
          <p:cNvPr id="1322" name="Google Shape;1322;p39" descr="ÐÐ°ÑÑÐ¸Ð½ÐºÐ¸ Ð¿Ð¾ Ð·Ð°Ð¿ÑÐ¾ÑÑ Integrated planning"/>
          <p:cNvSpPr/>
          <p:nvPr/>
        </p:nvSpPr>
        <p:spPr>
          <a:xfrm>
            <a:off x="155575" y="-144463"/>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3" name="Google Shape;1323;p39" descr="ÐÐ°ÑÑÐ¸Ð½ÐºÐ¸ Ð¿Ð¾ Ð·Ð°Ð¿ÑÐ¾ÑÑ Integrated planning"/>
          <p:cNvSpPr/>
          <p:nvPr/>
        </p:nvSpPr>
        <p:spPr>
          <a:xfrm>
            <a:off x="307975" y="7937"/>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4" name="Google Shape;1324;p39" descr="ÐÐ¾ÑÐ¾Ð¶ÐµÐµ Ð¸Ð·Ð¾Ð±ÑÐ°Ð¶ÐµÐ½Ð¸Ðµ"/>
          <p:cNvSpPr/>
          <p:nvPr/>
        </p:nvSpPr>
        <p:spPr>
          <a:xfrm>
            <a:off x="460375" y="160337"/>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5" name="Google Shape;1325;p39"/>
          <p:cNvSpPr/>
          <p:nvPr/>
        </p:nvSpPr>
        <p:spPr>
          <a:xfrm>
            <a:off x="0" y="3538448"/>
            <a:ext cx="3332208" cy="2554505"/>
          </a:xfrm>
          <a:prstGeom prst="rect">
            <a:avLst/>
          </a:prstGeom>
          <a:noFill/>
          <a:ln>
            <a:noFill/>
          </a:ln>
        </p:spPr>
        <p:txBody>
          <a:bodyPr spcFirstLastPara="1" wrap="square" lIns="91425" tIns="45700" rIns="91425" bIns="45700" anchor="t" anchorCtr="0">
            <a:spAutoFit/>
          </a:bodyPr>
          <a:lstStyle/>
          <a:p>
            <a:pPr marL="45720" lvl="0" indent="457200">
              <a:buClr>
                <a:schemeClr val="dk1"/>
              </a:buClr>
              <a:buSzPts val="2400"/>
            </a:pPr>
            <a:r>
              <a:rPr lang="ka-GE" sz="2000" dirty="0">
                <a:solidFill>
                  <a:schemeClr val="dk1"/>
                </a:solidFill>
                <a:latin typeface="Times New Roman"/>
                <a:ea typeface="Times New Roman"/>
                <a:cs typeface="Times New Roman"/>
                <a:sym typeface="Times New Roman"/>
              </a:rPr>
              <a:t>ბმული უნდა იყოს </a:t>
            </a:r>
            <a:r>
              <a:rPr lang="ka-GE" sz="2000" dirty="0" smtClean="0">
                <a:solidFill>
                  <a:schemeClr val="dk1"/>
                </a:solidFill>
                <a:latin typeface="Times New Roman"/>
                <a:ea typeface="Times New Roman"/>
                <a:cs typeface="Times New Roman"/>
                <a:sym typeface="Times New Roman"/>
              </a:rPr>
              <a:t>შედგენილი სხვა </a:t>
            </a:r>
            <a:r>
              <a:rPr lang="ka-GE" sz="2000" dirty="0">
                <a:solidFill>
                  <a:schemeClr val="dk1"/>
                </a:solidFill>
                <a:latin typeface="Times New Roman"/>
                <a:ea typeface="Times New Roman"/>
                <a:cs typeface="Times New Roman"/>
                <a:sym typeface="Times New Roman"/>
              </a:rPr>
              <a:t>დაგეგმვის დოკუმენტით, რომელიც </a:t>
            </a:r>
            <a:r>
              <a:rPr lang="ka-GE" sz="2000" dirty="0" smtClean="0">
                <a:solidFill>
                  <a:schemeClr val="dk1"/>
                </a:solidFill>
                <a:latin typeface="Times New Roman"/>
                <a:ea typeface="Times New Roman"/>
                <a:cs typeface="Times New Roman"/>
                <a:sym typeface="Times New Roman"/>
              </a:rPr>
              <a:t>შეეხება ციკლური </a:t>
            </a:r>
            <a:r>
              <a:rPr lang="ka-GE" sz="2000" dirty="0">
                <a:solidFill>
                  <a:schemeClr val="dk1"/>
                </a:solidFill>
                <a:latin typeface="Times New Roman"/>
                <a:ea typeface="Times New Roman"/>
                <a:cs typeface="Times New Roman"/>
                <a:sym typeface="Times New Roman"/>
              </a:rPr>
              <a:t>ეკონომიკის სუბიექტს, </a:t>
            </a:r>
            <a:r>
              <a:rPr lang="ka-GE" sz="2000" dirty="0" smtClean="0">
                <a:solidFill>
                  <a:schemeClr val="dk1"/>
                </a:solidFill>
                <a:latin typeface="Times New Roman"/>
                <a:ea typeface="Times New Roman"/>
                <a:cs typeface="Times New Roman"/>
                <a:sym typeface="Times New Roman"/>
              </a:rPr>
              <a:t>როგორიცაა ნარჩენების </a:t>
            </a:r>
            <a:r>
              <a:rPr lang="ka-GE" sz="2000" dirty="0">
                <a:solidFill>
                  <a:schemeClr val="dk1"/>
                </a:solidFill>
                <a:latin typeface="Times New Roman"/>
                <a:ea typeface="Times New Roman"/>
                <a:cs typeface="Times New Roman"/>
                <a:sym typeface="Times New Roman"/>
              </a:rPr>
              <a:t>პრევენცია და მენეჯმენტის </a:t>
            </a:r>
            <a:r>
              <a:rPr lang="ka-GE" sz="2000" dirty="0" smtClean="0">
                <a:solidFill>
                  <a:schemeClr val="dk1"/>
                </a:solidFill>
                <a:latin typeface="Times New Roman"/>
                <a:ea typeface="Times New Roman"/>
                <a:cs typeface="Times New Roman"/>
                <a:sym typeface="Times New Roman"/>
              </a:rPr>
              <a:t>პროგრამები.</a:t>
            </a:r>
            <a:endParaRPr sz="1200" b="0" i="0" u="none" strike="noStrike" cap="none" dirty="0">
              <a:solidFill>
                <a:srgbClr val="000000"/>
              </a:solidFill>
              <a:latin typeface="Arial"/>
              <a:ea typeface="Arial"/>
              <a:cs typeface="Arial"/>
              <a:sym typeface="Arial"/>
            </a:endParaRPr>
          </a:p>
        </p:txBody>
      </p:sp>
      <p:pic>
        <p:nvPicPr>
          <p:cNvPr id="3" name="Picture 2"/>
          <p:cNvPicPr>
            <a:picLocks noChangeAspect="1"/>
          </p:cNvPicPr>
          <p:nvPr/>
        </p:nvPicPr>
        <p:blipFill rotWithShape="1">
          <a:blip r:embed="rId3"/>
          <a:srcRect l="5090" r="3899"/>
          <a:stretch/>
        </p:blipFill>
        <p:spPr>
          <a:xfrm>
            <a:off x="3500846" y="3107824"/>
            <a:ext cx="4800803" cy="341054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sp>
        <p:nvSpPr>
          <p:cNvPr id="1332" name="Google Shape;1332;p40"/>
          <p:cNvSpPr/>
          <p:nvPr/>
        </p:nvSpPr>
        <p:spPr>
          <a:xfrm>
            <a:off x="107504" y="116631"/>
            <a:ext cx="8413041"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600" b="0" i="0" u="none" strike="noStrike" cap="none" dirty="0" err="1">
                <a:solidFill>
                  <a:srgbClr val="000000"/>
                </a:solidFill>
                <a:latin typeface="Arial"/>
                <a:ea typeface="Arial"/>
                <a:cs typeface="Arial"/>
                <a:sym typeface="Arial"/>
              </a:rPr>
              <a:t>ზოგადად</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ციკლური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ეკონომიკა</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ეფუძნება</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კონცეფციას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მასალების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გადამუშავების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გზით</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ან</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ნუტრიენტებით</a:t>
            </a:r>
            <a:r>
              <a:rPr lang="en-US" sz="1600" b="0" i="0" u="none" strike="noStrike" cap="none" dirty="0">
                <a:solidFill>
                  <a:srgbClr val="000000"/>
                </a:solidFill>
                <a:latin typeface="Arial"/>
                <a:ea typeface="Arial"/>
                <a:cs typeface="Arial"/>
                <a:sym typeface="Arial"/>
              </a:rPr>
              <a:t>".</a:t>
            </a:r>
            <a:r>
              <a:rPr lang="en-US" sz="1600" b="0" i="0" u="none" strike="noStrike" cap="none" dirty="0" err="1">
                <a:solidFill>
                  <a:srgbClr val="000000"/>
                </a:solidFill>
                <a:latin typeface="Arial"/>
                <a:ea typeface="Arial"/>
                <a:cs typeface="Arial"/>
                <a:sym typeface="Arial"/>
              </a:rPr>
              <a:t>ეკოლოგიური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რეციკლირების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მსგავსად</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სადაც</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ორგანული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და</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არაორგანული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ნივთიერებები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ვრცელდება</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ბუნებაში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ციკლური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ეკონომიკის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ნუტრიენტები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ახდენენ</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ციკლის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გარკვეულ</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სისტემაში</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შედეგების</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შეყვანისა</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და</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გამოტანას</a:t>
            </a:r>
            <a:r>
              <a:rPr lang="en-US" sz="1600" b="0" i="0" u="none" strike="noStrike" cap="none" dirty="0">
                <a:solidFill>
                  <a:srgbClr val="000000"/>
                </a:solidFill>
                <a:latin typeface="Arial"/>
                <a:ea typeface="Arial"/>
                <a:cs typeface="Arial"/>
                <a:sym typeface="Arial"/>
              </a:rPr>
              <a:t>.</a:t>
            </a:r>
            <a:endParaRPr sz="1600" b="0" i="0" u="none" strike="noStrike" cap="none" dirty="0">
              <a:solidFill>
                <a:srgbClr val="000000"/>
              </a:solidFill>
              <a:latin typeface="Arial"/>
              <a:ea typeface="Arial"/>
              <a:cs typeface="Arial"/>
              <a:sym typeface="Arial"/>
            </a:endParaRPr>
          </a:p>
        </p:txBody>
      </p:sp>
      <p:pic>
        <p:nvPicPr>
          <p:cNvPr id="2" name="Picture 1"/>
          <p:cNvPicPr>
            <a:picLocks noChangeAspect="1"/>
          </p:cNvPicPr>
          <p:nvPr/>
        </p:nvPicPr>
        <p:blipFill>
          <a:blip r:embed="rId3"/>
          <a:stretch>
            <a:fillRect/>
          </a:stretch>
        </p:blipFill>
        <p:spPr>
          <a:xfrm>
            <a:off x="793304" y="1440030"/>
            <a:ext cx="7301825" cy="541361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37"/>
        <p:cNvGrpSpPr/>
        <p:nvPr/>
      </p:nvGrpSpPr>
      <p:grpSpPr>
        <a:xfrm>
          <a:off x="0" y="0"/>
          <a:ext cx="0" cy="0"/>
          <a:chOff x="0" y="0"/>
          <a:chExt cx="0" cy="0"/>
        </a:xfrm>
      </p:grpSpPr>
      <p:sp>
        <p:nvSpPr>
          <p:cNvPr id="1338" name="Google Shape;1338;p41"/>
          <p:cNvSpPr/>
          <p:nvPr/>
        </p:nvSpPr>
        <p:spPr>
          <a:xfrm>
            <a:off x="35948" y="93650"/>
            <a:ext cx="8365873" cy="9540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800" b="0" i="0" u="none" strike="noStrike" cap="none" dirty="0" err="1">
                <a:solidFill>
                  <a:srgbClr val="000000"/>
                </a:solidFill>
                <a:latin typeface="Arial"/>
                <a:ea typeface="Arial"/>
                <a:cs typeface="Arial"/>
                <a:sym typeface="Arial"/>
              </a:rPr>
              <a:t>ციკლური</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ეკონომიკის</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პრინციპები</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და</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ნარჩენების</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შემცირება</a:t>
            </a:r>
            <a:endParaRPr sz="2800" b="0" i="0" u="none" strike="noStrike" cap="none" dirty="0">
              <a:solidFill>
                <a:srgbClr val="000000"/>
              </a:solidFill>
              <a:latin typeface="Arial"/>
              <a:ea typeface="Arial"/>
              <a:cs typeface="Arial"/>
              <a:sym typeface="Arial"/>
            </a:endParaRPr>
          </a:p>
        </p:txBody>
      </p:sp>
      <p:sp>
        <p:nvSpPr>
          <p:cNvPr id="1339" name="Google Shape;1339;p41"/>
          <p:cNvSpPr/>
          <p:nvPr/>
        </p:nvSpPr>
        <p:spPr>
          <a:xfrm>
            <a:off x="4571999" y="1392859"/>
            <a:ext cx="4021096" cy="507827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err="1">
                <a:solidFill>
                  <a:srgbClr val="000000"/>
                </a:solidFill>
                <a:latin typeface="Arial"/>
                <a:ea typeface="Arial"/>
                <a:cs typeface="Arial"/>
                <a:sym typeface="Arial"/>
              </a:rPr>
              <a:t>ციკლური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ეკონომიკა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გულისხმობს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ნარჩენების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შემცირებას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მინიმუმამდე.როდესაც</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პროდუქტი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ასრულებს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სიცოცხლეს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მისი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მასალები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ინახება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ეკონომიკის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ფარგლებში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სადაც</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შესაძლებელია.ეს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შეიძლება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პროდუქტიულად</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გამოყენებული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იქნას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ისევ</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ისევ</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რაც</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ქმნის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დამატებით</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ღირებულებას.ციკლური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ეკონომიკისკენ</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დაკავშირებული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ღონისძიებები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მოიცავს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არსებული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მასალების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პროდუქტების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ხელახალ</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გამოყენებას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შეკეთებას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გადამუშავებას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შეიძლება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ითქვას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რომ</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ნარჩენები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ღირებულ</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რესურს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წარმოადგენს</a:t>
            </a:r>
            <a:r>
              <a:rPr lang="en-US"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p:txBody>
      </p:sp>
      <p:pic>
        <p:nvPicPr>
          <p:cNvPr id="8" name="Picture 7"/>
          <p:cNvPicPr>
            <a:picLocks noChangeAspect="1"/>
          </p:cNvPicPr>
          <p:nvPr/>
        </p:nvPicPr>
        <p:blipFill>
          <a:blip r:embed="rId3"/>
          <a:stretch>
            <a:fillRect/>
          </a:stretch>
        </p:blipFill>
        <p:spPr>
          <a:xfrm>
            <a:off x="197631" y="1756272"/>
            <a:ext cx="4374368" cy="455308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1345" name="Google Shape;1345;p42"/>
          <p:cNvSpPr/>
          <p:nvPr/>
        </p:nvSpPr>
        <p:spPr>
          <a:xfrm>
            <a:off x="0" y="86524"/>
            <a:ext cx="8783782"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2800" b="0" i="0" u="none" strike="noStrike" cap="none" dirty="0" err="1" smtClean="0">
                <a:solidFill>
                  <a:srgbClr val="000000"/>
                </a:solidFill>
                <a:latin typeface="Arial"/>
                <a:ea typeface="Arial"/>
                <a:cs typeface="Arial"/>
                <a:sym typeface="Arial"/>
              </a:rPr>
              <a:t>ახალი</a:t>
            </a:r>
            <a:r>
              <a:rPr lang="ka-GE" sz="2800" b="0" i="0" u="none" strike="noStrike" cap="none" dirty="0" smtClean="0">
                <a:solidFill>
                  <a:srgbClr val="000000"/>
                </a:solidFill>
                <a:latin typeface="Arial"/>
                <a:ea typeface="Arial"/>
                <a:cs typeface="Arial"/>
                <a:sym typeface="Arial"/>
              </a:rPr>
              <a:t>,</a:t>
            </a:r>
            <a:r>
              <a:rPr lang="en-US" sz="2800" b="0" i="0" u="none" strike="noStrike" cap="none" dirty="0" smtClean="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ევროპული</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ციკლური</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ეკონომიკის</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პაკეტი</a:t>
            </a:r>
            <a:endParaRPr sz="2800" b="0" i="0" u="none" strike="noStrike" cap="none" dirty="0">
              <a:solidFill>
                <a:srgbClr val="000000"/>
              </a:solidFill>
              <a:latin typeface="Arial"/>
              <a:ea typeface="Arial"/>
              <a:cs typeface="Arial"/>
              <a:sym typeface="Arial"/>
            </a:endParaRPr>
          </a:p>
        </p:txBody>
      </p:sp>
      <p:sp>
        <p:nvSpPr>
          <p:cNvPr id="1346" name="Google Shape;1346;p42"/>
          <p:cNvSpPr/>
          <p:nvPr/>
        </p:nvSpPr>
        <p:spPr>
          <a:xfrm>
            <a:off x="0" y="741835"/>
            <a:ext cx="8388444"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err="1">
                <a:solidFill>
                  <a:srgbClr val="000000"/>
                </a:solidFill>
                <a:latin typeface="Arial"/>
                <a:ea typeface="Arial"/>
                <a:cs typeface="Arial"/>
                <a:sym typeface="Arial"/>
              </a:rPr>
              <a:t>ახალი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მდგრადი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მოდელის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გადასალახად</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ნარჩენების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შემცირების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მიზნით</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ევროპარლამენტის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დეპუტატებმა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ხმა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მისცეს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ნარჩენების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მართვის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არსებული</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წესების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განახლებას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მათ</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შორის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გადამუშავების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შეფუთვისა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და</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განადგურების</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ახალ</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მეთოდებს</a:t>
            </a:r>
            <a:r>
              <a:rPr lang="en-US" sz="1800" b="0" i="0" u="none" strike="noStrike" cap="none" dirty="0">
                <a:solidFill>
                  <a:srgbClr val="000000"/>
                </a:solidFill>
                <a:latin typeface="Arial"/>
                <a:ea typeface="Arial"/>
                <a:cs typeface="Arial"/>
                <a:sym typeface="Arial"/>
              </a:rPr>
              <a:t>.</a:t>
            </a:r>
            <a:endParaRPr sz="1800" b="0" i="0" u="none" strike="noStrike" cap="none" dirty="0">
              <a:solidFill>
                <a:srgbClr val="000000"/>
              </a:solidFill>
              <a:latin typeface="Arial"/>
              <a:ea typeface="Arial"/>
              <a:cs typeface="Arial"/>
              <a:sym typeface="Arial"/>
            </a:endParaRPr>
          </a:p>
        </p:txBody>
      </p:sp>
      <p:sp>
        <p:nvSpPr>
          <p:cNvPr id="1347" name="Google Shape;1347;p42"/>
          <p:cNvSpPr/>
          <p:nvPr/>
        </p:nvSpPr>
        <p:spPr>
          <a:xfrm>
            <a:off x="893345" y="3595127"/>
            <a:ext cx="14958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ka-GE" sz="4000" b="1" dirty="0" smtClean="0">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mbria"/>
                <a:ea typeface="Cambria"/>
                <a:cs typeface="Cambria"/>
                <a:sym typeface="Cambria"/>
              </a:rPr>
              <a:t>ახლა</a:t>
            </a:r>
            <a:endParaRPr sz="4000" b="1" i="0" u="none" strike="noStrike" cap="none" dirty="0">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mbria"/>
              <a:ea typeface="Cambria"/>
              <a:cs typeface="Cambria"/>
              <a:sym typeface="Cambria"/>
            </a:endParaRPr>
          </a:p>
        </p:txBody>
      </p:sp>
      <p:sp>
        <p:nvSpPr>
          <p:cNvPr id="1348" name="Google Shape;1348;p42"/>
          <p:cNvSpPr/>
          <p:nvPr/>
        </p:nvSpPr>
        <p:spPr>
          <a:xfrm>
            <a:off x="893344" y="4474830"/>
            <a:ext cx="13902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libri"/>
                <a:ea typeface="Calibri"/>
                <a:cs typeface="Calibri"/>
                <a:sym typeface="Calibri"/>
              </a:rPr>
              <a:t>2035</a:t>
            </a:r>
            <a:endParaRPr sz="4000" b="1" i="0" u="none" strike="noStrike" cap="none">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libri"/>
              <a:ea typeface="Calibri"/>
              <a:cs typeface="Calibri"/>
              <a:sym typeface="Calibri"/>
            </a:endParaRPr>
          </a:p>
        </p:txBody>
      </p:sp>
      <p:pic>
        <p:nvPicPr>
          <p:cNvPr id="1349" name="Google Shape;1349;p42" descr="ÐÐ°ÑÑÐ¸Ð½ÐºÐ¸ Ð¿Ð¾ Ð·Ð°Ð¿ÑÐ¾ÑÑ recycling"/>
          <p:cNvPicPr preferRelativeResize="0"/>
          <p:nvPr/>
        </p:nvPicPr>
        <p:blipFill rotWithShape="1">
          <a:blip r:embed="rId3">
            <a:alphaModFix/>
          </a:blip>
          <a:srcRect/>
          <a:stretch/>
        </p:blipFill>
        <p:spPr>
          <a:xfrm>
            <a:off x="2771800" y="2038132"/>
            <a:ext cx="1901564" cy="1510556"/>
          </a:xfrm>
          <a:prstGeom prst="rect">
            <a:avLst/>
          </a:prstGeom>
          <a:noFill/>
          <a:ln>
            <a:noFill/>
          </a:ln>
        </p:spPr>
      </p:pic>
      <p:pic>
        <p:nvPicPr>
          <p:cNvPr id="1350" name="Google Shape;1350;p42" descr="C:\Users\Nastya\AppData\Local\Microsoft\Windows\Temporary Internet Files\Content.IE5\V0GXQ80W\garbage-1482477_960_720[1].png"/>
          <p:cNvPicPr preferRelativeResize="0"/>
          <p:nvPr/>
        </p:nvPicPr>
        <p:blipFill rotWithShape="1">
          <a:blip r:embed="rId4">
            <a:alphaModFix/>
          </a:blip>
          <a:srcRect/>
          <a:stretch/>
        </p:blipFill>
        <p:spPr>
          <a:xfrm>
            <a:off x="5069916" y="1745114"/>
            <a:ext cx="3059832" cy="2039888"/>
          </a:xfrm>
          <a:prstGeom prst="rect">
            <a:avLst/>
          </a:prstGeom>
          <a:noFill/>
          <a:ln>
            <a:noFill/>
          </a:ln>
        </p:spPr>
      </p:pic>
      <p:sp>
        <p:nvSpPr>
          <p:cNvPr id="1351" name="Google Shape;1351;p42"/>
          <p:cNvSpPr/>
          <p:nvPr/>
        </p:nvSpPr>
        <p:spPr>
          <a:xfrm>
            <a:off x="6247018" y="3732447"/>
            <a:ext cx="9360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Calibri"/>
                <a:ea typeface="Calibri"/>
                <a:cs typeface="Calibri"/>
                <a:sym typeface="Calibri"/>
              </a:rPr>
              <a:t>25%</a:t>
            </a:r>
            <a:endParaRPr sz="3000" b="1" i="0" u="none" strike="noStrike" cap="none">
              <a:solidFill>
                <a:schemeClr val="dk1"/>
              </a:solidFill>
              <a:latin typeface="Calibri"/>
              <a:ea typeface="Calibri"/>
              <a:cs typeface="Calibri"/>
              <a:sym typeface="Calibri"/>
            </a:endParaRPr>
          </a:p>
        </p:txBody>
      </p:sp>
      <p:sp>
        <p:nvSpPr>
          <p:cNvPr id="1352" name="Google Shape;1352;p42"/>
          <p:cNvSpPr/>
          <p:nvPr/>
        </p:nvSpPr>
        <p:spPr>
          <a:xfrm>
            <a:off x="2742066" y="4290164"/>
            <a:ext cx="2125800" cy="107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Calibri"/>
                <a:ea typeface="Calibri"/>
                <a:cs typeface="Calibri"/>
                <a:sym typeface="Calibri"/>
              </a:rPr>
              <a:t>55%</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ka-GE" sz="3200" b="1" i="0" u="none" strike="noStrike" cap="none" dirty="0" smtClean="0">
                <a:solidFill>
                  <a:schemeClr val="dk1"/>
                </a:solidFill>
                <a:latin typeface="Calibri"/>
                <a:ea typeface="Calibri"/>
                <a:cs typeface="Calibri"/>
                <a:sym typeface="Calibri"/>
              </a:rPr>
              <a:t>და მეტი</a:t>
            </a:r>
            <a:endParaRPr sz="3200" b="1" i="0" u="none" strike="noStrike" cap="none" dirty="0">
              <a:solidFill>
                <a:schemeClr val="dk1"/>
              </a:solidFill>
              <a:latin typeface="Calibri"/>
              <a:ea typeface="Calibri"/>
              <a:cs typeface="Calibri"/>
              <a:sym typeface="Calibri"/>
            </a:endParaRPr>
          </a:p>
        </p:txBody>
      </p:sp>
      <p:sp>
        <p:nvSpPr>
          <p:cNvPr id="1353" name="Google Shape;1353;p42"/>
          <p:cNvSpPr/>
          <p:nvPr/>
        </p:nvSpPr>
        <p:spPr>
          <a:xfrm>
            <a:off x="5856499" y="4286445"/>
            <a:ext cx="1985174"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chemeClr val="dk1"/>
                </a:solidFill>
                <a:latin typeface="Calibri"/>
                <a:ea typeface="Calibri"/>
                <a:cs typeface="Calibri"/>
                <a:sym typeface="Calibri"/>
              </a:rPr>
              <a:t>10%</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ka-GE" sz="3200" b="1" i="0" u="none" strike="noStrike" cap="none" dirty="0" smtClean="0">
                <a:solidFill>
                  <a:schemeClr val="dk1"/>
                </a:solidFill>
                <a:latin typeface="Calibri"/>
                <a:ea typeface="Calibri"/>
                <a:cs typeface="Calibri"/>
                <a:sym typeface="Calibri"/>
              </a:rPr>
              <a:t>და ნაკლები</a:t>
            </a:r>
            <a:endParaRPr sz="3200" b="1" i="0" u="none" strike="noStrike" cap="none" dirty="0">
              <a:solidFill>
                <a:schemeClr val="dk1"/>
              </a:solidFill>
              <a:latin typeface="Calibri"/>
              <a:ea typeface="Calibri"/>
              <a:cs typeface="Calibri"/>
              <a:sym typeface="Calibri"/>
            </a:endParaRPr>
          </a:p>
        </p:txBody>
      </p:sp>
      <p:sp>
        <p:nvSpPr>
          <p:cNvPr id="1354" name="Google Shape;1354;p42"/>
          <p:cNvSpPr/>
          <p:nvPr/>
        </p:nvSpPr>
        <p:spPr>
          <a:xfrm>
            <a:off x="3336965" y="3745887"/>
            <a:ext cx="9360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Calibri"/>
                <a:ea typeface="Calibri"/>
                <a:cs typeface="Calibri"/>
                <a:sym typeface="Calibri"/>
              </a:rPr>
              <a:t>47%</a:t>
            </a:r>
            <a:endParaRPr sz="3000" b="1" i="0" u="none" strike="noStrike" cap="none">
              <a:solidFill>
                <a:schemeClr val="dk1"/>
              </a:solidFill>
              <a:latin typeface="Calibri"/>
              <a:ea typeface="Calibri"/>
              <a:cs typeface="Calibri"/>
              <a:sym typeface="Calibri"/>
            </a:endParaRPr>
          </a:p>
        </p:txBody>
      </p:sp>
      <p:sp>
        <p:nvSpPr>
          <p:cNvPr id="1355" name="Google Shape;1355;p42"/>
          <p:cNvSpPr/>
          <p:nvPr/>
        </p:nvSpPr>
        <p:spPr>
          <a:xfrm flipH="1">
            <a:off x="611650" y="6148116"/>
            <a:ext cx="7632900" cy="261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ასე რომ, 2035 წლამდე ნარჩენების რაოდენობის 15% -ით შემცირებას მოსალოდნელი.</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9"/>
        <p:cNvGrpSpPr/>
        <p:nvPr/>
      </p:nvGrpSpPr>
      <p:grpSpPr>
        <a:xfrm>
          <a:off x="0" y="0"/>
          <a:ext cx="0" cy="0"/>
          <a:chOff x="0" y="0"/>
          <a:chExt cx="0" cy="0"/>
        </a:xfrm>
      </p:grpSpPr>
      <p:sp>
        <p:nvSpPr>
          <p:cNvPr id="1360" name="Google Shape;1360;p43"/>
          <p:cNvSpPr/>
          <p:nvPr/>
        </p:nvSpPr>
        <p:spPr>
          <a:xfrm>
            <a:off x="1115616" y="80577"/>
            <a:ext cx="6998100" cy="5541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ციკლური ეკონომიკა და ნარჩენების იერარქია</a:t>
            </a:r>
            <a:endParaRPr/>
          </a:p>
        </p:txBody>
      </p:sp>
      <p:sp>
        <p:nvSpPr>
          <p:cNvPr id="1361" name="Google Shape;1361;p43"/>
          <p:cNvSpPr/>
          <p:nvPr/>
        </p:nvSpPr>
        <p:spPr>
          <a:xfrm>
            <a:off x="236775" y="609848"/>
            <a:ext cx="8140200" cy="19497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ნარჩენების იერარქია განსაზღვრავს გარემოსთვის ხელსაყრელი ნარჩენების მართვის საუკეთესო ვარიანტებს. ციკლური ეკონომიკის სისტემის მისაღწევად მნიშვნელოვანია იერარქიის ზედა ნაწილი(პრევენცია, ხელახლა გამოყენება და გადამუშავება). დაწვას ორ მხარე აქვს.პირველ რიგში, მასალები ასრულებენ სასიცოცხლო ციკლს და ადგილი აქვს ემისიებს(CO2). მეორე, შესაძლებელია სასარგებლო მასალების აღდგენა ნაცრიდან და CO2- ის ბრუნვა ბიომასის ციკლურ პროცესში.</a:t>
            </a:r>
            <a:endParaRPr/>
          </a:p>
        </p:txBody>
      </p:sp>
      <p:sp>
        <p:nvSpPr>
          <p:cNvPr id="1362" name="Google Shape;1362;p43" descr="ÐÐ°ÑÑÐ¸Ð½ÐºÐ¸ Ð¿Ð¾ Ð·Ð°Ð¿ÑÐ¾ÑÑ waste hierarchy"/>
          <p:cNvSpPr/>
          <p:nvPr/>
        </p:nvSpPr>
        <p:spPr>
          <a:xfrm>
            <a:off x="155575" y="-144463"/>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3" name="Google Shape;1363;p43" descr="ÐÐ°ÑÑÐ¸Ð½ÐºÐ¸ Ð¿Ð¾ Ð·Ð°Ð¿ÑÐ¾ÑÑ waste hierarchy"/>
          <p:cNvSpPr/>
          <p:nvPr/>
        </p:nvSpPr>
        <p:spPr>
          <a:xfrm>
            <a:off x="307975" y="7937"/>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4" name="Google Shape;1364;p43" descr="ÐÐ°ÑÑÐ¸Ð½ÐºÐ¸ Ð¿Ð¾ Ð·Ð°Ð¿ÑÐ¾ÑÑ waste hierarchy"/>
          <p:cNvSpPr/>
          <p:nvPr/>
        </p:nvSpPr>
        <p:spPr>
          <a:xfrm>
            <a:off x="460375" y="160337"/>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5" name="Google Shape;1365;p43" descr="ÐÐ°ÑÑÐ¸Ð½ÐºÐ¸ Ð¿Ð¾ Ð·Ð°Ð¿ÑÐ¾ÑÑ waste hierarchy"/>
          <p:cNvSpPr/>
          <p:nvPr/>
        </p:nvSpPr>
        <p:spPr>
          <a:xfrm>
            <a:off x="612775" y="312737"/>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66" name="Google Shape;1366;p43"/>
          <p:cNvPicPr preferRelativeResize="0"/>
          <p:nvPr/>
        </p:nvPicPr>
        <p:blipFill rotWithShape="1">
          <a:blip r:embed="rId3">
            <a:alphaModFix/>
          </a:blip>
          <a:srcRect/>
          <a:stretch/>
        </p:blipFill>
        <p:spPr>
          <a:xfrm>
            <a:off x="20668" y="3140968"/>
            <a:ext cx="8275141" cy="3573016"/>
          </a:xfrm>
          <a:prstGeom prst="rect">
            <a:avLst/>
          </a:prstGeom>
          <a:noFill/>
          <a:ln>
            <a:noFill/>
          </a:ln>
        </p:spPr>
      </p:pic>
      <p:sp>
        <p:nvSpPr>
          <p:cNvPr id="1367" name="Google Shape;1367;p43"/>
          <p:cNvSpPr/>
          <p:nvPr/>
        </p:nvSpPr>
        <p:spPr>
          <a:xfrm>
            <a:off x="4158238" y="3356991"/>
            <a:ext cx="3370200" cy="4617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შეცვალეთ ჩვენი ქცევები</a:t>
            </a:r>
            <a:endParaRPr/>
          </a:p>
        </p:txBody>
      </p:sp>
      <p:sp>
        <p:nvSpPr>
          <p:cNvPr id="1368" name="Google Shape;1368;p43"/>
          <p:cNvSpPr/>
          <p:nvPr/>
        </p:nvSpPr>
        <p:spPr>
          <a:xfrm>
            <a:off x="4283968" y="3971055"/>
            <a:ext cx="2404500" cy="4617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ხელახლა გამოიყენეთ მასალა</a:t>
            </a:r>
            <a:endParaRPr/>
          </a:p>
        </p:txBody>
      </p:sp>
      <p:sp>
        <p:nvSpPr>
          <p:cNvPr id="1369" name="Google Shape;1369;p43"/>
          <p:cNvSpPr/>
          <p:nvPr/>
        </p:nvSpPr>
        <p:spPr>
          <a:xfrm>
            <a:off x="4253939" y="4511977"/>
            <a:ext cx="4392600" cy="8310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გადამუშავება და გადამუშავების მასალები</a:t>
            </a:r>
            <a:endParaRPr/>
          </a:p>
        </p:txBody>
      </p:sp>
      <p:sp>
        <p:nvSpPr>
          <p:cNvPr id="1370" name="Google Shape;1370;p43"/>
          <p:cNvSpPr/>
          <p:nvPr/>
        </p:nvSpPr>
        <p:spPr>
          <a:xfrm>
            <a:off x="4306898" y="5363321"/>
            <a:ext cx="2623800" cy="4617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ენერგიის აღდგენა</a:t>
            </a:r>
            <a:endParaRPr/>
          </a:p>
        </p:txBody>
      </p:sp>
      <p:sp>
        <p:nvSpPr>
          <p:cNvPr id="1371" name="Google Shape;1371;p43"/>
          <p:cNvSpPr/>
          <p:nvPr/>
        </p:nvSpPr>
        <p:spPr>
          <a:xfrm>
            <a:off x="4306898" y="6021288"/>
            <a:ext cx="3209400" cy="461700"/>
          </a:xfrm>
          <a:prstGeom prst="rect">
            <a:avLst/>
          </a:prstGeom>
          <a:noFill/>
          <a:ln>
            <a:noFill/>
          </a:ln>
        </p:spPr>
        <p:txBody>
          <a:bodyPr spcFirstLastPara="1" wrap="square" lIns="91425" tIns="45700" rIns="91425" bIns="45700" anchor="t" anchorCtr="0">
            <a:spAutoFit/>
          </a:bodyPr>
          <a:lstStyle/>
          <a:p>
            <a:pPr marL="0" lvl="0" indent="0" rtl="0">
              <a:spcBef>
                <a:spcPts val="0"/>
              </a:spcBef>
              <a:spcAft>
                <a:spcPts val="0"/>
              </a:spcAft>
              <a:buNone/>
            </a:pPr>
            <a:r>
              <a:rPr lang="en-US"/>
              <a:t>ნულოვან ნაგავსაყრელებზე ორიენტაცია</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7" name="Google Shape;1377;p44"/>
          <p:cNvSpPr/>
          <p:nvPr/>
        </p:nvSpPr>
        <p:spPr>
          <a:xfrm>
            <a:off x="845062" y="1382566"/>
            <a:ext cx="1616292"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0" i="1" u="none" strike="noStrike" cap="none" dirty="0" smtClean="0">
                <a:solidFill>
                  <a:schemeClr val="dk1"/>
                </a:solidFill>
                <a:latin typeface="Times New Roman"/>
                <a:ea typeface="Times New Roman"/>
                <a:cs typeface="Times New Roman"/>
                <a:sym typeface="Times New Roman"/>
              </a:rPr>
              <a:t>მაგალითები</a:t>
            </a:r>
            <a:r>
              <a:rPr lang="en-US" sz="1800" b="0" i="1" u="none" strike="noStrike" cap="none" dirty="0" smtClean="0">
                <a:solidFill>
                  <a:schemeClr val="dk1"/>
                </a:solidFill>
                <a:latin typeface="Times New Roman"/>
                <a:ea typeface="Times New Roman"/>
                <a:cs typeface="Times New Roman"/>
                <a:sym typeface="Times New Roman"/>
              </a:rPr>
              <a:t>:</a:t>
            </a:r>
            <a:endParaRPr sz="1800" b="0" i="1" u="none" strike="noStrike" cap="none" dirty="0">
              <a:solidFill>
                <a:schemeClr val="dk1"/>
              </a:solidFill>
              <a:latin typeface="Calibri"/>
              <a:ea typeface="Calibri"/>
              <a:cs typeface="Calibri"/>
              <a:sym typeface="Calibri"/>
            </a:endParaRPr>
          </a:p>
        </p:txBody>
      </p:sp>
      <p:sp>
        <p:nvSpPr>
          <p:cNvPr id="1378" name="Google Shape;1378;p44"/>
          <p:cNvSpPr/>
          <p:nvPr/>
        </p:nvSpPr>
        <p:spPr>
          <a:xfrm>
            <a:off x="2461446" y="1382566"/>
            <a:ext cx="6017536" cy="1200288"/>
          </a:xfrm>
          <a:prstGeom prst="rect">
            <a:avLst/>
          </a:prstGeom>
          <a:noFill/>
          <a:ln>
            <a:noFill/>
          </a:ln>
        </p:spPr>
        <p:txBody>
          <a:bodyPr spcFirstLastPara="1" wrap="square" lIns="91425" tIns="45700" rIns="91425" bIns="45700" anchor="t" anchorCtr="0">
            <a:spAutoFit/>
          </a:bodyPr>
          <a:lstStyle/>
          <a:p>
            <a:pPr marL="285750" lvl="0" indent="-285750">
              <a:buClr>
                <a:schemeClr val="dk1"/>
              </a:buClr>
              <a:buSzPts val="1800"/>
              <a:buFont typeface="Arial"/>
              <a:buChar char="•"/>
            </a:pPr>
            <a:r>
              <a:rPr lang="ka-GE" sz="1800" b="0" i="0" u="none" strike="noStrike" cap="none" dirty="0" smtClean="0">
                <a:solidFill>
                  <a:schemeClr val="dk1"/>
                </a:solidFill>
                <a:latin typeface="Times New Roman"/>
                <a:ea typeface="Times New Roman"/>
                <a:cs typeface="Times New Roman"/>
                <a:sym typeface="Times New Roman"/>
              </a:rPr>
              <a:t>არა</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უსარგებლო ფოსტა</a:t>
            </a:r>
            <a:r>
              <a:rPr lang="en-US" sz="1800" b="0" i="0" u="none" strike="noStrike" cap="none" dirty="0" smtClean="0">
                <a:solidFill>
                  <a:schemeClr val="dk1"/>
                </a:solidFill>
                <a:latin typeface="Times New Roman"/>
                <a:ea typeface="Times New Roman"/>
                <a:cs typeface="Times New Roman"/>
                <a:sym typeface="Times New Roman"/>
              </a:rPr>
              <a:t>! </a:t>
            </a:r>
            <a:r>
              <a:rPr lang="ka-GE" sz="1800" dirty="0" smtClean="0">
                <a:solidFill>
                  <a:schemeClr val="dk1"/>
                </a:solidFill>
                <a:latin typeface="Times New Roman"/>
                <a:ea typeface="Times New Roman"/>
                <a:cs typeface="Times New Roman"/>
                <a:sym typeface="Times New Roman"/>
              </a:rPr>
              <a:t>არა </a:t>
            </a:r>
            <a:r>
              <a:rPr lang="ka-GE" sz="1800" dirty="0">
                <a:solidFill>
                  <a:schemeClr val="dk1"/>
                </a:solidFill>
                <a:latin typeface="Times New Roman"/>
                <a:ea typeface="Times New Roman"/>
                <a:cs typeface="Times New Roman"/>
                <a:sym typeface="Times New Roman"/>
              </a:rPr>
              <a:t>უფასო ნომრები </a:t>
            </a:r>
            <a:r>
              <a:rPr lang="ka-GE" sz="1800" dirty="0" smtClean="0">
                <a:solidFill>
                  <a:schemeClr val="dk1"/>
                </a:solidFill>
                <a:latin typeface="Times New Roman"/>
                <a:ea typeface="Times New Roman"/>
                <a:cs typeface="Times New Roman"/>
                <a:sym typeface="Times New Roman"/>
              </a:rPr>
              <a:t>არასასურველ </a:t>
            </a:r>
            <a:r>
              <a:rPr lang="ka-GE" sz="1800" dirty="0">
                <a:solidFill>
                  <a:schemeClr val="dk1"/>
                </a:solidFill>
                <a:latin typeface="Times New Roman"/>
                <a:ea typeface="Times New Roman"/>
                <a:cs typeface="Times New Roman"/>
                <a:sym typeface="Times New Roman"/>
              </a:rPr>
              <a:t>კატალოგებში</a:t>
            </a:r>
            <a:r>
              <a:rPr lang="ka-GE" sz="1800" dirty="0" smtClean="0">
                <a:solidFill>
                  <a:schemeClr val="dk1"/>
                </a:solidFill>
                <a:latin typeface="Times New Roman"/>
                <a:ea typeface="Times New Roman"/>
                <a:cs typeface="Times New Roman"/>
                <a:sym typeface="Times New Roman"/>
              </a:rPr>
              <a:t>.</a:t>
            </a:r>
          </a:p>
          <a:p>
            <a:pPr marL="285750" lvl="0" indent="-285750">
              <a:buClr>
                <a:schemeClr val="dk1"/>
              </a:buClr>
              <a:buSzPts val="1800"/>
              <a:buFont typeface="Arial"/>
              <a:buChar char="•"/>
            </a:pPr>
            <a:r>
              <a:rPr lang="ka-GE" sz="1800" dirty="0">
                <a:solidFill>
                  <a:schemeClr val="dk1"/>
                </a:solidFill>
                <a:latin typeface="Times New Roman"/>
                <a:ea typeface="Times New Roman"/>
                <a:cs typeface="Times New Roman"/>
                <a:sym typeface="Times New Roman"/>
              </a:rPr>
              <a:t>შეძლებისდაგვარად </a:t>
            </a:r>
            <a:r>
              <a:rPr lang="ka-GE" sz="1800" dirty="0" smtClean="0">
                <a:solidFill>
                  <a:schemeClr val="dk1"/>
                </a:solidFill>
                <a:latin typeface="Times New Roman"/>
                <a:ea typeface="Times New Roman"/>
                <a:cs typeface="Times New Roman"/>
                <a:sym typeface="Times New Roman"/>
              </a:rPr>
              <a:t>გამოყენებული იქნას ნივთები ხანგრძლივი პერიოდით, სანამ ეს შესაძლებელია.</a:t>
            </a:r>
            <a:endParaRPr sz="1800" b="0" i="0" u="none" strike="noStrike" cap="none" dirty="0">
              <a:solidFill>
                <a:schemeClr val="dk1"/>
              </a:solidFill>
              <a:latin typeface="Times New Roman"/>
              <a:ea typeface="Times New Roman"/>
              <a:cs typeface="Times New Roman"/>
              <a:sym typeface="Times New Roman"/>
            </a:endParaRPr>
          </a:p>
        </p:txBody>
      </p:sp>
      <p:sp>
        <p:nvSpPr>
          <p:cNvPr id="1379" name="Google Shape;1379;p44"/>
          <p:cNvSpPr/>
          <p:nvPr/>
        </p:nvSpPr>
        <p:spPr>
          <a:xfrm>
            <a:off x="793494" y="2582895"/>
            <a:ext cx="7413600" cy="101562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ka-GE" sz="2400" b="1" i="0" u="none" strike="noStrike" cap="none" dirty="0" smtClean="0">
                <a:solidFill>
                  <a:schemeClr val="dk2"/>
                </a:solidFill>
                <a:latin typeface="Cambria"/>
                <a:ea typeface="Cambria"/>
                <a:cs typeface="Cambria"/>
                <a:sym typeface="Cambria"/>
              </a:rPr>
              <a:t>ხელახალი გამოყენება</a:t>
            </a:r>
            <a:r>
              <a:rPr lang="en-US" sz="2000" b="1" i="0" u="none" strike="noStrike" cap="none" dirty="0" smtClean="0">
                <a:solidFill>
                  <a:schemeClr val="dk2"/>
                </a:solidFill>
                <a:latin typeface="Cambria"/>
                <a:ea typeface="Cambria"/>
                <a:cs typeface="Cambria"/>
                <a:sym typeface="Cambria"/>
              </a:rPr>
              <a:t> </a:t>
            </a:r>
            <a:r>
              <a:rPr lang="ka-GE" sz="1800" b="0" i="0" u="none" strike="noStrike" cap="none" dirty="0" smtClean="0">
                <a:solidFill>
                  <a:schemeClr val="dk1"/>
                </a:solidFill>
                <a:latin typeface="Times New Roman"/>
                <a:ea typeface="Times New Roman"/>
                <a:cs typeface="Times New Roman"/>
                <a:sym typeface="Times New Roman"/>
              </a:rPr>
              <a:t>ეს არის ქმედება ან პრაქტიკა გამოიყენო რაღაც კიდევ ერთხელ, არის ეს მისი თავდაპირველი დანიშნულება თუ ასრულებს სხვა ფუნქციას.</a:t>
            </a:r>
            <a:endParaRPr sz="1800" b="0" i="0" u="none" strike="noStrike" cap="none" dirty="0">
              <a:solidFill>
                <a:schemeClr val="dk1"/>
              </a:solidFill>
              <a:latin typeface="Times New Roman"/>
              <a:ea typeface="Times New Roman"/>
              <a:cs typeface="Times New Roman"/>
              <a:sym typeface="Times New Roman"/>
            </a:endParaRPr>
          </a:p>
        </p:txBody>
      </p:sp>
      <p:sp>
        <p:nvSpPr>
          <p:cNvPr id="1380" name="Google Shape;1380;p44"/>
          <p:cNvSpPr/>
          <p:nvPr/>
        </p:nvSpPr>
        <p:spPr>
          <a:xfrm>
            <a:off x="2523959" y="3777117"/>
            <a:ext cx="5556300" cy="1200288"/>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chemeClr val="dk1"/>
              </a:buClr>
              <a:buSzPts val="1800"/>
              <a:buFont typeface="Arial"/>
              <a:buChar char="•"/>
            </a:pPr>
            <a:r>
              <a:rPr lang="ka-GE" sz="1800" b="0" i="0" u="none" strike="noStrike" cap="none" dirty="0" smtClean="0">
                <a:solidFill>
                  <a:schemeClr val="dk1"/>
                </a:solidFill>
                <a:latin typeface="Times New Roman"/>
                <a:ea typeface="Times New Roman"/>
                <a:cs typeface="Times New Roman"/>
                <a:sym typeface="Times New Roman"/>
              </a:rPr>
              <a:t>გარეცხვა და ხელახალი გამოყენება პლასმასის ჭიქების, თეფშების, კონტეინერების და ჩანთების - მათი უმრავლესობის გამოყენება შესაძლებელია ხანგრძლივი პერიოდით.</a:t>
            </a:r>
            <a:endParaRPr sz="1800" b="0" i="0" u="none" strike="noStrike" cap="none" dirty="0">
              <a:solidFill>
                <a:schemeClr val="dk1"/>
              </a:solidFill>
              <a:latin typeface="Times New Roman"/>
              <a:ea typeface="Times New Roman"/>
              <a:cs typeface="Times New Roman"/>
              <a:sym typeface="Times New Roman"/>
            </a:endParaRPr>
          </a:p>
        </p:txBody>
      </p:sp>
      <p:sp>
        <p:nvSpPr>
          <p:cNvPr id="1381" name="Google Shape;1381;p44"/>
          <p:cNvSpPr/>
          <p:nvPr/>
        </p:nvSpPr>
        <p:spPr>
          <a:xfrm>
            <a:off x="845062" y="3767801"/>
            <a:ext cx="1745854"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0" i="1" u="none" strike="noStrike" cap="none" dirty="0" smtClean="0">
                <a:solidFill>
                  <a:schemeClr val="dk1"/>
                </a:solidFill>
                <a:latin typeface="Times New Roman"/>
                <a:ea typeface="Times New Roman"/>
                <a:cs typeface="Times New Roman"/>
                <a:sym typeface="Times New Roman"/>
              </a:rPr>
              <a:t>მაგალითები</a:t>
            </a:r>
            <a:r>
              <a:rPr lang="en-US" sz="1800" b="0" i="1" u="none" strike="noStrike" cap="none" dirty="0" smtClean="0">
                <a:solidFill>
                  <a:schemeClr val="dk1"/>
                </a:solidFill>
                <a:latin typeface="Times New Roman"/>
                <a:ea typeface="Times New Roman"/>
                <a:cs typeface="Times New Roman"/>
                <a:sym typeface="Times New Roman"/>
              </a:rPr>
              <a:t>:</a:t>
            </a:r>
            <a:endParaRPr sz="1800" b="0" i="1" u="none" strike="noStrike" cap="none" dirty="0">
              <a:solidFill>
                <a:schemeClr val="dk1"/>
              </a:solidFill>
              <a:latin typeface="Calibri"/>
              <a:ea typeface="Calibri"/>
              <a:cs typeface="Calibri"/>
              <a:sym typeface="Calibri"/>
            </a:endParaRPr>
          </a:p>
        </p:txBody>
      </p:sp>
      <p:sp>
        <p:nvSpPr>
          <p:cNvPr id="1382" name="Google Shape;1382;p44"/>
          <p:cNvSpPr/>
          <p:nvPr/>
        </p:nvSpPr>
        <p:spPr>
          <a:xfrm>
            <a:off x="294909" y="5011381"/>
            <a:ext cx="7983277" cy="1846619"/>
          </a:xfrm>
          <a:prstGeom prst="rect">
            <a:avLst/>
          </a:prstGeom>
          <a:noFill/>
          <a:ln>
            <a:noFill/>
          </a:ln>
        </p:spPr>
        <p:txBody>
          <a:bodyPr spcFirstLastPara="1" wrap="square" lIns="91425" tIns="45700" rIns="91425" bIns="45700" anchor="t" anchorCtr="0">
            <a:spAutoFit/>
          </a:bodyPr>
          <a:lstStyle/>
          <a:p>
            <a:pPr lvl="0" algn="just">
              <a:buSzPts val="2400"/>
            </a:pPr>
            <a:r>
              <a:rPr lang="ka-GE" sz="2400" b="1" i="0" u="none" strike="noStrike" cap="none" dirty="0" smtClean="0">
                <a:solidFill>
                  <a:schemeClr val="dk2"/>
                </a:solidFill>
                <a:latin typeface="Cambria"/>
                <a:ea typeface="Cambria"/>
                <a:cs typeface="Cambria"/>
                <a:sym typeface="Cambria"/>
              </a:rPr>
              <a:t>გადამუშავება</a:t>
            </a:r>
            <a:r>
              <a:rPr lang="en-US" sz="1800" b="0" i="0" u="none" strike="noStrike" cap="none" dirty="0">
                <a:solidFill>
                  <a:schemeClr val="dk1"/>
                </a:solidFill>
                <a:latin typeface="Calibri"/>
                <a:ea typeface="Calibri"/>
                <a:cs typeface="Calibri"/>
                <a:sym typeface="Calibri"/>
              </a:rPr>
              <a:t> </a:t>
            </a:r>
            <a:r>
              <a:rPr lang="ka-GE" sz="1800" b="0" i="0" u="none" strike="noStrike" cap="none" dirty="0" smtClean="0">
                <a:solidFill>
                  <a:schemeClr val="dk1"/>
                </a:solidFill>
                <a:latin typeface="Times New Roman"/>
                <a:ea typeface="Times New Roman"/>
                <a:cs typeface="Times New Roman"/>
                <a:sym typeface="Times New Roman"/>
              </a:rPr>
              <a:t>ეს არის პროცესი, როდესაც ნარცენების მასალების გარდაქმნა ხდება ახალ მასალებად და </a:t>
            </a:r>
            <a:r>
              <a:rPr lang="ka-GE" sz="1800" dirty="0">
                <a:solidFill>
                  <a:schemeClr val="dk1"/>
                </a:solidFill>
                <a:latin typeface="Times New Roman"/>
                <a:ea typeface="Times New Roman"/>
                <a:cs typeface="Times New Roman"/>
                <a:sym typeface="Times New Roman"/>
              </a:rPr>
              <a:t>საგნებად. გადამუშავება ხელს უშლის პოტენციურად სასარგებლო მასალებიდან ნარჩენების წარმოქმნას და ახალი ნედლეულის მოხმარების შემცირებას, რაც ამცირებს: ენერგიის მოხმარებას, ჰაერის დაბინძურებას </a:t>
            </a:r>
            <a:r>
              <a:rPr lang="ka-GE" sz="1800" dirty="0" smtClean="0">
                <a:solidFill>
                  <a:schemeClr val="dk1"/>
                </a:solidFill>
                <a:latin typeface="Times New Roman"/>
                <a:ea typeface="Times New Roman"/>
                <a:cs typeface="Times New Roman"/>
                <a:sym typeface="Times New Roman"/>
              </a:rPr>
              <a:t>(ინსინერატორებიდან) </a:t>
            </a:r>
            <a:r>
              <a:rPr lang="ka-GE" sz="1800" dirty="0">
                <a:solidFill>
                  <a:schemeClr val="dk1"/>
                </a:solidFill>
                <a:latin typeface="Times New Roman"/>
                <a:ea typeface="Times New Roman"/>
                <a:cs typeface="Times New Roman"/>
                <a:sym typeface="Times New Roman"/>
              </a:rPr>
              <a:t>და წყლის დაბინძურებას (</a:t>
            </a:r>
            <a:r>
              <a:rPr lang="ka-GE" sz="1800" dirty="0" smtClean="0">
                <a:solidFill>
                  <a:schemeClr val="dk1"/>
                </a:solidFill>
                <a:latin typeface="Times New Roman"/>
                <a:ea typeface="Times New Roman"/>
                <a:cs typeface="Times New Roman"/>
                <a:sym typeface="Times New Roman"/>
              </a:rPr>
              <a:t>ნაგავსაყრელებიდან).</a:t>
            </a:r>
            <a:endParaRPr sz="1800" b="0" i="0" u="none" strike="noStrike" cap="none" dirty="0">
              <a:solidFill>
                <a:schemeClr val="dk1"/>
              </a:solidFill>
              <a:latin typeface="Times New Roman"/>
              <a:ea typeface="Times New Roman"/>
              <a:cs typeface="Times New Roman"/>
              <a:sym typeface="Times New Roman"/>
            </a:endParaRPr>
          </a:p>
        </p:txBody>
      </p:sp>
      <p:sp>
        <p:nvSpPr>
          <p:cNvPr id="9" name="Прямоугольник 1"/>
          <p:cNvSpPr/>
          <p:nvPr/>
        </p:nvSpPr>
        <p:spPr>
          <a:xfrm>
            <a:off x="294909" y="376236"/>
            <a:ext cx="7632848" cy="707886"/>
          </a:xfrm>
          <a:prstGeom prst="rect">
            <a:avLst/>
          </a:prstGeom>
        </p:spPr>
        <p:txBody>
          <a:bodyPr wrap="square">
            <a:spAutoFit/>
          </a:bodyPr>
          <a:lstStyle/>
          <a:p>
            <a:pPr algn="just"/>
            <a:r>
              <a:rPr lang="ka-GE" sz="2400" b="1" dirty="0" smtClean="0">
                <a:solidFill>
                  <a:schemeClr val="dk2"/>
                </a:solidFill>
                <a:latin typeface="Cambria"/>
                <a:ea typeface="Cambria"/>
                <a:cs typeface="Cambria"/>
                <a:sym typeface="Cambria"/>
              </a:rPr>
              <a:t>ნარცენების შემცირება </a:t>
            </a:r>
            <a:r>
              <a:rPr lang="ka-GE" sz="1600" dirty="0" smtClean="0">
                <a:latin typeface="Times New Roman" panose="02020603050405020304" pitchFamily="18" charset="0"/>
                <a:cs typeface="Times New Roman" panose="02020603050405020304" pitchFamily="18" charset="0"/>
              </a:rPr>
              <a:t>გონივრულად და ნაკლები რაოდენობით იყენებს ბუნებრივ რესურსებს, ნარჩენების თავიდან აცილების მიზნით.</a:t>
            </a:r>
            <a:endParaRPr lang="uk-UA"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pic>
        <p:nvPicPr>
          <p:cNvPr id="1387" name="Google Shape;1387;p45"/>
          <p:cNvPicPr preferRelativeResize="0"/>
          <p:nvPr/>
        </p:nvPicPr>
        <p:blipFill rotWithShape="1">
          <a:blip r:embed="rId3">
            <a:alphaModFix/>
          </a:blip>
          <a:srcRect l="1968" t="-42440" r="52354" b="42440"/>
          <a:stretch/>
        </p:blipFill>
        <p:spPr>
          <a:xfrm>
            <a:off x="251520" y="-387424"/>
            <a:ext cx="3568744" cy="3373768"/>
          </a:xfrm>
          <a:prstGeom prst="rect">
            <a:avLst/>
          </a:prstGeom>
          <a:noFill/>
          <a:ln>
            <a:noFill/>
          </a:ln>
        </p:spPr>
      </p:pic>
      <p:sp>
        <p:nvSpPr>
          <p:cNvPr id="1388" name="Google Shape;1388;p45"/>
          <p:cNvSpPr/>
          <p:nvPr/>
        </p:nvSpPr>
        <p:spPr>
          <a:xfrm>
            <a:off x="3728013" y="1246814"/>
            <a:ext cx="223500" cy="1622700"/>
          </a:xfrm>
          <a:prstGeom prst="rightBracket">
            <a:avLst>
              <a:gd name="adj" fmla="val 8333"/>
            </a:avLst>
          </a:prstGeom>
          <a:no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9" name="Google Shape;1389;p45"/>
          <p:cNvSpPr/>
          <p:nvPr/>
        </p:nvSpPr>
        <p:spPr>
          <a:xfrm>
            <a:off x="3959699" y="1795881"/>
            <a:ext cx="6864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3Rs</a:t>
            </a:r>
            <a:endParaRPr sz="2400" b="1" i="0" u="none" strike="noStrike" cap="none">
              <a:solidFill>
                <a:schemeClr val="dk1"/>
              </a:solidFill>
              <a:latin typeface="Calibri"/>
              <a:ea typeface="Calibri"/>
              <a:cs typeface="Calibri"/>
              <a:sym typeface="Calibri"/>
            </a:endParaRPr>
          </a:p>
        </p:txBody>
      </p:sp>
      <p:sp>
        <p:nvSpPr>
          <p:cNvPr id="1390" name="Google Shape;1390;p45"/>
          <p:cNvSpPr/>
          <p:nvPr/>
        </p:nvSpPr>
        <p:spPr>
          <a:xfrm>
            <a:off x="4712098" y="341744"/>
            <a:ext cx="3510849" cy="3170058"/>
          </a:xfrm>
          <a:prstGeom prst="rect">
            <a:avLst/>
          </a:prstGeom>
          <a:noFill/>
          <a:ln>
            <a:noFill/>
          </a:ln>
        </p:spPr>
        <p:txBody>
          <a:bodyPr spcFirstLastPara="1" wrap="square" lIns="91425" tIns="45700" rIns="91425" bIns="45700" anchor="t" anchorCtr="0">
            <a:spAutoFit/>
          </a:bodyPr>
          <a:lstStyle/>
          <a:p>
            <a:pPr lvl="0" indent="457200" algn="just">
              <a:buSzPts val="2000"/>
            </a:pPr>
            <a:r>
              <a:rPr lang="ka-GE" sz="2000" b="1" i="0" u="none" strike="noStrike" cap="none" dirty="0" smtClean="0">
                <a:solidFill>
                  <a:schemeClr val="dk1"/>
                </a:solidFill>
                <a:latin typeface="Times New Roman"/>
                <a:ea typeface="Times New Roman"/>
                <a:cs typeface="Times New Roman"/>
                <a:sym typeface="Times New Roman"/>
              </a:rPr>
              <a:t>მაგრამ</a:t>
            </a:r>
            <a:r>
              <a:rPr lang="en-US" sz="2000" b="1" i="0" u="none" strike="noStrike" cap="none" dirty="0" smtClean="0">
                <a:solidFill>
                  <a:schemeClr val="dk1"/>
                </a:solidFill>
                <a:latin typeface="Times New Roman"/>
                <a:ea typeface="Times New Roman"/>
                <a:cs typeface="Times New Roman"/>
                <a:sym typeface="Times New Roman"/>
              </a:rPr>
              <a:t>, </a:t>
            </a:r>
            <a:r>
              <a:rPr lang="ka-GE" sz="2000" dirty="0" smtClean="0">
                <a:solidFill>
                  <a:schemeClr val="dk1"/>
                </a:solidFill>
                <a:latin typeface="Times New Roman"/>
                <a:ea typeface="Times New Roman"/>
                <a:cs typeface="Times New Roman"/>
                <a:sym typeface="Times New Roman"/>
              </a:rPr>
              <a:t>სამივე </a:t>
            </a:r>
            <a:r>
              <a:rPr lang="en-US" sz="2000" b="0" i="0" u="none" strike="noStrike" cap="none" dirty="0" smtClean="0">
                <a:solidFill>
                  <a:schemeClr val="dk1"/>
                </a:solidFill>
                <a:latin typeface="Times New Roman"/>
                <a:ea typeface="Times New Roman"/>
                <a:cs typeface="Times New Roman"/>
                <a:sym typeface="Times New Roman"/>
              </a:rPr>
              <a:t>R </a:t>
            </a:r>
            <a:r>
              <a:rPr lang="ka-GE" sz="2000" dirty="0" smtClean="0">
                <a:solidFill>
                  <a:schemeClr val="dk1"/>
                </a:solidFill>
                <a:latin typeface="Times New Roman"/>
                <a:ea typeface="Times New Roman"/>
                <a:cs typeface="Times New Roman"/>
                <a:sym typeface="Times New Roman"/>
              </a:rPr>
              <a:t>არ </a:t>
            </a:r>
            <a:r>
              <a:rPr lang="ka-GE" sz="2000" dirty="0">
                <a:solidFill>
                  <a:schemeClr val="dk1"/>
                </a:solidFill>
                <a:latin typeface="Times New Roman"/>
                <a:ea typeface="Times New Roman"/>
                <a:cs typeface="Times New Roman"/>
                <a:sym typeface="Times New Roman"/>
              </a:rPr>
              <a:t>არის საკმარისი იმისათვის, რომ შემცირდეს </a:t>
            </a:r>
            <a:r>
              <a:rPr lang="ka-GE" sz="2000" dirty="0" smtClean="0">
                <a:solidFill>
                  <a:schemeClr val="dk1"/>
                </a:solidFill>
                <a:latin typeface="Times New Roman"/>
                <a:ea typeface="Times New Roman"/>
                <a:cs typeface="Times New Roman"/>
                <a:sym typeface="Times New Roman"/>
              </a:rPr>
              <a:t>მოსახლეობის მკვეთრი ზრდა და გარემოს მდგომარეობის გაუარესება.</a:t>
            </a:r>
            <a:endParaRPr sz="1400" b="0" i="0" u="none" strike="noStrike" cap="none" dirty="0">
              <a:solidFill>
                <a:srgbClr val="000000"/>
              </a:solidFill>
              <a:latin typeface="Arial"/>
              <a:ea typeface="Arial"/>
              <a:cs typeface="Arial"/>
              <a:sym typeface="Arial"/>
            </a:endParaRPr>
          </a:p>
          <a:p>
            <a:pPr lvl="0" indent="457200" algn="just">
              <a:buSzPts val="2000"/>
            </a:pPr>
            <a:r>
              <a:rPr lang="ka-GE" sz="2000" dirty="0">
                <a:solidFill>
                  <a:schemeClr val="dk1"/>
                </a:solidFill>
                <a:latin typeface="Times New Roman"/>
                <a:ea typeface="Times New Roman"/>
                <a:cs typeface="Times New Roman"/>
                <a:sym typeface="Times New Roman"/>
              </a:rPr>
              <a:t>არსებობს მასალები, რომლებიც დამუშავებულია, მაგრამ წარმოების მასშტაბი გადამუშავების </a:t>
            </a:r>
            <a:r>
              <a:rPr lang="ka-GE" sz="2000" dirty="0" smtClean="0">
                <a:solidFill>
                  <a:schemeClr val="dk1"/>
                </a:solidFill>
                <a:latin typeface="Times New Roman"/>
                <a:ea typeface="Times New Roman"/>
                <a:cs typeface="Times New Roman"/>
                <a:sym typeface="Times New Roman"/>
              </a:rPr>
              <a:t>მასშტაბს </a:t>
            </a:r>
            <a:r>
              <a:rPr lang="ka-GE" sz="2000" dirty="0">
                <a:solidFill>
                  <a:schemeClr val="dk1"/>
                </a:solidFill>
                <a:latin typeface="Times New Roman"/>
                <a:ea typeface="Times New Roman"/>
                <a:cs typeface="Times New Roman"/>
                <a:sym typeface="Times New Roman"/>
              </a:rPr>
              <a:t>აღემატება.</a:t>
            </a:r>
            <a:endParaRPr sz="2000" b="0" i="0" u="none" strike="noStrike" cap="none" dirty="0">
              <a:solidFill>
                <a:schemeClr val="dk1"/>
              </a:solidFill>
              <a:latin typeface="Times New Roman"/>
              <a:ea typeface="Times New Roman"/>
              <a:cs typeface="Times New Roman"/>
              <a:sym typeface="Times New Roman"/>
            </a:endParaRPr>
          </a:p>
        </p:txBody>
      </p:sp>
      <p:sp>
        <p:nvSpPr>
          <p:cNvPr id="1391" name="Google Shape;1391;p45"/>
          <p:cNvSpPr/>
          <p:nvPr/>
        </p:nvSpPr>
        <p:spPr>
          <a:xfrm>
            <a:off x="382747" y="4330452"/>
            <a:ext cx="7840200" cy="1631175"/>
          </a:xfrm>
          <a:prstGeom prst="rect">
            <a:avLst/>
          </a:prstGeom>
          <a:noFill/>
          <a:ln>
            <a:noFill/>
          </a:ln>
        </p:spPr>
        <p:txBody>
          <a:bodyPr spcFirstLastPara="1" wrap="square" lIns="91425" tIns="45700" rIns="91425" bIns="45700" anchor="t" anchorCtr="0">
            <a:spAutoFit/>
          </a:bodyPr>
          <a:lstStyle/>
          <a:p>
            <a:pPr lvl="0" indent="457200" algn="just">
              <a:buSzPts val="2000"/>
            </a:pPr>
            <a:r>
              <a:rPr lang="ka-GE" sz="2000" b="0" i="0" u="none" strike="noStrike" cap="none" dirty="0" smtClean="0">
                <a:solidFill>
                  <a:schemeClr val="dk1"/>
                </a:solidFill>
                <a:latin typeface="Times New Roman"/>
                <a:ea typeface="Times New Roman"/>
                <a:cs typeface="Times New Roman"/>
                <a:sym typeface="Times New Roman"/>
              </a:rPr>
              <a:t>ჩვენ გვჭირდება კიდევ ორი : შეკეთება და განახლება(</a:t>
            </a:r>
            <a:r>
              <a:rPr lang="en-US" sz="2000" dirty="0" smtClean="0">
                <a:solidFill>
                  <a:schemeClr val="dk1"/>
                </a:solidFill>
                <a:latin typeface="Times New Roman"/>
                <a:ea typeface="Times New Roman"/>
                <a:cs typeface="Times New Roman"/>
                <a:sym typeface="Times New Roman"/>
              </a:rPr>
              <a:t>Repair </a:t>
            </a:r>
            <a:r>
              <a:rPr lang="en-US" sz="2000" dirty="0">
                <a:solidFill>
                  <a:schemeClr val="dk1"/>
                </a:solidFill>
                <a:latin typeface="Times New Roman"/>
                <a:ea typeface="Times New Roman"/>
                <a:cs typeface="Times New Roman"/>
                <a:sym typeface="Times New Roman"/>
              </a:rPr>
              <a:t>and </a:t>
            </a:r>
            <a:r>
              <a:rPr lang="en-US" sz="2000" dirty="0" smtClean="0">
                <a:solidFill>
                  <a:schemeClr val="dk1"/>
                </a:solidFill>
                <a:latin typeface="Times New Roman"/>
                <a:ea typeface="Times New Roman"/>
                <a:cs typeface="Times New Roman"/>
                <a:sym typeface="Times New Roman"/>
              </a:rPr>
              <a:t>Refurbish</a:t>
            </a:r>
            <a:r>
              <a:rPr lang="ka-GE" sz="2000" dirty="0">
                <a:solidFill>
                  <a:schemeClr val="dk1"/>
                </a:solidFill>
                <a:latin typeface="Times New Roman"/>
                <a:ea typeface="Times New Roman"/>
                <a:cs typeface="Times New Roman"/>
                <a:sym typeface="Times New Roman"/>
              </a:rPr>
              <a:t>). </a:t>
            </a:r>
            <a:r>
              <a:rPr lang="ka-GE" sz="2000" dirty="0" smtClean="0">
                <a:solidFill>
                  <a:schemeClr val="dk1"/>
                </a:solidFill>
                <a:latin typeface="Times New Roman"/>
                <a:ea typeface="Times New Roman"/>
                <a:cs typeface="Times New Roman"/>
                <a:sym typeface="Times New Roman"/>
              </a:rPr>
              <a:t>შეკეთება </a:t>
            </a:r>
            <a:r>
              <a:rPr lang="ka-GE" sz="2000" dirty="0">
                <a:solidFill>
                  <a:schemeClr val="dk1"/>
                </a:solidFill>
                <a:latin typeface="Times New Roman"/>
                <a:ea typeface="Times New Roman"/>
                <a:cs typeface="Times New Roman"/>
                <a:sym typeface="Times New Roman"/>
              </a:rPr>
              <a:t>და </a:t>
            </a:r>
            <a:r>
              <a:rPr lang="ka-GE" sz="2000" dirty="0" smtClean="0">
                <a:solidFill>
                  <a:schemeClr val="dk1"/>
                </a:solidFill>
                <a:latin typeface="Times New Roman"/>
                <a:ea typeface="Times New Roman"/>
                <a:cs typeface="Times New Roman"/>
                <a:sym typeface="Times New Roman"/>
              </a:rPr>
              <a:t>განახლება </a:t>
            </a:r>
            <a:r>
              <a:rPr lang="ka-GE" sz="2000" dirty="0">
                <a:solidFill>
                  <a:schemeClr val="dk1"/>
                </a:solidFill>
                <a:latin typeface="Times New Roman"/>
                <a:ea typeface="Times New Roman"/>
                <a:cs typeface="Times New Roman"/>
                <a:sym typeface="Times New Roman"/>
              </a:rPr>
              <a:t>არის </a:t>
            </a:r>
            <a:r>
              <a:rPr lang="ka-GE" sz="2000" dirty="0" smtClean="0">
                <a:solidFill>
                  <a:schemeClr val="dk1"/>
                </a:solidFill>
                <a:latin typeface="Times New Roman"/>
                <a:ea typeface="Times New Roman"/>
                <a:cs typeface="Times New Roman"/>
                <a:sym typeface="Times New Roman"/>
              </a:rPr>
              <a:t>ციკლური </a:t>
            </a:r>
            <a:r>
              <a:rPr lang="ka-GE" sz="2000" dirty="0">
                <a:solidFill>
                  <a:schemeClr val="dk1"/>
                </a:solidFill>
                <a:latin typeface="Times New Roman"/>
                <a:ea typeface="Times New Roman"/>
                <a:cs typeface="Times New Roman"/>
                <a:sym typeface="Times New Roman"/>
              </a:rPr>
              <a:t>ეკონომიკის საფუძვლები, ხოლო გადამუშავება მნიშვნელოვანია პროდუქტებისთვის, როდესაც მათი აღდგენა და განახლება არ შეიძლება.</a:t>
            </a:r>
            <a:r>
              <a:rPr lang="ka-GE" sz="2000" b="0" i="0" u="none" strike="noStrike" cap="none" dirty="0" smtClean="0">
                <a:solidFill>
                  <a:schemeClr val="dk1"/>
                </a:solidFill>
                <a:latin typeface="Times New Roman"/>
                <a:ea typeface="Times New Roman"/>
                <a:cs typeface="Times New Roman"/>
                <a:sym typeface="Times New Roman"/>
              </a:rPr>
              <a:t> </a:t>
            </a:r>
            <a:endParaRPr sz="20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1396" name="Google Shape;1396;p46"/>
          <p:cNvSpPr/>
          <p:nvPr/>
        </p:nvSpPr>
        <p:spPr>
          <a:xfrm>
            <a:off x="460375" y="219998"/>
            <a:ext cx="7949334" cy="553957"/>
          </a:xfrm>
          <a:prstGeom prst="rect">
            <a:avLst/>
          </a:prstGeom>
          <a:noFill/>
          <a:ln>
            <a:noFill/>
          </a:ln>
        </p:spPr>
        <p:txBody>
          <a:bodyPr spcFirstLastPara="1" wrap="square" lIns="91425" tIns="45700" rIns="91425" bIns="45700" anchor="t" anchorCtr="0">
            <a:spAutoFit/>
          </a:bodyPr>
          <a:lstStyle/>
          <a:p>
            <a:pPr lvl="0">
              <a:buSzPts val="3000"/>
            </a:pPr>
            <a:r>
              <a:rPr lang="ka-GE" sz="3000" b="1" dirty="0">
                <a:solidFill>
                  <a:schemeClr val="dk2"/>
                </a:solidFill>
                <a:latin typeface="Cambria"/>
                <a:ea typeface="Cambria"/>
                <a:cs typeface="Cambria"/>
                <a:sym typeface="Cambria"/>
              </a:rPr>
              <a:t>ნარჩენების შემცირების </a:t>
            </a:r>
            <a:r>
              <a:rPr lang="ka-GE" sz="3000" b="1" dirty="0" smtClean="0">
                <a:solidFill>
                  <a:schemeClr val="dk2"/>
                </a:solidFill>
                <a:latin typeface="Cambria"/>
                <a:ea typeface="Cambria"/>
                <a:cs typeface="Cambria"/>
                <a:sym typeface="Cambria"/>
              </a:rPr>
              <a:t>რედიზაინი</a:t>
            </a:r>
            <a:endParaRPr sz="3000" b="0" i="0" u="none" strike="noStrike" cap="none" dirty="0">
              <a:solidFill>
                <a:schemeClr val="dk2"/>
              </a:solidFill>
              <a:latin typeface="Cambria"/>
              <a:ea typeface="Cambria"/>
              <a:cs typeface="Cambria"/>
              <a:sym typeface="Cambria"/>
            </a:endParaRPr>
          </a:p>
        </p:txBody>
      </p:sp>
      <p:sp>
        <p:nvSpPr>
          <p:cNvPr id="1397" name="Google Shape;1397;p46"/>
          <p:cNvSpPr/>
          <p:nvPr/>
        </p:nvSpPr>
        <p:spPr>
          <a:xfrm>
            <a:off x="460375" y="773955"/>
            <a:ext cx="7344900" cy="2031285"/>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800" b="0" i="0" u="none" strike="noStrike" cap="none" dirty="0" smtClean="0">
                <a:solidFill>
                  <a:schemeClr val="dk1"/>
                </a:solidFill>
                <a:latin typeface="Times New Roman"/>
                <a:ea typeface="Times New Roman"/>
                <a:cs typeface="Times New Roman"/>
                <a:sym typeface="Times New Roman"/>
              </a:rPr>
              <a:t>ნამდვილი ციკლური </a:t>
            </a:r>
            <a:r>
              <a:rPr lang="ka-GE" sz="1800" dirty="0">
                <a:solidFill>
                  <a:schemeClr val="dk1"/>
                </a:solidFill>
                <a:latin typeface="Times New Roman"/>
                <a:ea typeface="Times New Roman"/>
                <a:cs typeface="Times New Roman"/>
                <a:sym typeface="Times New Roman"/>
              </a:rPr>
              <a:t>ეკონომიკის აშენება, </a:t>
            </a:r>
            <a:r>
              <a:rPr lang="ka-GE" sz="1800" dirty="0" smtClean="0">
                <a:solidFill>
                  <a:schemeClr val="dk1"/>
                </a:solidFill>
                <a:latin typeface="Times New Roman"/>
                <a:ea typeface="Times New Roman"/>
                <a:cs typeface="Times New Roman"/>
                <a:sym typeface="Times New Roman"/>
              </a:rPr>
              <a:t>პროდუქციის </a:t>
            </a:r>
            <a:r>
              <a:rPr lang="ka-GE" sz="1800" dirty="0">
                <a:solidFill>
                  <a:schemeClr val="dk1"/>
                </a:solidFill>
                <a:latin typeface="Times New Roman"/>
                <a:ea typeface="Times New Roman"/>
                <a:cs typeface="Times New Roman"/>
                <a:sym typeface="Times New Roman"/>
              </a:rPr>
              <a:t>წარმოების </a:t>
            </a:r>
            <a:r>
              <a:rPr lang="ka-GE" sz="1800" dirty="0" smtClean="0">
                <a:solidFill>
                  <a:schemeClr val="dk1"/>
                </a:solidFill>
                <a:latin typeface="Times New Roman"/>
                <a:ea typeface="Times New Roman"/>
                <a:cs typeface="Times New Roman"/>
                <a:sym typeface="Times New Roman"/>
              </a:rPr>
              <a:t>ეტაპის </a:t>
            </a:r>
            <a:r>
              <a:rPr lang="ka-GE" sz="1800" dirty="0">
                <a:solidFill>
                  <a:schemeClr val="dk1"/>
                </a:solidFill>
                <a:latin typeface="Times New Roman"/>
                <a:ea typeface="Times New Roman"/>
                <a:cs typeface="Times New Roman"/>
                <a:sym typeface="Times New Roman"/>
              </a:rPr>
              <a:t>გასაღებია. </a:t>
            </a:r>
            <a:r>
              <a:rPr lang="ka-GE" sz="1800" dirty="0" smtClean="0">
                <a:solidFill>
                  <a:schemeClr val="dk1"/>
                </a:solidFill>
                <a:latin typeface="Times New Roman"/>
                <a:ea typeface="Times New Roman"/>
                <a:cs typeface="Times New Roman"/>
                <a:sym typeface="Times New Roman"/>
              </a:rPr>
              <a:t>მწარმოებელი აკეთებს საბოლოო არჩევანს, შეკეთდეს </a:t>
            </a:r>
            <a:r>
              <a:rPr lang="ka-GE" sz="1800" dirty="0">
                <a:solidFill>
                  <a:schemeClr val="dk1"/>
                </a:solidFill>
                <a:latin typeface="Times New Roman"/>
                <a:ea typeface="Times New Roman"/>
                <a:cs typeface="Times New Roman"/>
                <a:sym typeface="Times New Roman"/>
              </a:rPr>
              <a:t>თუ არა ჩვენი </a:t>
            </a:r>
            <a:r>
              <a:rPr lang="ka-GE" sz="1800" dirty="0" smtClean="0">
                <a:solidFill>
                  <a:schemeClr val="dk1"/>
                </a:solidFill>
                <a:latin typeface="Times New Roman"/>
                <a:ea typeface="Times New Roman"/>
                <a:cs typeface="Times New Roman"/>
                <a:sym typeface="Times New Roman"/>
              </a:rPr>
              <a:t>სმარტფონი, შსაფუთი მასალები გადამუშავდეს თუ არა </a:t>
            </a:r>
            <a:r>
              <a:rPr lang="ka-GE" sz="1800" dirty="0">
                <a:solidFill>
                  <a:schemeClr val="dk1"/>
                </a:solidFill>
                <a:latin typeface="Times New Roman"/>
                <a:ea typeface="Times New Roman"/>
                <a:cs typeface="Times New Roman"/>
                <a:sym typeface="Times New Roman"/>
              </a:rPr>
              <a:t>ან პრინტერებმა იმუშაოს თუ არა უფრო ხანგრძლივი პერიოდით. იგივე ეხება ტელეფონებს ან საყოფაცხოვრებო ტექნიკას, რომლებიც ზოგჯერ განკუთვნილია ისე, რომ თავიდან იქნას აცილებული მათი </a:t>
            </a:r>
            <a:r>
              <a:rPr lang="ka-GE" sz="1800" dirty="0" smtClean="0">
                <a:solidFill>
                  <a:schemeClr val="dk1"/>
                </a:solidFill>
                <a:latin typeface="Times New Roman"/>
                <a:ea typeface="Times New Roman"/>
                <a:cs typeface="Times New Roman"/>
                <a:sym typeface="Times New Roman"/>
              </a:rPr>
              <a:t>შეკეთება.</a:t>
            </a:r>
            <a:endParaRPr sz="1800" b="0" i="0" u="none" strike="noStrike" cap="none" dirty="0">
              <a:solidFill>
                <a:schemeClr val="dk1"/>
              </a:solidFill>
              <a:latin typeface="Times New Roman"/>
              <a:ea typeface="Times New Roman"/>
              <a:cs typeface="Times New Roman"/>
              <a:sym typeface="Times New Roman"/>
            </a:endParaRPr>
          </a:p>
        </p:txBody>
      </p:sp>
      <p:sp>
        <p:nvSpPr>
          <p:cNvPr id="1398" name="Google Shape;1398;p46" descr="ÐÐ°ÑÑÐ¸Ð½ÐºÐ¸ Ð¿Ð¾ Ð·Ð°Ð¿ÑÐ¾ÑÑ ÑÑÐµÐ¼Ð½Ð°Ñ ÐºÐ°Ð¼ÐµÑÐ° Ñ ÑÐµÐ»ÐµÑÐ¾Ð½Ð¾Ð²"/>
          <p:cNvSpPr/>
          <p:nvPr/>
        </p:nvSpPr>
        <p:spPr>
          <a:xfrm>
            <a:off x="155575" y="-144463"/>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9" name="Google Shape;1399;p46" descr="ÐÐ°ÑÑÐ¸Ð½ÐºÐ¸ Ð¿Ð¾ Ð·Ð°Ð¿ÑÐ¾ÑÑ ÑÑÐµÐ¼Ð½Ð°Ñ ÐºÐ°Ð¼ÐµÑÐ° Ñ ÑÐµÐ»ÐµÑÐ¾Ð½Ð¾Ð²"/>
          <p:cNvSpPr/>
          <p:nvPr/>
        </p:nvSpPr>
        <p:spPr>
          <a:xfrm>
            <a:off x="307975" y="7937"/>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00" name="Google Shape;1400;p46" descr="ÐÐ°ÑÑÐ¸Ð½ÐºÐ¸ Ð¿Ð¾ Ð·Ð°Ð¿ÑÐ¾ÑÑ ÑÑÐµÐ¼Ð½Ð°Ñ ÐºÐ°Ð¼ÐµÑÐ° Ñ ÑÐµÐ»ÐµÑÐ¾Ð½Ð¾Ð²"/>
          <p:cNvPicPr preferRelativeResize="0"/>
          <p:nvPr/>
        </p:nvPicPr>
        <p:blipFill rotWithShape="1">
          <a:blip r:embed="rId3">
            <a:alphaModFix/>
          </a:blip>
          <a:srcRect/>
          <a:stretch/>
        </p:blipFill>
        <p:spPr>
          <a:xfrm>
            <a:off x="827584" y="2996952"/>
            <a:ext cx="4457700" cy="3343275"/>
          </a:xfrm>
          <a:prstGeom prst="rect">
            <a:avLst/>
          </a:prstGeom>
          <a:noFill/>
          <a:ln>
            <a:noFill/>
          </a:ln>
        </p:spPr>
      </p:pic>
      <p:sp>
        <p:nvSpPr>
          <p:cNvPr id="1401" name="Google Shape;1401;p46"/>
          <p:cNvSpPr/>
          <p:nvPr/>
        </p:nvSpPr>
        <p:spPr>
          <a:xfrm>
            <a:off x="5406361" y="3681117"/>
            <a:ext cx="2753966" cy="2308284"/>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800" dirty="0">
                <a:solidFill>
                  <a:schemeClr val="dk1"/>
                </a:solidFill>
                <a:latin typeface="Times New Roman"/>
                <a:ea typeface="Times New Roman"/>
                <a:cs typeface="Times New Roman"/>
                <a:sym typeface="Times New Roman"/>
              </a:rPr>
              <a:t>მაგალითად, ახალი ტიპის მობილური ტელეფონი</a:t>
            </a:r>
            <a:r>
              <a:rPr lang="ka-GE" sz="1800" dirty="0" smtClean="0">
                <a:solidFill>
                  <a:schemeClr val="dk1"/>
                </a:solidFill>
                <a:latin typeface="Times New Roman"/>
                <a:ea typeface="Times New Roman"/>
                <a:cs typeface="Times New Roman"/>
                <a:sym typeface="Times New Roman"/>
              </a:rPr>
              <a:t>, რომელთა უმეტესი ნაწილი შესაძლოა ამოღებული ან შეცვლილი იქნას სხვა ტელეფონის ნაწილებით.</a:t>
            </a:r>
            <a:endParaRPr sz="1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05"/>
        <p:cNvGrpSpPr/>
        <p:nvPr/>
      </p:nvGrpSpPr>
      <p:grpSpPr>
        <a:xfrm>
          <a:off x="0" y="0"/>
          <a:ext cx="0" cy="0"/>
          <a:chOff x="0" y="0"/>
          <a:chExt cx="0" cy="0"/>
        </a:xfrm>
      </p:grpSpPr>
      <p:sp>
        <p:nvSpPr>
          <p:cNvPr id="1406" name="Google Shape;1406;p47"/>
          <p:cNvSpPr/>
          <p:nvPr/>
        </p:nvSpPr>
        <p:spPr>
          <a:xfrm>
            <a:off x="-19882" y="1916832"/>
            <a:ext cx="8464800" cy="1754400"/>
          </a:xfrm>
          <a:prstGeom prst="rect">
            <a:avLst/>
          </a:prstGeom>
          <a:noFill/>
          <a:ln>
            <a:noFill/>
          </a:ln>
        </p:spPr>
        <p:txBody>
          <a:bodyPr spcFirstLastPara="1" wrap="square" lIns="91425" tIns="45700" rIns="91425" bIns="45700" anchor="t" anchorCtr="0">
            <a:spAutoFit/>
          </a:bodyPr>
          <a:lstStyle/>
          <a:p>
            <a:pPr lvl="0" algn="ctr">
              <a:buSzPts val="5400"/>
            </a:pPr>
            <a:r>
              <a:rPr lang="ka-GE" sz="5400" b="1" dirty="0">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libri"/>
                <a:ea typeface="Calibri"/>
                <a:cs typeface="Calibri"/>
                <a:sym typeface="Calibri"/>
              </a:rPr>
              <a:t>ნარჩენების მართვა ბალტიის ზღვის რეგიონში</a:t>
            </a:r>
            <a:endParaRPr sz="5400" b="1" i="0" u="none" strike="noStrike" cap="none" dirty="0">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pic>
        <p:nvPicPr>
          <p:cNvPr id="1411" name="Google Shape;1411;p48" descr="ÐÐ°ÑÑÐ¸Ð½ÐºÐ¸ Ð¿Ð¾ Ð·Ð°Ð¿ÑÐ¾ÑÑ baltic sea region"/>
          <p:cNvPicPr preferRelativeResize="0"/>
          <p:nvPr/>
        </p:nvPicPr>
        <p:blipFill rotWithShape="1">
          <a:blip r:embed="rId3">
            <a:alphaModFix/>
          </a:blip>
          <a:srcRect/>
          <a:stretch/>
        </p:blipFill>
        <p:spPr>
          <a:xfrm>
            <a:off x="323528" y="1268760"/>
            <a:ext cx="5184576" cy="4680520"/>
          </a:xfrm>
          <a:prstGeom prst="rect">
            <a:avLst/>
          </a:prstGeom>
          <a:noFill/>
          <a:ln>
            <a:noFill/>
          </a:ln>
        </p:spPr>
      </p:pic>
      <p:sp>
        <p:nvSpPr>
          <p:cNvPr id="1412" name="Google Shape;1412;p48"/>
          <p:cNvSpPr/>
          <p:nvPr/>
        </p:nvSpPr>
        <p:spPr>
          <a:xfrm>
            <a:off x="1427017" y="260648"/>
            <a:ext cx="6179127" cy="584735"/>
          </a:xfrm>
          <a:prstGeom prst="rect">
            <a:avLst/>
          </a:prstGeom>
          <a:noFill/>
          <a:ln>
            <a:noFill/>
          </a:ln>
        </p:spPr>
        <p:txBody>
          <a:bodyPr spcFirstLastPara="1" wrap="square" lIns="91425" tIns="45700" rIns="91425" bIns="45700" anchor="t" anchorCtr="0">
            <a:spAutoFit/>
          </a:bodyPr>
          <a:lstStyle/>
          <a:p>
            <a:pPr lvl="0">
              <a:buSzPts val="3200"/>
            </a:pPr>
            <a:r>
              <a:rPr lang="ka-GE" sz="3200" b="1" dirty="0" smtClean="0">
                <a:solidFill>
                  <a:schemeClr val="dk2"/>
                </a:solidFill>
                <a:latin typeface="Cambria"/>
                <a:ea typeface="Cambria"/>
                <a:cs typeface="Cambria"/>
                <a:sym typeface="Cambria"/>
              </a:rPr>
              <a:t>ბალტიის </a:t>
            </a:r>
            <a:r>
              <a:rPr lang="ka-GE" sz="3200" b="1" dirty="0">
                <a:solidFill>
                  <a:schemeClr val="dk2"/>
                </a:solidFill>
                <a:latin typeface="Cambria"/>
                <a:ea typeface="Cambria"/>
                <a:cs typeface="Cambria"/>
                <a:sym typeface="Cambria"/>
              </a:rPr>
              <a:t>ზღვის </a:t>
            </a:r>
            <a:r>
              <a:rPr lang="ka-GE" sz="3200" b="1" dirty="0" smtClean="0">
                <a:solidFill>
                  <a:schemeClr val="dk2"/>
                </a:solidFill>
                <a:latin typeface="Cambria"/>
                <a:ea typeface="Cambria"/>
                <a:cs typeface="Cambria"/>
                <a:sym typeface="Cambria"/>
              </a:rPr>
              <a:t>რეგიონი</a:t>
            </a:r>
            <a:endParaRPr sz="3200" b="0" i="0" u="none" strike="noStrike" cap="none" dirty="0">
              <a:solidFill>
                <a:schemeClr val="dk1"/>
              </a:solidFill>
              <a:latin typeface="Cambria"/>
              <a:ea typeface="Cambria"/>
              <a:cs typeface="Cambria"/>
              <a:sym typeface="Cambria"/>
            </a:endParaRPr>
          </a:p>
        </p:txBody>
      </p:sp>
      <p:sp>
        <p:nvSpPr>
          <p:cNvPr id="1413" name="Google Shape;1413;p48"/>
          <p:cNvSpPr/>
          <p:nvPr/>
        </p:nvSpPr>
        <p:spPr>
          <a:xfrm>
            <a:off x="5754572" y="2454878"/>
            <a:ext cx="2448300" cy="2308284"/>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800" dirty="0">
                <a:solidFill>
                  <a:schemeClr val="dk1"/>
                </a:solidFill>
                <a:latin typeface="Times New Roman"/>
                <a:ea typeface="Times New Roman"/>
                <a:cs typeface="Times New Roman"/>
                <a:sym typeface="Times New Roman"/>
              </a:rPr>
              <a:t>ბალტიის ზღვის </a:t>
            </a:r>
            <a:r>
              <a:rPr lang="ka-GE" sz="1800" dirty="0" smtClean="0">
                <a:solidFill>
                  <a:schemeClr val="dk1"/>
                </a:solidFill>
                <a:latin typeface="Times New Roman"/>
                <a:ea typeface="Times New Roman"/>
                <a:cs typeface="Times New Roman"/>
                <a:sym typeface="Times New Roman"/>
              </a:rPr>
              <a:t>რეგიონი </a:t>
            </a:r>
            <a:r>
              <a:rPr lang="ka-GE" sz="1800" dirty="0">
                <a:solidFill>
                  <a:schemeClr val="dk1"/>
                </a:solidFill>
                <a:latin typeface="Times New Roman"/>
                <a:ea typeface="Times New Roman"/>
                <a:cs typeface="Times New Roman"/>
                <a:sym typeface="Times New Roman"/>
              </a:rPr>
              <a:t>მოიცავს ცხრა ქვეყანას, </a:t>
            </a:r>
            <a:r>
              <a:rPr lang="ka-GE" sz="1800" dirty="0" smtClean="0">
                <a:solidFill>
                  <a:schemeClr val="dk1"/>
                </a:solidFill>
                <a:latin typeface="Times New Roman"/>
                <a:ea typeface="Times New Roman"/>
                <a:cs typeface="Times New Roman"/>
                <a:sym typeface="Times New Roman"/>
              </a:rPr>
              <a:t>რომლებიც მნიშვნელოვანად განსხვავდებიან მუნიციპალური </a:t>
            </a:r>
            <a:r>
              <a:rPr lang="ka-GE" sz="1800" dirty="0">
                <a:solidFill>
                  <a:schemeClr val="dk1"/>
                </a:solidFill>
                <a:latin typeface="Times New Roman"/>
                <a:ea typeface="Times New Roman"/>
                <a:cs typeface="Times New Roman"/>
                <a:sym typeface="Times New Roman"/>
              </a:rPr>
              <a:t>ნარჩენების </a:t>
            </a:r>
            <a:r>
              <a:rPr lang="ka-GE" sz="1800" dirty="0" smtClean="0">
                <a:solidFill>
                  <a:schemeClr val="dk1"/>
                </a:solidFill>
                <a:latin typeface="Times New Roman"/>
                <a:ea typeface="Times New Roman"/>
                <a:cs typeface="Times New Roman"/>
                <a:sym typeface="Times New Roman"/>
              </a:rPr>
              <a:t>მართვით.</a:t>
            </a:r>
            <a:endParaRPr sz="18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17"/>
        <p:cNvGrpSpPr/>
        <p:nvPr/>
      </p:nvGrpSpPr>
      <p:grpSpPr>
        <a:xfrm>
          <a:off x="0" y="0"/>
          <a:ext cx="0" cy="0"/>
          <a:chOff x="0" y="0"/>
          <a:chExt cx="0" cy="0"/>
        </a:xfrm>
      </p:grpSpPr>
      <p:sp>
        <p:nvSpPr>
          <p:cNvPr id="1418" name="Google Shape;1418;p49"/>
          <p:cNvSpPr/>
          <p:nvPr/>
        </p:nvSpPr>
        <p:spPr>
          <a:xfrm>
            <a:off x="47878" y="0"/>
            <a:ext cx="8136900" cy="3693278"/>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800" dirty="0">
                <a:solidFill>
                  <a:schemeClr val="dk1"/>
                </a:solidFill>
                <a:latin typeface="Times New Roman"/>
                <a:ea typeface="Times New Roman"/>
                <a:cs typeface="Times New Roman"/>
                <a:sym typeface="Times New Roman"/>
              </a:rPr>
              <a:t>შვედეთი, ფინეთი, დანია და გერმანია, </a:t>
            </a:r>
            <a:r>
              <a:rPr lang="ka-GE" sz="1800" dirty="0" smtClean="0">
                <a:solidFill>
                  <a:schemeClr val="dk1"/>
                </a:solidFill>
                <a:latin typeface="Times New Roman"/>
                <a:ea typeface="Times New Roman"/>
                <a:cs typeface="Times New Roman"/>
                <a:sym typeface="Times New Roman"/>
              </a:rPr>
              <a:t>არის </a:t>
            </a:r>
            <a:r>
              <a:rPr lang="ka-GE" sz="1800" dirty="0">
                <a:solidFill>
                  <a:schemeClr val="dk1"/>
                </a:solidFill>
                <a:latin typeface="Times New Roman"/>
                <a:ea typeface="Times New Roman"/>
                <a:cs typeface="Times New Roman"/>
                <a:sym typeface="Times New Roman"/>
              </a:rPr>
              <a:t>"ძველი" ევროკავშირის წევრი </a:t>
            </a:r>
            <a:r>
              <a:rPr lang="ka-GE" sz="1800" dirty="0" smtClean="0">
                <a:solidFill>
                  <a:schemeClr val="dk1"/>
                </a:solidFill>
                <a:latin typeface="Times New Roman"/>
                <a:ea typeface="Times New Roman"/>
                <a:cs typeface="Times New Roman"/>
                <a:sym typeface="Times New Roman"/>
              </a:rPr>
              <a:t>სახელმწიფოები, </a:t>
            </a:r>
            <a:r>
              <a:rPr lang="ka-GE" sz="1800" dirty="0">
                <a:solidFill>
                  <a:schemeClr val="dk1"/>
                </a:solidFill>
                <a:latin typeface="Times New Roman"/>
                <a:ea typeface="Times New Roman"/>
                <a:cs typeface="Times New Roman"/>
                <a:sym typeface="Times New Roman"/>
              </a:rPr>
              <a:t>მაღალი მთლიანი შიდა პროდუქტით </a:t>
            </a:r>
            <a:r>
              <a:rPr lang="ka-GE" sz="1800" dirty="0" smtClean="0">
                <a:solidFill>
                  <a:schemeClr val="dk1"/>
                </a:solidFill>
                <a:latin typeface="Times New Roman"/>
                <a:ea typeface="Times New Roman"/>
                <a:cs typeface="Times New Roman"/>
                <a:sym typeface="Times New Roman"/>
              </a:rPr>
              <a:t>(</a:t>
            </a:r>
            <a:r>
              <a:rPr lang="en-US" sz="1800" dirty="0">
                <a:solidFill>
                  <a:schemeClr val="dk1"/>
                </a:solidFill>
                <a:latin typeface="Times New Roman"/>
                <a:ea typeface="Times New Roman"/>
                <a:cs typeface="Times New Roman"/>
                <a:sym typeface="Times New Roman"/>
              </a:rPr>
              <a:t>GDP</a:t>
            </a:r>
            <a:r>
              <a:rPr lang="ka-GE" sz="1800" dirty="0">
                <a:solidFill>
                  <a:schemeClr val="dk1"/>
                </a:solidFill>
                <a:latin typeface="Times New Roman"/>
                <a:ea typeface="Times New Roman"/>
                <a:cs typeface="Times New Roman"/>
                <a:sym typeface="Times New Roman"/>
              </a:rPr>
              <a:t>) </a:t>
            </a:r>
            <a:r>
              <a:rPr lang="ka-GE" sz="1800" dirty="0" smtClean="0">
                <a:solidFill>
                  <a:schemeClr val="dk1"/>
                </a:solidFill>
                <a:latin typeface="Times New Roman"/>
                <a:ea typeface="Times New Roman"/>
                <a:cs typeface="Times New Roman"/>
                <a:sym typeface="Times New Roman"/>
              </a:rPr>
              <a:t>და დადგენილი </a:t>
            </a:r>
            <a:r>
              <a:rPr lang="ka-GE" sz="1800" dirty="0">
                <a:solidFill>
                  <a:schemeClr val="dk1"/>
                </a:solidFill>
                <a:latin typeface="Times New Roman"/>
                <a:ea typeface="Times New Roman"/>
                <a:cs typeface="Times New Roman"/>
                <a:sym typeface="Times New Roman"/>
              </a:rPr>
              <a:t>ინსტიტუციური პარამეტრებით. ეს ქვეყნები შეიძლება კლასიფიცირდეს, როგორც კარგად განვითარებული ნარჩენების </a:t>
            </a:r>
            <a:r>
              <a:rPr lang="ka-GE" sz="1800" dirty="0" smtClean="0">
                <a:solidFill>
                  <a:schemeClr val="dk1"/>
                </a:solidFill>
                <a:latin typeface="Times New Roman"/>
                <a:ea typeface="Times New Roman"/>
                <a:cs typeface="Times New Roman"/>
                <a:sym typeface="Times New Roman"/>
              </a:rPr>
              <a:t>მართვის  ინფრასტრუქტურის, მცირე ნაგავსაყრელების, </a:t>
            </a:r>
            <a:r>
              <a:rPr lang="ka-GE" sz="1800" dirty="0">
                <a:solidFill>
                  <a:schemeClr val="dk1"/>
                </a:solidFill>
                <a:latin typeface="Times New Roman"/>
                <a:ea typeface="Times New Roman"/>
                <a:cs typeface="Times New Roman"/>
                <a:sym typeface="Times New Roman"/>
              </a:rPr>
              <a:t>ასევე ცალკეული ნარჩენების შეგროვებისა და გადამუშავების მაღალი მაჩვენებლების მიხედვით. კიდევ ერთი ჯგუფი - ესტონეთი, ლატვია, ლიტვა და პოლონეთი - ევროკავშირის ახალი </a:t>
            </a:r>
            <a:r>
              <a:rPr lang="ka-GE" sz="1800" dirty="0" smtClean="0">
                <a:solidFill>
                  <a:schemeClr val="dk1"/>
                </a:solidFill>
                <a:latin typeface="Times New Roman"/>
                <a:ea typeface="Times New Roman"/>
                <a:cs typeface="Times New Roman"/>
                <a:sym typeface="Times New Roman"/>
              </a:rPr>
              <a:t>წევრი ქვეყნებია</a:t>
            </a:r>
            <a:r>
              <a:rPr lang="ka-GE" sz="1800" dirty="0">
                <a:solidFill>
                  <a:schemeClr val="dk1"/>
                </a:solidFill>
                <a:latin typeface="Times New Roman"/>
                <a:ea typeface="Times New Roman"/>
                <a:cs typeface="Times New Roman"/>
                <a:sym typeface="Times New Roman"/>
              </a:rPr>
              <a:t>, მთლიანი შიდა პროდუქტის საშუალო მაჩვენებელი, როგორც წესი, </a:t>
            </a:r>
            <a:r>
              <a:rPr lang="ka-GE" sz="1800" dirty="0" smtClean="0">
                <a:solidFill>
                  <a:schemeClr val="dk1"/>
                </a:solidFill>
                <a:latin typeface="Times New Roman"/>
                <a:ea typeface="Times New Roman"/>
                <a:cs typeface="Times New Roman"/>
                <a:sym typeface="Times New Roman"/>
              </a:rPr>
              <a:t>საშუალოდ ევროკავშირის </a:t>
            </a:r>
            <a:r>
              <a:rPr lang="ka-GE" sz="1800" dirty="0">
                <a:solidFill>
                  <a:schemeClr val="dk1"/>
                </a:solidFill>
                <a:latin typeface="Times New Roman"/>
                <a:ea typeface="Times New Roman"/>
                <a:cs typeface="Times New Roman"/>
                <a:sym typeface="Times New Roman"/>
              </a:rPr>
              <a:t>მაჩვენებლის ნახევარია. მუნიციპალური ნარჩენების რაოდენობა ბევრად ნაკლებია, ვიდრე პირველი ჯგუფის ქვეყნებში. რუსეთს ნაკლებად </a:t>
            </a:r>
            <a:r>
              <a:rPr lang="ka-GE" sz="1800" dirty="0" smtClean="0">
                <a:solidFill>
                  <a:schemeClr val="dk1"/>
                </a:solidFill>
                <a:latin typeface="Times New Roman"/>
                <a:ea typeface="Times New Roman"/>
                <a:cs typeface="Times New Roman"/>
                <a:sym typeface="Times New Roman"/>
              </a:rPr>
              <a:t>აქვს განვითარებული </a:t>
            </a:r>
            <a:r>
              <a:rPr lang="ka-GE" sz="1800" dirty="0">
                <a:solidFill>
                  <a:schemeClr val="dk1"/>
                </a:solidFill>
                <a:latin typeface="Times New Roman"/>
                <a:ea typeface="Times New Roman"/>
                <a:cs typeface="Times New Roman"/>
                <a:sym typeface="Times New Roman"/>
              </a:rPr>
              <a:t>ნარჩენების მართვის სექტორები. მუნიციპალური ნარჩენების უმრავლესობა </a:t>
            </a:r>
            <a:r>
              <a:rPr lang="ka-GE" sz="1800" dirty="0" smtClean="0">
                <a:solidFill>
                  <a:schemeClr val="dk1"/>
                </a:solidFill>
                <a:latin typeface="Times New Roman"/>
                <a:ea typeface="Times New Roman"/>
                <a:cs typeface="Times New Roman"/>
                <a:sym typeface="Times New Roman"/>
              </a:rPr>
              <a:t>ნაგავსაყრელებზე თავსდება.</a:t>
            </a:r>
            <a:endParaRPr sz="1800" b="0" i="0" u="none" strike="noStrike" cap="none" dirty="0">
              <a:solidFill>
                <a:schemeClr val="dk1"/>
              </a:solidFill>
              <a:latin typeface="Times New Roman"/>
              <a:ea typeface="Times New Roman"/>
              <a:cs typeface="Times New Roman"/>
              <a:sym typeface="Times New Roman"/>
            </a:endParaRPr>
          </a:p>
        </p:txBody>
      </p:sp>
      <p:graphicFrame>
        <p:nvGraphicFramePr>
          <p:cNvPr id="4" name="Table 3"/>
          <p:cNvGraphicFramePr>
            <a:graphicFrameLocks noGrp="1"/>
          </p:cNvGraphicFramePr>
          <p:nvPr>
            <p:extLst>
              <p:ext uri="{D42A27DB-BD31-4B8C-83A1-F6EECF244321}">
                <p14:modId xmlns:p14="http://schemas.microsoft.com/office/powerpoint/2010/main" val="2599671705"/>
              </p:ext>
            </p:extLst>
          </p:nvPr>
        </p:nvGraphicFramePr>
        <p:xfrm>
          <a:off x="47878" y="3693277"/>
          <a:ext cx="8390728" cy="3127351"/>
        </p:xfrm>
        <a:graphic>
          <a:graphicData uri="http://schemas.openxmlformats.org/drawingml/2006/table">
            <a:tbl>
              <a:tblPr firstRow="1" bandRow="1">
                <a:tableStyleId>{5C22544A-7EE6-4342-B048-85BDC9FD1C3A}</a:tableStyleId>
              </a:tblPr>
              <a:tblGrid>
                <a:gridCol w="946373">
                  <a:extLst>
                    <a:ext uri="{9D8B030D-6E8A-4147-A177-3AD203B41FA5}">
                      <a16:colId xmlns:a16="http://schemas.microsoft.com/office/drawing/2014/main" val="1052094715"/>
                    </a:ext>
                  </a:extLst>
                </a:gridCol>
                <a:gridCol w="3408214">
                  <a:extLst>
                    <a:ext uri="{9D8B030D-6E8A-4147-A177-3AD203B41FA5}">
                      <a16:colId xmlns:a16="http://schemas.microsoft.com/office/drawing/2014/main" val="211955354"/>
                    </a:ext>
                  </a:extLst>
                </a:gridCol>
                <a:gridCol w="1938458">
                  <a:extLst>
                    <a:ext uri="{9D8B030D-6E8A-4147-A177-3AD203B41FA5}">
                      <a16:colId xmlns:a16="http://schemas.microsoft.com/office/drawing/2014/main" val="676972653"/>
                    </a:ext>
                  </a:extLst>
                </a:gridCol>
                <a:gridCol w="2097683">
                  <a:extLst>
                    <a:ext uri="{9D8B030D-6E8A-4147-A177-3AD203B41FA5}">
                      <a16:colId xmlns:a16="http://schemas.microsoft.com/office/drawing/2014/main" val="3975340818"/>
                    </a:ext>
                  </a:extLst>
                </a:gridCol>
              </a:tblGrid>
              <a:tr h="262018">
                <a:tc>
                  <a:txBody>
                    <a:bodyPr/>
                    <a:lstStyle/>
                    <a:p>
                      <a:pPr algn="ctr"/>
                      <a:endParaRPr lang="en-US" sz="1050" dirty="0"/>
                    </a:p>
                  </a:txBody>
                  <a:tcPr/>
                </a:tc>
                <a:tc>
                  <a:txBody>
                    <a:bodyPr/>
                    <a:lstStyle/>
                    <a:p>
                      <a:pPr algn="ctr"/>
                      <a:endParaRPr lang="en-US" sz="1050" dirty="0"/>
                    </a:p>
                  </a:txBody>
                  <a:tcPr/>
                </a:tc>
                <a:tc gridSpan="2">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smtClean="0"/>
                        <a:t>GDP, 2011 (word Bank, 2013a, 2013b)</a:t>
                      </a:r>
                    </a:p>
                  </a:txBody>
                  <a:tcPr/>
                </a:tc>
                <a:tc hMerge="1">
                  <a:txBody>
                    <a:bodyPr/>
                    <a:lstStyle/>
                    <a:p>
                      <a:endParaRPr lang="en-US" dirty="0"/>
                    </a:p>
                  </a:txBody>
                  <a:tcPr/>
                </a:tc>
                <a:extLst>
                  <a:ext uri="{0D108BD9-81ED-4DB2-BD59-A6C34878D82A}">
                    <a16:rowId xmlns:a16="http://schemas.microsoft.com/office/drawing/2014/main" val="147682220"/>
                  </a:ext>
                </a:extLst>
              </a:tr>
              <a:tr h="589891">
                <a:tc>
                  <a:txBody>
                    <a:bodyPr/>
                    <a:lstStyle/>
                    <a:p>
                      <a:pPr algn="ctr"/>
                      <a:endParaRPr lang="en-US" sz="1050" dirty="0"/>
                    </a:p>
                  </a:txBody>
                  <a:tcPr/>
                </a:tc>
                <a:tc>
                  <a:txBody>
                    <a:bodyPr/>
                    <a:lstStyle/>
                    <a:p>
                      <a:pPr algn="ctr"/>
                      <a:r>
                        <a:rPr lang="ka-GE" sz="1050" dirty="0" smtClean="0"/>
                        <a:t>მუნიციპალური ნარჩენების წარმოქმნა კგ/ერთსულ მოსახლეზე/ 2011 (</a:t>
                      </a:r>
                      <a:r>
                        <a:rPr lang="en-US" sz="1050" dirty="0" smtClean="0"/>
                        <a:t>Eurostat, 2013a)</a:t>
                      </a:r>
                      <a:endParaRPr lang="en-US" sz="1050" dirty="0"/>
                    </a:p>
                  </a:txBody>
                  <a:tcPr/>
                </a:tc>
                <a:tc>
                  <a:txBody>
                    <a:bodyPr/>
                    <a:lstStyle/>
                    <a:p>
                      <a:pPr algn="ctr"/>
                      <a:r>
                        <a:rPr lang="en-US" sz="1050" dirty="0" smtClean="0"/>
                        <a:t>GDP,</a:t>
                      </a:r>
                      <a:r>
                        <a:rPr lang="en-US" sz="1050" baseline="0" dirty="0" smtClean="0"/>
                        <a:t> US$ </a:t>
                      </a:r>
                      <a:r>
                        <a:rPr lang="ka-GE" sz="1050" baseline="0" dirty="0" smtClean="0"/>
                        <a:t>ერთსულ მოსახლეზე</a:t>
                      </a:r>
                      <a:endParaRPr lang="en-US" sz="1050" dirty="0"/>
                    </a:p>
                  </a:txBody>
                  <a:tcPr/>
                </a:tc>
                <a:tc>
                  <a:txBody>
                    <a:bodyPr/>
                    <a:lstStyle/>
                    <a:p>
                      <a:pPr algn="ctr"/>
                      <a:r>
                        <a:rPr lang="en-US" sz="1050" dirty="0" smtClean="0"/>
                        <a:t>GDP </a:t>
                      </a:r>
                      <a:r>
                        <a:rPr lang="ka-GE" sz="1050" dirty="0" smtClean="0"/>
                        <a:t>ერთსულ მოსახლეზე</a:t>
                      </a:r>
                      <a:r>
                        <a:rPr lang="en-US" sz="1050" dirty="0" smtClean="0"/>
                        <a:t>, PPP (current international $)</a:t>
                      </a:r>
                      <a:endParaRPr lang="ka-GE" sz="1050" dirty="0" smtClean="0"/>
                    </a:p>
                    <a:p>
                      <a:pPr algn="ctr"/>
                      <a:endParaRPr lang="en-US" sz="1050" dirty="0"/>
                    </a:p>
                  </a:txBody>
                  <a:tcPr/>
                </a:tc>
                <a:extLst>
                  <a:ext uri="{0D108BD9-81ED-4DB2-BD59-A6C34878D82A}">
                    <a16:rowId xmlns:a16="http://schemas.microsoft.com/office/drawing/2014/main" val="1264724932"/>
                  </a:ext>
                </a:extLst>
              </a:tr>
              <a:tr h="240183">
                <a:tc>
                  <a:txBody>
                    <a:bodyPr/>
                    <a:lstStyle/>
                    <a:p>
                      <a:pPr algn="l"/>
                      <a:r>
                        <a:rPr lang="ka-GE" sz="1050" dirty="0" smtClean="0"/>
                        <a:t>დანია</a:t>
                      </a:r>
                      <a:endParaRPr lang="en-US" sz="1050" dirty="0"/>
                    </a:p>
                  </a:txBody>
                  <a:tcPr marL="72000"/>
                </a:tc>
                <a:tc>
                  <a:txBody>
                    <a:bodyPr/>
                    <a:lstStyle/>
                    <a:p>
                      <a:pPr algn="ctr"/>
                      <a:r>
                        <a:rPr lang="en-US" sz="1050" dirty="0" smtClean="0"/>
                        <a:t>718</a:t>
                      </a:r>
                      <a:endParaRPr lang="en-US" sz="1050" dirty="0"/>
                    </a:p>
                  </a:txBody>
                  <a:tcPr/>
                </a:tc>
                <a:tc>
                  <a:txBody>
                    <a:bodyPr/>
                    <a:lstStyle/>
                    <a:p>
                      <a:pPr algn="ctr"/>
                      <a:r>
                        <a:rPr lang="en-US" sz="1050" dirty="0" smtClean="0"/>
                        <a:t>59889</a:t>
                      </a:r>
                      <a:endParaRPr lang="en-US" sz="1050" dirty="0"/>
                    </a:p>
                  </a:txBody>
                  <a:tcPr/>
                </a:tc>
                <a:tc>
                  <a:txBody>
                    <a:bodyPr/>
                    <a:lstStyle/>
                    <a:p>
                      <a:pPr algn="ctr"/>
                      <a:r>
                        <a:rPr lang="en-US" sz="1050" dirty="0" smtClean="0"/>
                        <a:t>40933</a:t>
                      </a:r>
                      <a:endParaRPr lang="en-US" sz="1050" dirty="0"/>
                    </a:p>
                  </a:txBody>
                  <a:tcPr/>
                </a:tc>
                <a:extLst>
                  <a:ext uri="{0D108BD9-81ED-4DB2-BD59-A6C34878D82A}">
                    <a16:rowId xmlns:a16="http://schemas.microsoft.com/office/drawing/2014/main" val="2559617932"/>
                  </a:ext>
                </a:extLst>
              </a:tr>
              <a:tr h="240183">
                <a:tc>
                  <a:txBody>
                    <a:bodyPr/>
                    <a:lstStyle/>
                    <a:p>
                      <a:pPr algn="l"/>
                      <a:r>
                        <a:rPr lang="ka-GE" sz="1050" dirty="0" smtClean="0"/>
                        <a:t>გერმანია</a:t>
                      </a:r>
                      <a:endParaRPr lang="en-US" sz="1050" dirty="0"/>
                    </a:p>
                  </a:txBody>
                  <a:tcPr marL="72000"/>
                </a:tc>
                <a:tc>
                  <a:txBody>
                    <a:bodyPr/>
                    <a:lstStyle/>
                    <a:p>
                      <a:pPr algn="ctr"/>
                      <a:r>
                        <a:rPr lang="en-US" sz="1050" dirty="0" smtClean="0"/>
                        <a:t>597</a:t>
                      </a:r>
                      <a:endParaRPr lang="en-US" sz="1050" dirty="0"/>
                    </a:p>
                  </a:txBody>
                  <a:tcPr/>
                </a:tc>
                <a:tc>
                  <a:txBody>
                    <a:bodyPr/>
                    <a:lstStyle/>
                    <a:p>
                      <a:pPr algn="ctr"/>
                      <a:r>
                        <a:rPr lang="en-US" sz="1050" dirty="0" smtClean="0"/>
                        <a:t>44315</a:t>
                      </a:r>
                      <a:endParaRPr lang="en-US" sz="1050" dirty="0"/>
                    </a:p>
                  </a:txBody>
                  <a:tcPr/>
                </a:tc>
                <a:tc>
                  <a:txBody>
                    <a:bodyPr/>
                    <a:lstStyle/>
                    <a:p>
                      <a:pPr algn="ctr"/>
                      <a:r>
                        <a:rPr lang="en-US" sz="1050" dirty="0" smtClean="0"/>
                        <a:t>39720</a:t>
                      </a:r>
                      <a:endParaRPr lang="en-US" sz="1050" dirty="0"/>
                    </a:p>
                  </a:txBody>
                  <a:tcPr/>
                </a:tc>
                <a:extLst>
                  <a:ext uri="{0D108BD9-81ED-4DB2-BD59-A6C34878D82A}">
                    <a16:rowId xmlns:a16="http://schemas.microsoft.com/office/drawing/2014/main" val="1487270317"/>
                  </a:ext>
                </a:extLst>
              </a:tr>
              <a:tr h="240183">
                <a:tc>
                  <a:txBody>
                    <a:bodyPr/>
                    <a:lstStyle/>
                    <a:p>
                      <a:pPr algn="l"/>
                      <a:r>
                        <a:rPr lang="ka-GE" sz="1050" dirty="0" smtClean="0"/>
                        <a:t>ფინეთი</a:t>
                      </a:r>
                      <a:endParaRPr lang="en-US" sz="1050" dirty="0"/>
                    </a:p>
                  </a:txBody>
                  <a:tcPr marL="72000"/>
                </a:tc>
                <a:tc>
                  <a:txBody>
                    <a:bodyPr/>
                    <a:lstStyle/>
                    <a:p>
                      <a:pPr algn="ctr"/>
                      <a:r>
                        <a:rPr lang="en-US" sz="1050" dirty="0" smtClean="0"/>
                        <a:t>505</a:t>
                      </a:r>
                      <a:endParaRPr lang="en-US" sz="1050" dirty="0"/>
                    </a:p>
                  </a:txBody>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smtClean="0"/>
                        <a:t>48634</a:t>
                      </a:r>
                    </a:p>
                  </a:txBody>
                  <a:tcPr/>
                </a:tc>
                <a:tc>
                  <a:txBody>
                    <a:bodyPr/>
                    <a:lstStyle/>
                    <a:p>
                      <a:pPr algn="ctr"/>
                      <a:r>
                        <a:rPr lang="en-US" sz="1050" dirty="0" smtClean="0"/>
                        <a:t>37319</a:t>
                      </a:r>
                      <a:endParaRPr lang="en-US" sz="1050" dirty="0"/>
                    </a:p>
                  </a:txBody>
                  <a:tcPr/>
                </a:tc>
                <a:extLst>
                  <a:ext uri="{0D108BD9-81ED-4DB2-BD59-A6C34878D82A}">
                    <a16:rowId xmlns:a16="http://schemas.microsoft.com/office/drawing/2014/main" val="1316628851"/>
                  </a:ext>
                </a:extLst>
              </a:tr>
              <a:tr h="240183">
                <a:tc>
                  <a:txBody>
                    <a:bodyPr/>
                    <a:lstStyle/>
                    <a:p>
                      <a:pPr algn="l"/>
                      <a:r>
                        <a:rPr lang="ka-GE" sz="1050" dirty="0" smtClean="0"/>
                        <a:t>შვედეთი</a:t>
                      </a:r>
                      <a:endParaRPr lang="en-US" sz="1050" dirty="0"/>
                    </a:p>
                  </a:txBody>
                  <a:tcPr marL="72000"/>
                </a:tc>
                <a:tc>
                  <a:txBody>
                    <a:bodyPr/>
                    <a:lstStyle/>
                    <a:p>
                      <a:pPr algn="ctr"/>
                      <a:r>
                        <a:rPr lang="en-US" sz="1050" dirty="0" smtClean="0"/>
                        <a:t>460</a:t>
                      </a:r>
                      <a:endParaRPr lang="en-US" sz="1050" dirty="0"/>
                    </a:p>
                  </a:txBody>
                  <a:tcPr/>
                </a:tc>
                <a:tc>
                  <a:txBody>
                    <a:bodyPr/>
                    <a:lstStyle/>
                    <a:p>
                      <a:pPr algn="ctr"/>
                      <a:r>
                        <a:rPr lang="en-US" sz="1050" dirty="0" smtClean="0"/>
                        <a:t>56755</a:t>
                      </a:r>
                      <a:endParaRPr lang="en-US" sz="1050" dirty="0"/>
                    </a:p>
                  </a:txBody>
                  <a:tcPr/>
                </a:tc>
                <a:tc>
                  <a:txBody>
                    <a:bodyPr/>
                    <a:lstStyle/>
                    <a:p>
                      <a:pPr algn="ctr"/>
                      <a:r>
                        <a:rPr lang="en-US" sz="1050" dirty="0" smtClean="0"/>
                        <a:t>41224</a:t>
                      </a:r>
                      <a:endParaRPr lang="en-US" sz="1050" dirty="0"/>
                    </a:p>
                  </a:txBody>
                  <a:tcPr/>
                </a:tc>
                <a:extLst>
                  <a:ext uri="{0D108BD9-81ED-4DB2-BD59-A6C34878D82A}">
                    <a16:rowId xmlns:a16="http://schemas.microsoft.com/office/drawing/2014/main" val="2174415800"/>
                  </a:ext>
                </a:extLst>
              </a:tr>
              <a:tr h="240183">
                <a:tc>
                  <a:txBody>
                    <a:bodyPr/>
                    <a:lstStyle/>
                    <a:p>
                      <a:pPr algn="l"/>
                      <a:r>
                        <a:rPr lang="ka-GE" sz="1050" dirty="0" smtClean="0"/>
                        <a:t>ლიეტუვა</a:t>
                      </a:r>
                      <a:endParaRPr lang="en-US" sz="1050" dirty="0"/>
                    </a:p>
                  </a:txBody>
                  <a:tcPr marL="72000"/>
                </a:tc>
                <a:tc>
                  <a:txBody>
                    <a:bodyPr/>
                    <a:lstStyle/>
                    <a:p>
                      <a:pPr algn="ctr"/>
                      <a:r>
                        <a:rPr lang="en-US" sz="1050" dirty="0" smtClean="0"/>
                        <a:t>442</a:t>
                      </a:r>
                      <a:endParaRPr lang="en-US" sz="1050" dirty="0"/>
                    </a:p>
                  </a:txBody>
                  <a:tcPr/>
                </a:tc>
                <a:tc>
                  <a:txBody>
                    <a:bodyPr/>
                    <a:lstStyle/>
                    <a:p>
                      <a:pPr algn="ctr"/>
                      <a:r>
                        <a:rPr lang="en-US" sz="1050" dirty="0" smtClean="0"/>
                        <a:t>14148</a:t>
                      </a:r>
                      <a:endParaRPr lang="en-US" sz="1050" dirty="0"/>
                    </a:p>
                  </a:txBody>
                  <a:tcPr/>
                </a:tc>
                <a:tc>
                  <a:txBody>
                    <a:bodyPr/>
                    <a:lstStyle/>
                    <a:p>
                      <a:pPr algn="ctr"/>
                      <a:r>
                        <a:rPr lang="en-US" sz="1050" dirty="0" smtClean="0"/>
                        <a:t>22396</a:t>
                      </a:r>
                      <a:endParaRPr lang="en-US" sz="1050" dirty="0"/>
                    </a:p>
                  </a:txBody>
                  <a:tcPr/>
                </a:tc>
                <a:extLst>
                  <a:ext uri="{0D108BD9-81ED-4DB2-BD59-A6C34878D82A}">
                    <a16:rowId xmlns:a16="http://schemas.microsoft.com/office/drawing/2014/main" val="88789828"/>
                  </a:ext>
                </a:extLst>
              </a:tr>
              <a:tr h="240183">
                <a:tc>
                  <a:txBody>
                    <a:bodyPr/>
                    <a:lstStyle/>
                    <a:p>
                      <a:pPr algn="l"/>
                      <a:r>
                        <a:rPr lang="ka-GE" sz="1050" dirty="0" smtClean="0"/>
                        <a:t>ლატვია</a:t>
                      </a:r>
                      <a:endParaRPr lang="en-US" sz="1050" dirty="0"/>
                    </a:p>
                  </a:txBody>
                  <a:tcPr marL="72000"/>
                </a:tc>
                <a:tc>
                  <a:txBody>
                    <a:bodyPr/>
                    <a:lstStyle/>
                    <a:p>
                      <a:pPr algn="ctr"/>
                      <a:r>
                        <a:rPr lang="en-US" sz="1050" dirty="0" smtClean="0"/>
                        <a:t>350</a:t>
                      </a:r>
                      <a:endParaRPr lang="en-US" sz="1050" dirty="0"/>
                    </a:p>
                  </a:txBody>
                  <a:tcPr/>
                </a:tc>
                <a:tc>
                  <a:txBody>
                    <a:bodyPr/>
                    <a:lstStyle/>
                    <a:p>
                      <a:pPr algn="ctr"/>
                      <a:r>
                        <a:rPr lang="en-US" sz="1050" dirty="0" smtClean="0"/>
                        <a:t>13838</a:t>
                      </a:r>
                      <a:endParaRPr lang="en-US" sz="1050" dirty="0"/>
                    </a:p>
                  </a:txBody>
                  <a:tcPr/>
                </a:tc>
                <a:tc>
                  <a:txBody>
                    <a:bodyPr/>
                    <a:lstStyle/>
                    <a:p>
                      <a:pPr algn="ctr"/>
                      <a:r>
                        <a:rPr lang="en-US" sz="1050" dirty="0" smtClean="0"/>
                        <a:t>19994</a:t>
                      </a:r>
                      <a:endParaRPr lang="en-US" sz="1050" dirty="0"/>
                    </a:p>
                  </a:txBody>
                  <a:tcPr/>
                </a:tc>
                <a:extLst>
                  <a:ext uri="{0D108BD9-81ED-4DB2-BD59-A6C34878D82A}">
                    <a16:rowId xmlns:a16="http://schemas.microsoft.com/office/drawing/2014/main" val="3284238352"/>
                  </a:ext>
                </a:extLst>
              </a:tr>
              <a:tr h="240183">
                <a:tc>
                  <a:txBody>
                    <a:bodyPr/>
                    <a:lstStyle/>
                    <a:p>
                      <a:pPr algn="l"/>
                      <a:r>
                        <a:rPr lang="ka-GE" sz="1050" dirty="0" smtClean="0"/>
                        <a:t>პოლონეთი</a:t>
                      </a:r>
                      <a:endParaRPr lang="en-US" sz="1050" dirty="0"/>
                    </a:p>
                  </a:txBody>
                  <a:tcPr marL="72000"/>
                </a:tc>
                <a:tc>
                  <a:txBody>
                    <a:bodyPr/>
                    <a:lstStyle/>
                    <a:p>
                      <a:pPr algn="ctr"/>
                      <a:r>
                        <a:rPr lang="en-US" sz="1050" dirty="0" smtClean="0"/>
                        <a:t>315</a:t>
                      </a:r>
                      <a:endParaRPr lang="en-US" sz="1050" dirty="0"/>
                    </a:p>
                  </a:txBody>
                  <a:tcPr/>
                </a:tc>
                <a:tc>
                  <a:txBody>
                    <a:bodyPr/>
                    <a:lstStyle/>
                    <a:p>
                      <a:pPr algn="ctr"/>
                      <a:r>
                        <a:rPr lang="en-US" sz="1050" dirty="0" smtClean="0"/>
                        <a:t>13382</a:t>
                      </a:r>
                      <a:endParaRPr lang="en-US" sz="1050" dirty="0"/>
                    </a:p>
                  </a:txBody>
                  <a:tcPr/>
                </a:tc>
                <a:tc>
                  <a:txBody>
                    <a:bodyPr/>
                    <a:lstStyle/>
                    <a:p>
                      <a:pPr algn="ctr"/>
                      <a:r>
                        <a:rPr lang="en-US" sz="1050" dirty="0" smtClean="0"/>
                        <a:t>21133</a:t>
                      </a:r>
                      <a:endParaRPr lang="en-US" sz="1050" dirty="0"/>
                    </a:p>
                  </a:txBody>
                  <a:tcPr/>
                </a:tc>
                <a:extLst>
                  <a:ext uri="{0D108BD9-81ED-4DB2-BD59-A6C34878D82A}">
                    <a16:rowId xmlns:a16="http://schemas.microsoft.com/office/drawing/2014/main" val="380293148"/>
                  </a:ext>
                </a:extLst>
              </a:tr>
              <a:tr h="240183">
                <a:tc>
                  <a:txBody>
                    <a:bodyPr/>
                    <a:lstStyle/>
                    <a:p>
                      <a:pPr algn="l"/>
                      <a:r>
                        <a:rPr lang="ka-GE" sz="1050" dirty="0" smtClean="0"/>
                        <a:t>ესტონეთი</a:t>
                      </a:r>
                      <a:endParaRPr lang="en-US" sz="1050" dirty="0"/>
                    </a:p>
                  </a:txBody>
                  <a:tcPr marL="72000"/>
                </a:tc>
                <a:tc>
                  <a:txBody>
                    <a:bodyPr/>
                    <a:lstStyle/>
                    <a:p>
                      <a:pPr algn="ctr"/>
                      <a:r>
                        <a:rPr lang="en-US" sz="1050" dirty="0" smtClean="0"/>
                        <a:t>298</a:t>
                      </a:r>
                      <a:endParaRPr lang="en-US" sz="1050" dirty="0"/>
                    </a:p>
                  </a:txBody>
                  <a:tcPr/>
                </a:tc>
                <a:tc>
                  <a:txBody>
                    <a:bodyPr/>
                    <a:lstStyle/>
                    <a:p>
                      <a:pPr algn="ctr"/>
                      <a:r>
                        <a:rPr lang="en-US" sz="1050" dirty="0" smtClean="0"/>
                        <a:t>16809</a:t>
                      </a:r>
                      <a:endParaRPr lang="en-US" sz="1050" dirty="0"/>
                    </a:p>
                  </a:txBody>
                  <a:tcPr/>
                </a:tc>
                <a:tc>
                  <a:txBody>
                    <a:bodyPr/>
                    <a:lstStyle/>
                    <a:p>
                      <a:pPr algn="ctr"/>
                      <a:r>
                        <a:rPr lang="en-US" sz="1050" dirty="0" smtClean="0"/>
                        <a:t>22362</a:t>
                      </a:r>
                      <a:endParaRPr lang="en-US" sz="1050" dirty="0"/>
                    </a:p>
                  </a:txBody>
                  <a:tcPr/>
                </a:tc>
                <a:extLst>
                  <a:ext uri="{0D108BD9-81ED-4DB2-BD59-A6C34878D82A}">
                    <a16:rowId xmlns:a16="http://schemas.microsoft.com/office/drawing/2014/main" val="459514902"/>
                  </a:ext>
                </a:extLst>
              </a:tr>
              <a:tr h="240183">
                <a:tc>
                  <a:txBody>
                    <a:bodyPr/>
                    <a:lstStyle/>
                    <a:p>
                      <a:pPr algn="l"/>
                      <a:r>
                        <a:rPr lang="ka-GE" sz="1050" dirty="0" smtClean="0"/>
                        <a:t>რუსეთი</a:t>
                      </a:r>
                      <a:endParaRPr lang="en-US" sz="1050" dirty="0"/>
                    </a:p>
                  </a:txBody>
                  <a:tcPr marL="72000"/>
                </a:tc>
                <a:tc>
                  <a:txBody>
                    <a:bodyPr/>
                    <a:lstStyle/>
                    <a:p>
                      <a:pPr algn="ctr"/>
                      <a:r>
                        <a:rPr lang="en-US" sz="1050" dirty="0" smtClean="0"/>
                        <a:t>330 (2010-</a:t>
                      </a:r>
                      <a:r>
                        <a:rPr lang="ka-GE" sz="1050" dirty="0" smtClean="0"/>
                        <a:t>ში, </a:t>
                      </a:r>
                      <a:r>
                        <a:rPr lang="en-US" sz="1050" dirty="0" smtClean="0"/>
                        <a:t>IFC, 2012)</a:t>
                      </a:r>
                      <a:endParaRPr lang="en-US" sz="1050" dirty="0"/>
                    </a:p>
                  </a:txBody>
                  <a:tcPr/>
                </a:tc>
                <a:tc>
                  <a:txBody>
                    <a:bodyPr/>
                    <a:lstStyle/>
                    <a:p>
                      <a:pPr algn="ctr"/>
                      <a:r>
                        <a:rPr lang="en-US" sz="1050" dirty="0" smtClean="0"/>
                        <a:t>13284</a:t>
                      </a:r>
                      <a:endParaRPr lang="en-US" sz="1050" dirty="0"/>
                    </a:p>
                  </a:txBody>
                  <a:tcPr/>
                </a:tc>
                <a:tc>
                  <a:txBody>
                    <a:bodyPr/>
                    <a:lstStyle/>
                    <a:p>
                      <a:pPr algn="ctr"/>
                      <a:r>
                        <a:rPr lang="en-US" sz="1050" dirty="0" smtClean="0"/>
                        <a:t>22408</a:t>
                      </a:r>
                      <a:endParaRPr lang="en-US" sz="1050" dirty="0"/>
                    </a:p>
                  </a:txBody>
                  <a:tcPr/>
                </a:tc>
                <a:extLst>
                  <a:ext uri="{0D108BD9-81ED-4DB2-BD59-A6C34878D82A}">
                    <a16:rowId xmlns:a16="http://schemas.microsoft.com/office/drawing/2014/main" val="176537848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23"/>
        <p:cNvGrpSpPr/>
        <p:nvPr/>
      </p:nvGrpSpPr>
      <p:grpSpPr>
        <a:xfrm>
          <a:off x="0" y="0"/>
          <a:ext cx="0" cy="0"/>
          <a:chOff x="0" y="0"/>
          <a:chExt cx="0" cy="0"/>
        </a:xfrm>
      </p:grpSpPr>
      <p:graphicFrame>
        <p:nvGraphicFramePr>
          <p:cNvPr id="1424" name="Google Shape;1424;p50"/>
          <p:cNvGraphicFramePr/>
          <p:nvPr/>
        </p:nvGraphicFramePr>
        <p:xfrm>
          <a:off x="199879" y="755392"/>
          <a:ext cx="4012075" cy="5472600"/>
        </p:xfrm>
        <a:graphic>
          <a:graphicData uri="http://schemas.openxmlformats.org/drawingml/2006/chart">
            <c:chart xmlns:c="http://schemas.openxmlformats.org/drawingml/2006/chart" xmlns:r="http://schemas.openxmlformats.org/officeDocument/2006/relationships" r:id="rId3"/>
          </a:graphicData>
        </a:graphic>
      </p:graphicFrame>
      <p:sp>
        <p:nvSpPr>
          <p:cNvPr id="1425" name="Google Shape;1425;p50"/>
          <p:cNvSpPr/>
          <p:nvPr/>
        </p:nvSpPr>
        <p:spPr>
          <a:xfrm>
            <a:off x="277110" y="5878491"/>
            <a:ext cx="4032300"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მყარი საყოფაცხოვრებო ნარჩენების</a:t>
            </a:r>
            <a:r>
              <a:rPr lang="en-US" sz="1800" b="1" i="0" u="none" strike="noStrike" cap="none" dirty="0" smtClean="0">
                <a:solidFill>
                  <a:schemeClr val="dk1"/>
                </a:solidFill>
                <a:latin typeface="Calibri"/>
                <a:ea typeface="Calibri"/>
                <a:cs typeface="Calibri"/>
                <a:sym typeface="Calibri"/>
              </a:rPr>
              <a:t>(MSW)</a:t>
            </a:r>
            <a:r>
              <a:rPr lang="ka-GE" sz="1800" b="1" i="0" u="none" strike="noStrike" cap="none" dirty="0" smtClean="0">
                <a:solidFill>
                  <a:schemeClr val="dk1"/>
                </a:solidFill>
                <a:latin typeface="Calibri"/>
                <a:ea typeface="Calibri"/>
                <a:cs typeface="Calibri"/>
                <a:sym typeface="Calibri"/>
              </a:rPr>
              <a:t> წარმოქმნა კგ თითოეულ ქალაქში</a:t>
            </a:r>
            <a:endParaRPr sz="1800" b="1" i="0" u="none" strike="noStrike" cap="none" dirty="0">
              <a:solidFill>
                <a:schemeClr val="dk1"/>
              </a:solidFill>
              <a:latin typeface="Calibri"/>
              <a:ea typeface="Calibri"/>
              <a:cs typeface="Calibri"/>
              <a:sym typeface="Calibri"/>
            </a:endParaRPr>
          </a:p>
        </p:txBody>
      </p:sp>
      <p:graphicFrame>
        <p:nvGraphicFramePr>
          <p:cNvPr id="1426" name="Google Shape;1426;p50"/>
          <p:cNvGraphicFramePr/>
          <p:nvPr/>
        </p:nvGraphicFramePr>
        <p:xfrm>
          <a:off x="4211960" y="836712"/>
          <a:ext cx="4032425" cy="4464475"/>
        </p:xfrm>
        <a:graphic>
          <a:graphicData uri="http://schemas.openxmlformats.org/drawingml/2006/chart">
            <c:chart xmlns:c="http://schemas.openxmlformats.org/drawingml/2006/chart" xmlns:r="http://schemas.openxmlformats.org/officeDocument/2006/relationships" r:id="rId4"/>
          </a:graphicData>
        </a:graphic>
      </p:graphicFrame>
      <p:sp>
        <p:nvSpPr>
          <p:cNvPr id="1427" name="Google Shape;1427;p50"/>
          <p:cNvSpPr/>
          <p:nvPr/>
        </p:nvSpPr>
        <p:spPr>
          <a:xfrm>
            <a:off x="4211960" y="5878491"/>
            <a:ext cx="4464600" cy="646290"/>
          </a:xfrm>
          <a:prstGeom prst="rect">
            <a:avLst/>
          </a:prstGeom>
          <a:noFill/>
          <a:ln>
            <a:noFill/>
          </a:ln>
        </p:spPr>
        <p:txBody>
          <a:bodyPr spcFirstLastPara="1" wrap="square" lIns="91425" tIns="45700" rIns="91425" bIns="45700" anchor="t" anchorCtr="0">
            <a:spAutoFit/>
          </a:bodyPr>
          <a:lstStyle/>
          <a:p>
            <a:pPr lvl="0" algn="ctr">
              <a:buSzPts val="1800"/>
            </a:pPr>
            <a:r>
              <a:rPr lang="ka-GE" sz="1800" b="1" dirty="0">
                <a:solidFill>
                  <a:schemeClr val="dk1"/>
                </a:solidFill>
                <a:latin typeface="Calibri"/>
                <a:ea typeface="Calibri"/>
                <a:cs typeface="Calibri"/>
                <a:sym typeface="Calibri"/>
              </a:rPr>
              <a:t>მყარი საყოფაცხოვრებო ნარჩენების წარმოქმნა </a:t>
            </a:r>
            <a:r>
              <a:rPr lang="en-US" sz="1800" b="1" dirty="0" smtClean="0">
                <a:solidFill>
                  <a:schemeClr val="dk1"/>
                </a:solidFill>
                <a:latin typeface="Calibri"/>
                <a:ea typeface="Calibri"/>
                <a:cs typeface="Calibri"/>
                <a:sym typeface="Calibri"/>
              </a:rPr>
              <a:t>,</a:t>
            </a:r>
            <a:r>
              <a:rPr lang="ka-GE" sz="1800" b="1" dirty="0">
                <a:solidFill>
                  <a:schemeClr val="dk1"/>
                </a:solidFill>
                <a:latin typeface="Calibri"/>
                <a:ea typeface="Calibri"/>
                <a:cs typeface="Calibri"/>
                <a:sym typeface="Calibri"/>
              </a:rPr>
              <a:t> ათასობით ტონა</a:t>
            </a:r>
            <a:endParaRPr sz="18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1"/>
          <p:cNvSpPr txBox="1">
            <a:spLocks noGrp="1"/>
          </p:cNvSpPr>
          <p:nvPr>
            <p:ph type="title"/>
          </p:nvPr>
        </p:nvSpPr>
        <p:spPr>
          <a:xfrm>
            <a:off x="500684" y="188640"/>
            <a:ext cx="8352900" cy="1143000"/>
          </a:xfrm>
          <a:prstGeom prst="rect">
            <a:avLst/>
          </a:prstGeom>
          <a:noFill/>
          <a:ln>
            <a:noFill/>
          </a:ln>
        </p:spPr>
        <p:txBody>
          <a:bodyPr spcFirstLastPara="1" wrap="square" lIns="91425" tIns="45700" rIns="91425" bIns="45700" anchor="ctr" anchorCtr="0">
            <a:noAutofit/>
          </a:bodyPr>
          <a:lstStyle/>
          <a:p>
            <a:pPr lvl="0" algn="ctr">
              <a:buSzPts val="4000"/>
            </a:pPr>
            <a:r>
              <a:rPr lang="en-US" sz="4000" b="1" dirty="0" smtClean="0"/>
              <a:t>MSW </a:t>
            </a:r>
            <a:r>
              <a:rPr lang="ka-GE" sz="4000" b="1" dirty="0"/>
              <a:t>საშუალო </a:t>
            </a:r>
            <a:r>
              <a:rPr lang="ka-GE" sz="4000" b="1" dirty="0" smtClean="0"/>
              <a:t>შემადგენლობა</a:t>
            </a:r>
            <a:r>
              <a:rPr lang="en-US" sz="4000" b="1" dirty="0"/>
              <a:t/>
            </a:r>
            <a:br>
              <a:rPr lang="en-US" sz="4000" b="1" dirty="0"/>
            </a:br>
            <a:endParaRPr sz="4000" b="1" dirty="0"/>
          </a:p>
        </p:txBody>
      </p:sp>
      <p:graphicFrame>
        <p:nvGraphicFramePr>
          <p:cNvPr id="1433" name="Google Shape;1433;p51"/>
          <p:cNvGraphicFramePr/>
          <p:nvPr/>
        </p:nvGraphicFramePr>
        <p:xfrm>
          <a:off x="-115113" y="875010"/>
          <a:ext cx="3917875" cy="30243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35" name="Google Shape;1435;p51"/>
          <p:cNvGraphicFramePr/>
          <p:nvPr/>
        </p:nvGraphicFramePr>
        <p:xfrm>
          <a:off x="5367361" y="778299"/>
          <a:ext cx="3161800" cy="2955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36" name="Google Shape;1436;p51"/>
          <p:cNvGraphicFramePr/>
          <p:nvPr/>
        </p:nvGraphicFramePr>
        <p:xfrm>
          <a:off x="2555776" y="2574196"/>
          <a:ext cx="3849150" cy="3024325"/>
        </p:xfrm>
        <a:graphic>
          <a:graphicData uri="http://schemas.openxmlformats.org/drawingml/2006/chart">
            <c:chart xmlns:c="http://schemas.openxmlformats.org/drawingml/2006/chart" xmlns:r="http://schemas.openxmlformats.org/officeDocument/2006/relationships" r:id="rId5"/>
          </a:graphicData>
        </a:graphic>
      </p:graphicFrame>
      <p:sp>
        <p:nvSpPr>
          <p:cNvPr id="1437" name="Google Shape;1437;p51"/>
          <p:cNvSpPr/>
          <p:nvPr/>
        </p:nvSpPr>
        <p:spPr>
          <a:xfrm>
            <a:off x="1403648" y="3714680"/>
            <a:ext cx="1297988"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ესტონეთი</a:t>
            </a:r>
            <a:endParaRPr sz="1800" b="0" i="0" u="none" strike="noStrike" cap="none" dirty="0">
              <a:solidFill>
                <a:schemeClr val="dk1"/>
              </a:solidFill>
              <a:latin typeface="Calibri"/>
              <a:ea typeface="Calibri"/>
              <a:cs typeface="Calibri"/>
              <a:sym typeface="Calibri"/>
            </a:endParaRPr>
          </a:p>
        </p:txBody>
      </p:sp>
      <p:sp>
        <p:nvSpPr>
          <p:cNvPr id="1438" name="Google Shape;1438;p51"/>
          <p:cNvSpPr/>
          <p:nvPr/>
        </p:nvSpPr>
        <p:spPr>
          <a:xfrm>
            <a:off x="3923928" y="2204864"/>
            <a:ext cx="111901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ლატვია</a:t>
            </a:r>
            <a:endParaRPr sz="1800" b="0" i="0" u="none" strike="noStrike" cap="none" dirty="0">
              <a:solidFill>
                <a:schemeClr val="dk1"/>
              </a:solidFill>
              <a:latin typeface="Calibri"/>
              <a:ea typeface="Calibri"/>
              <a:cs typeface="Calibri"/>
              <a:sym typeface="Calibri"/>
            </a:endParaRPr>
          </a:p>
        </p:txBody>
      </p:sp>
      <p:sp>
        <p:nvSpPr>
          <p:cNvPr id="1439" name="Google Shape;1439;p51"/>
          <p:cNvSpPr/>
          <p:nvPr/>
        </p:nvSpPr>
        <p:spPr>
          <a:xfrm>
            <a:off x="6516216" y="3733900"/>
            <a:ext cx="1297748"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ლიეტუვა</a:t>
            </a:r>
            <a:endParaRPr sz="1800" b="0" i="0" u="none" strike="noStrike" cap="none" dirty="0">
              <a:solidFill>
                <a:schemeClr val="dk1"/>
              </a:solidFill>
              <a:latin typeface="Calibri"/>
              <a:ea typeface="Calibri"/>
              <a:cs typeface="Calibri"/>
              <a:sym typeface="Calibri"/>
            </a:endParaRPr>
          </a:p>
        </p:txBody>
      </p:sp>
      <p:pic>
        <p:nvPicPr>
          <p:cNvPr id="4" name="Picture 3"/>
          <p:cNvPicPr>
            <a:picLocks noChangeAspect="1"/>
          </p:cNvPicPr>
          <p:nvPr/>
        </p:nvPicPr>
        <p:blipFill>
          <a:blip r:embed="rId6"/>
          <a:stretch>
            <a:fillRect/>
          </a:stretch>
        </p:blipFill>
        <p:spPr>
          <a:xfrm>
            <a:off x="110837" y="5400210"/>
            <a:ext cx="8312727" cy="1473207"/>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44"/>
        <p:cNvGrpSpPr/>
        <p:nvPr/>
      </p:nvGrpSpPr>
      <p:grpSpPr>
        <a:xfrm>
          <a:off x="0" y="0"/>
          <a:ext cx="0" cy="0"/>
          <a:chOff x="0" y="0"/>
          <a:chExt cx="0" cy="0"/>
        </a:xfrm>
      </p:grpSpPr>
      <p:graphicFrame>
        <p:nvGraphicFramePr>
          <p:cNvPr id="1445" name="Google Shape;1445;p52"/>
          <p:cNvGraphicFramePr/>
          <p:nvPr/>
        </p:nvGraphicFramePr>
        <p:xfrm>
          <a:off x="-324544" y="827319"/>
          <a:ext cx="3888425" cy="30431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46" name="Google Shape;1446;p52"/>
          <p:cNvGraphicFramePr/>
          <p:nvPr/>
        </p:nvGraphicFramePr>
        <p:xfrm>
          <a:off x="2513474" y="2718212"/>
          <a:ext cx="3888425" cy="3043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47" name="Google Shape;1447;p52"/>
          <p:cNvGraphicFramePr/>
          <p:nvPr/>
        </p:nvGraphicFramePr>
        <p:xfrm>
          <a:off x="5148064" y="827319"/>
          <a:ext cx="3888425" cy="3043100"/>
        </p:xfrm>
        <a:graphic>
          <a:graphicData uri="http://schemas.openxmlformats.org/drawingml/2006/chart">
            <c:chart xmlns:c="http://schemas.openxmlformats.org/drawingml/2006/chart" xmlns:r="http://schemas.openxmlformats.org/officeDocument/2006/relationships" r:id="rId5"/>
          </a:graphicData>
        </a:graphic>
      </p:graphicFrame>
      <p:sp>
        <p:nvSpPr>
          <p:cNvPr id="1448" name="Google Shape;1448;p52"/>
          <p:cNvSpPr txBox="1">
            <a:spLocks noGrp="1"/>
          </p:cNvSpPr>
          <p:nvPr>
            <p:ph type="title"/>
          </p:nvPr>
        </p:nvSpPr>
        <p:spPr>
          <a:xfrm>
            <a:off x="683568" y="260648"/>
            <a:ext cx="8352900" cy="1143000"/>
          </a:xfrm>
          <a:prstGeom prst="rect">
            <a:avLst/>
          </a:prstGeom>
          <a:noFill/>
          <a:ln>
            <a:noFill/>
          </a:ln>
        </p:spPr>
        <p:txBody>
          <a:bodyPr spcFirstLastPara="1" wrap="square" lIns="91425" tIns="45700" rIns="91425" bIns="45700" anchor="ctr" anchorCtr="0">
            <a:normAutofit fontScale="90000"/>
          </a:bodyPr>
          <a:lstStyle/>
          <a:p>
            <a:pPr lvl="0" algn="ctr">
              <a:buSzPts val="3959"/>
            </a:pPr>
            <a:r>
              <a:rPr lang="en-US" sz="3959" b="1" dirty="0"/>
              <a:t>MSW </a:t>
            </a:r>
            <a:r>
              <a:rPr lang="ka-GE" sz="3959" b="1" dirty="0"/>
              <a:t>საშუალო შემადგენლობა</a:t>
            </a:r>
            <a:r>
              <a:rPr lang="en-US" sz="4320" dirty="0"/>
              <a:t/>
            </a:r>
            <a:br>
              <a:rPr lang="en-US" sz="4320" dirty="0"/>
            </a:br>
            <a:endParaRPr sz="4140" dirty="0"/>
          </a:p>
        </p:txBody>
      </p:sp>
      <p:sp>
        <p:nvSpPr>
          <p:cNvPr id="1450" name="Google Shape;1450;p52"/>
          <p:cNvSpPr/>
          <p:nvPr/>
        </p:nvSpPr>
        <p:spPr>
          <a:xfrm>
            <a:off x="955964" y="3925624"/>
            <a:ext cx="1107117"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ფინეთი</a:t>
            </a:r>
            <a:endParaRPr sz="1800" b="0" i="0" u="none" strike="noStrike" cap="none" dirty="0">
              <a:solidFill>
                <a:schemeClr val="dk1"/>
              </a:solidFill>
              <a:latin typeface="Calibri"/>
              <a:ea typeface="Calibri"/>
              <a:cs typeface="Calibri"/>
              <a:sym typeface="Calibri"/>
            </a:endParaRPr>
          </a:p>
        </p:txBody>
      </p:sp>
      <p:sp>
        <p:nvSpPr>
          <p:cNvPr id="1451" name="Google Shape;1451;p52"/>
          <p:cNvSpPr/>
          <p:nvPr/>
        </p:nvSpPr>
        <p:spPr>
          <a:xfrm>
            <a:off x="6560724" y="3747046"/>
            <a:ext cx="10632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დანია</a:t>
            </a:r>
            <a:endParaRPr sz="1800" b="0" i="0" u="none" strike="noStrike" cap="none" dirty="0">
              <a:solidFill>
                <a:schemeClr val="dk1"/>
              </a:solidFill>
              <a:latin typeface="Calibri"/>
              <a:ea typeface="Calibri"/>
              <a:cs typeface="Calibri"/>
              <a:sym typeface="Calibri"/>
            </a:endParaRPr>
          </a:p>
        </p:txBody>
      </p:sp>
      <p:sp>
        <p:nvSpPr>
          <p:cNvPr id="1452" name="Google Shape;1452;p52"/>
          <p:cNvSpPr/>
          <p:nvPr/>
        </p:nvSpPr>
        <p:spPr>
          <a:xfrm>
            <a:off x="3851919" y="2323050"/>
            <a:ext cx="113731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შვედეთი</a:t>
            </a:r>
            <a:endParaRPr sz="1800" b="0" i="0" u="none" strike="noStrike" cap="none" dirty="0">
              <a:solidFill>
                <a:schemeClr val="dk1"/>
              </a:solidFill>
              <a:latin typeface="Calibri"/>
              <a:ea typeface="Calibri"/>
              <a:cs typeface="Calibri"/>
              <a:sym typeface="Calibri"/>
            </a:endParaRPr>
          </a:p>
        </p:txBody>
      </p:sp>
      <p:pic>
        <p:nvPicPr>
          <p:cNvPr id="2" name="Picture 1"/>
          <p:cNvPicPr>
            <a:picLocks noChangeAspect="1"/>
          </p:cNvPicPr>
          <p:nvPr/>
        </p:nvPicPr>
        <p:blipFill>
          <a:blip r:embed="rId6"/>
          <a:stretch>
            <a:fillRect/>
          </a:stretch>
        </p:blipFill>
        <p:spPr>
          <a:xfrm>
            <a:off x="-1" y="5444835"/>
            <a:ext cx="8451273" cy="1478973"/>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57"/>
        <p:cNvGrpSpPr/>
        <p:nvPr/>
      </p:nvGrpSpPr>
      <p:grpSpPr>
        <a:xfrm>
          <a:off x="0" y="0"/>
          <a:ext cx="0" cy="0"/>
          <a:chOff x="0" y="0"/>
          <a:chExt cx="0" cy="0"/>
        </a:xfrm>
      </p:grpSpPr>
      <p:graphicFrame>
        <p:nvGraphicFramePr>
          <p:cNvPr id="1458" name="Google Shape;1458;p53"/>
          <p:cNvGraphicFramePr/>
          <p:nvPr/>
        </p:nvGraphicFramePr>
        <p:xfrm>
          <a:off x="-180528" y="1165394"/>
          <a:ext cx="4695225" cy="3456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59" name="Google Shape;1459;p53"/>
          <p:cNvGraphicFramePr/>
          <p:nvPr/>
        </p:nvGraphicFramePr>
        <p:xfrm>
          <a:off x="4390544" y="1156001"/>
          <a:ext cx="4395350" cy="3465775"/>
        </p:xfrm>
        <a:graphic>
          <a:graphicData uri="http://schemas.openxmlformats.org/drawingml/2006/chart">
            <c:chart xmlns:c="http://schemas.openxmlformats.org/drawingml/2006/chart" xmlns:r="http://schemas.openxmlformats.org/officeDocument/2006/relationships" r:id="rId4"/>
          </a:graphicData>
        </a:graphic>
      </p:graphicFrame>
      <p:sp>
        <p:nvSpPr>
          <p:cNvPr id="1460" name="Google Shape;1460;p53"/>
          <p:cNvSpPr txBox="1"/>
          <p:nvPr/>
        </p:nvSpPr>
        <p:spPr>
          <a:xfrm>
            <a:off x="467544" y="260648"/>
            <a:ext cx="8352900" cy="1143000"/>
          </a:xfrm>
          <a:prstGeom prst="rect">
            <a:avLst/>
          </a:prstGeom>
          <a:noFill/>
          <a:ln>
            <a:noFill/>
          </a:ln>
        </p:spPr>
        <p:txBody>
          <a:bodyPr spcFirstLastPara="1" wrap="square" lIns="91425" tIns="45700" rIns="91425" bIns="45700" anchor="ctr" anchorCtr="0">
            <a:noAutofit/>
          </a:bodyPr>
          <a:lstStyle/>
          <a:p>
            <a:pPr lvl="0" algn="ctr">
              <a:buClr>
                <a:schemeClr val="dk2"/>
              </a:buClr>
              <a:buSzPts val="4000"/>
            </a:pPr>
            <a:r>
              <a:rPr lang="en-US" sz="4000" b="1" dirty="0">
                <a:solidFill>
                  <a:schemeClr val="dk2"/>
                </a:solidFill>
                <a:latin typeface="Cambria"/>
                <a:ea typeface="Cambria"/>
                <a:cs typeface="Cambria"/>
                <a:sym typeface="Cambria"/>
              </a:rPr>
              <a:t>MSW </a:t>
            </a:r>
            <a:r>
              <a:rPr lang="ka-GE" sz="4000" b="1" dirty="0">
                <a:solidFill>
                  <a:schemeClr val="dk2"/>
                </a:solidFill>
                <a:latin typeface="Cambria"/>
                <a:ea typeface="Cambria"/>
                <a:cs typeface="Cambria"/>
                <a:sym typeface="Cambria"/>
              </a:rPr>
              <a:t>საშუალო შემადგენლობა</a:t>
            </a:r>
            <a:r>
              <a:rPr lang="en-US" sz="4000" b="1" i="0" u="none" strike="noStrike" cap="none" dirty="0">
                <a:solidFill>
                  <a:schemeClr val="dk2"/>
                </a:solidFill>
                <a:latin typeface="Cambria"/>
                <a:ea typeface="Cambria"/>
                <a:cs typeface="Cambria"/>
                <a:sym typeface="Cambria"/>
              </a:rPr>
              <a:t/>
            </a:r>
            <a:br>
              <a:rPr lang="en-US" sz="4000" b="1" i="0" u="none" strike="noStrike" cap="none" dirty="0">
                <a:solidFill>
                  <a:schemeClr val="dk2"/>
                </a:solidFill>
                <a:latin typeface="Cambria"/>
                <a:ea typeface="Cambria"/>
                <a:cs typeface="Cambria"/>
                <a:sym typeface="Cambria"/>
              </a:rPr>
            </a:br>
            <a:endParaRPr sz="4000" b="1" i="0" u="none" strike="noStrike" cap="none" dirty="0">
              <a:solidFill>
                <a:schemeClr val="dk2"/>
              </a:solidFill>
              <a:latin typeface="Cambria"/>
              <a:ea typeface="Cambria"/>
              <a:cs typeface="Cambria"/>
              <a:sym typeface="Cambria"/>
            </a:endParaRPr>
          </a:p>
        </p:txBody>
      </p:sp>
      <p:sp>
        <p:nvSpPr>
          <p:cNvPr id="1462" name="Google Shape;1462;p53"/>
          <p:cNvSpPr/>
          <p:nvPr/>
        </p:nvSpPr>
        <p:spPr>
          <a:xfrm>
            <a:off x="1533589" y="4621778"/>
            <a:ext cx="1348155"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გერმანია</a:t>
            </a:r>
            <a:endParaRPr sz="1800" b="0" i="0" u="none" strike="noStrike" cap="none" dirty="0">
              <a:solidFill>
                <a:schemeClr val="dk1"/>
              </a:solidFill>
              <a:latin typeface="Calibri"/>
              <a:ea typeface="Calibri"/>
              <a:cs typeface="Calibri"/>
              <a:sym typeface="Calibri"/>
            </a:endParaRPr>
          </a:p>
        </p:txBody>
      </p:sp>
      <p:sp>
        <p:nvSpPr>
          <p:cNvPr id="1463" name="Google Shape;1463;p53"/>
          <p:cNvSpPr/>
          <p:nvPr/>
        </p:nvSpPr>
        <p:spPr>
          <a:xfrm>
            <a:off x="6074819" y="4621778"/>
            <a:ext cx="145984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პოლონეთი</a:t>
            </a:r>
            <a:endParaRPr sz="1800" b="0" i="0" u="none" strike="noStrike" cap="none" dirty="0">
              <a:solidFill>
                <a:schemeClr val="dk1"/>
              </a:solidFill>
              <a:latin typeface="Calibri"/>
              <a:ea typeface="Calibri"/>
              <a:cs typeface="Calibri"/>
              <a:sym typeface="Calibri"/>
            </a:endParaRPr>
          </a:p>
        </p:txBody>
      </p:sp>
      <p:pic>
        <p:nvPicPr>
          <p:cNvPr id="3" name="Picture 2"/>
          <p:cNvPicPr>
            <a:picLocks noChangeAspect="1"/>
          </p:cNvPicPr>
          <p:nvPr/>
        </p:nvPicPr>
        <p:blipFill>
          <a:blip r:embed="rId5"/>
          <a:stretch>
            <a:fillRect/>
          </a:stretch>
        </p:blipFill>
        <p:spPr>
          <a:xfrm>
            <a:off x="50295" y="5403272"/>
            <a:ext cx="8400977" cy="147017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graphicFrame>
        <p:nvGraphicFramePr>
          <p:cNvPr id="1469" name="Google Shape;1469;p54"/>
          <p:cNvGraphicFramePr/>
          <p:nvPr>
            <p:extLst>
              <p:ext uri="{D42A27DB-BD31-4B8C-83A1-F6EECF244321}">
                <p14:modId xmlns:p14="http://schemas.microsoft.com/office/powerpoint/2010/main" val="3218528981"/>
              </p:ext>
            </p:extLst>
          </p:nvPr>
        </p:nvGraphicFramePr>
        <p:xfrm>
          <a:off x="118916" y="1039687"/>
          <a:ext cx="8591450" cy="5805250"/>
        </p:xfrm>
        <a:graphic>
          <a:graphicData uri="http://schemas.openxmlformats.org/drawingml/2006/chart">
            <c:chart xmlns:c="http://schemas.openxmlformats.org/drawingml/2006/chart" xmlns:r="http://schemas.openxmlformats.org/officeDocument/2006/relationships" r:id="rId3"/>
          </a:graphicData>
        </a:graphic>
      </p:graphicFrame>
      <p:sp>
        <p:nvSpPr>
          <p:cNvPr id="1470" name="Google Shape;1470;p54"/>
          <p:cNvSpPr/>
          <p:nvPr/>
        </p:nvSpPr>
        <p:spPr>
          <a:xfrm>
            <a:off x="0" y="234523"/>
            <a:ext cx="8327400" cy="369300"/>
          </a:xfrm>
          <a:prstGeom prst="rect">
            <a:avLst/>
          </a:prstGeom>
          <a:noFill/>
          <a:ln>
            <a:noFill/>
          </a:ln>
        </p:spPr>
        <p:txBody>
          <a:bodyPr spcFirstLastPara="1" wrap="square" lIns="91425" tIns="45700" rIns="91425" bIns="45700" anchor="t" anchorCtr="0">
            <a:spAutoFit/>
          </a:bodyPr>
          <a:lstStyle/>
          <a:p>
            <a:pPr lvl="0" algn="ctr">
              <a:buSzPts val="1800"/>
            </a:pPr>
            <a:r>
              <a:rPr lang="en-US" sz="1800" b="1" dirty="0">
                <a:solidFill>
                  <a:schemeClr val="dk1"/>
                </a:solidFill>
                <a:latin typeface="Calibri"/>
                <a:ea typeface="Calibri"/>
                <a:cs typeface="Calibri"/>
                <a:sym typeface="Calibri"/>
              </a:rPr>
              <a:t>MSW </a:t>
            </a:r>
            <a:r>
              <a:rPr lang="ka-GE" sz="1800" b="1" dirty="0" smtClean="0">
                <a:solidFill>
                  <a:schemeClr val="dk1"/>
                </a:solidFill>
                <a:latin typeface="Calibri"/>
                <a:ea typeface="Calibri"/>
                <a:cs typeface="Calibri"/>
                <a:sym typeface="Calibri"/>
              </a:rPr>
              <a:t>დამუშავება, </a:t>
            </a:r>
            <a:r>
              <a:rPr lang="ka-GE" sz="1800" b="1" dirty="0">
                <a:solidFill>
                  <a:schemeClr val="dk1"/>
                </a:solidFill>
                <a:latin typeface="Calibri"/>
                <a:ea typeface="Calibri"/>
                <a:cs typeface="Calibri"/>
                <a:sym typeface="Calibri"/>
              </a:rPr>
              <a:t>კგ ერთ სულ მოსახლეზე</a:t>
            </a:r>
            <a:endParaRPr sz="1800" b="1"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sp>
        <p:nvSpPr>
          <p:cNvPr id="1475" name="Google Shape;1475;p55"/>
          <p:cNvSpPr txBox="1">
            <a:spLocks noGrp="1"/>
          </p:cNvSpPr>
          <p:nvPr>
            <p:ph type="title"/>
          </p:nvPr>
        </p:nvSpPr>
        <p:spPr>
          <a:xfrm>
            <a:off x="2338875" y="492348"/>
            <a:ext cx="40332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500"/>
              <a:buFont typeface="Cambria"/>
              <a:buNone/>
            </a:pPr>
            <a:r>
              <a:rPr lang="ka-GE" sz="3500" b="1" dirty="0" smtClean="0"/>
              <a:t>ნარჩენების მართვა უკრაინაში</a:t>
            </a:r>
            <a:endParaRPr sz="3500" b="1" dirty="0"/>
          </a:p>
        </p:txBody>
      </p:sp>
      <p:pic>
        <p:nvPicPr>
          <p:cNvPr id="1476" name="Google Shape;1476;p55" descr="https://storage1b.censor.net.ua/images/1/8/c/0/18c0c3aa6808e477ad9a1a8dca3a0e48/original.jpg"/>
          <p:cNvPicPr preferRelativeResize="0"/>
          <p:nvPr/>
        </p:nvPicPr>
        <p:blipFill rotWithShape="1">
          <a:blip r:embed="rId3">
            <a:alphaModFix/>
          </a:blip>
          <a:srcRect l="961" t="17836" r="85888" b="34777"/>
          <a:stretch/>
        </p:blipFill>
        <p:spPr>
          <a:xfrm>
            <a:off x="0" y="-544214"/>
            <a:ext cx="1611704" cy="5184576"/>
          </a:xfrm>
          <a:prstGeom prst="rect">
            <a:avLst/>
          </a:prstGeom>
          <a:noFill/>
          <a:ln>
            <a:noFill/>
          </a:ln>
        </p:spPr>
      </p:pic>
      <p:sp>
        <p:nvSpPr>
          <p:cNvPr id="1477" name="Google Shape;1477;p55"/>
          <p:cNvSpPr/>
          <p:nvPr/>
        </p:nvSpPr>
        <p:spPr>
          <a:xfrm>
            <a:off x="5440361" y="1945971"/>
            <a:ext cx="3285628" cy="1200288"/>
          </a:xfrm>
          <a:prstGeom prst="rect">
            <a:avLst/>
          </a:prstGeom>
          <a:noFill/>
          <a:ln>
            <a:noFill/>
          </a:ln>
        </p:spPr>
        <p:txBody>
          <a:bodyPr spcFirstLastPara="1" wrap="square" lIns="91425" tIns="45700" rIns="91425" bIns="45700" anchor="t" anchorCtr="0">
            <a:spAutoFit/>
          </a:bodyPr>
          <a:lstStyle/>
          <a:p>
            <a:pPr lvl="0" algn="ctr">
              <a:buSzPts val="1800"/>
            </a:pPr>
            <a:r>
              <a:rPr lang="ka-GE" sz="1800" dirty="0">
                <a:solidFill>
                  <a:schemeClr val="dk1"/>
                </a:solidFill>
                <a:latin typeface="Calibri"/>
                <a:ea typeface="Calibri"/>
                <a:cs typeface="Calibri"/>
                <a:sym typeface="Calibri"/>
              </a:rPr>
              <a:t>ტერიტორია, რომელიც ოკუპირებულია საყოფაცხოვრებო ნარჩენებით.</a:t>
            </a:r>
            <a:endParaRPr sz="1800" b="0" i="0" u="none" strike="noStrike" cap="none" dirty="0">
              <a:solidFill>
                <a:schemeClr val="dk1"/>
              </a:solidFill>
              <a:latin typeface="Calibri"/>
              <a:ea typeface="Calibri"/>
              <a:cs typeface="Calibri"/>
              <a:sym typeface="Calibri"/>
            </a:endParaRPr>
          </a:p>
        </p:txBody>
      </p:sp>
      <p:sp>
        <p:nvSpPr>
          <p:cNvPr id="1478" name="Google Shape;1478;p55"/>
          <p:cNvSpPr/>
          <p:nvPr/>
        </p:nvSpPr>
        <p:spPr>
          <a:xfrm>
            <a:off x="289499" y="1509795"/>
            <a:ext cx="2597392" cy="1077178"/>
          </a:xfrm>
          <a:prstGeom prst="rect">
            <a:avLst/>
          </a:prstGeom>
          <a:noFill/>
          <a:ln>
            <a:noFill/>
          </a:ln>
        </p:spPr>
        <p:txBody>
          <a:bodyPr spcFirstLastPara="1" wrap="square" lIns="91425" tIns="45700" rIns="91425" bIns="45700" anchor="t" anchorCtr="0">
            <a:spAutoFit/>
          </a:bodyPr>
          <a:lstStyle/>
          <a:p>
            <a:pPr lvl="0" algn="ctr">
              <a:buSzPts val="1600"/>
            </a:pPr>
            <a:r>
              <a:rPr lang="ka-GE" sz="1600" dirty="0">
                <a:solidFill>
                  <a:schemeClr val="dk1"/>
                </a:solidFill>
                <a:latin typeface="Times New Roman"/>
                <a:ea typeface="Times New Roman"/>
                <a:cs typeface="Times New Roman"/>
                <a:sym typeface="Times New Roman"/>
              </a:rPr>
              <a:t>უკრაინაში საყოფაცხოვრებო ნარჩენები წარმოებულია ერთ ადამიანის მიერ.</a:t>
            </a:r>
            <a:endParaRPr sz="1600" b="0" i="0" u="none" strike="noStrike" cap="none" dirty="0">
              <a:solidFill>
                <a:schemeClr val="dk1"/>
              </a:solidFill>
              <a:latin typeface="Times New Roman"/>
              <a:ea typeface="Times New Roman"/>
              <a:cs typeface="Times New Roman"/>
              <a:sym typeface="Times New Roman"/>
            </a:endParaRPr>
          </a:p>
        </p:txBody>
      </p:sp>
      <p:pic>
        <p:nvPicPr>
          <p:cNvPr id="1479" name="Google Shape;1479;p55" descr="https://storage1b.censor.net.ua/images/1/8/c/0/18c0c3aa6808e477ad9a1a8dca3a0e48/original.jpg"/>
          <p:cNvPicPr preferRelativeResize="0"/>
          <p:nvPr/>
        </p:nvPicPr>
        <p:blipFill rotWithShape="1">
          <a:blip r:embed="rId3">
            <a:alphaModFix/>
          </a:blip>
          <a:srcRect l="25407" t="13729" r="33145" b="44754"/>
          <a:stretch/>
        </p:blipFill>
        <p:spPr>
          <a:xfrm>
            <a:off x="1439950" y="2062797"/>
            <a:ext cx="6321643" cy="4769077"/>
          </a:xfrm>
          <a:prstGeom prst="rect">
            <a:avLst/>
          </a:prstGeom>
          <a:noFill/>
          <a:ln>
            <a:noFill/>
          </a:ln>
        </p:spPr>
      </p:pic>
      <p:pic>
        <p:nvPicPr>
          <p:cNvPr id="1480" name="Google Shape;1480;p55" descr="https://storage1b.censor.net.ua/images/1/8/c/0/18c0c3aa6808e477ad9a1a8dca3a0e48/original.jpg"/>
          <p:cNvPicPr preferRelativeResize="0"/>
          <p:nvPr/>
        </p:nvPicPr>
        <p:blipFill rotWithShape="1">
          <a:blip r:embed="rId3">
            <a:alphaModFix/>
          </a:blip>
          <a:srcRect l="65485" t="29837" b="38628"/>
          <a:stretch/>
        </p:blipFill>
        <p:spPr>
          <a:xfrm>
            <a:off x="5925868" y="404664"/>
            <a:ext cx="3169024" cy="2029852"/>
          </a:xfrm>
          <a:prstGeom prst="rect">
            <a:avLst/>
          </a:prstGeom>
          <a:noFill/>
          <a:ln>
            <a:noFill/>
          </a:ln>
        </p:spPr>
      </p:pic>
      <p:sp>
        <p:nvSpPr>
          <p:cNvPr id="1481" name="Google Shape;1481;p55"/>
          <p:cNvSpPr txBox="1"/>
          <p:nvPr/>
        </p:nvSpPr>
        <p:spPr>
          <a:xfrm>
            <a:off x="2473528" y="5446920"/>
            <a:ext cx="2438106" cy="1384954"/>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ka-GE" sz="2800" b="1" i="0" u="none" strike="noStrike" cap="none" dirty="0" smtClean="0">
                <a:solidFill>
                  <a:srgbClr val="000000"/>
                </a:solidFill>
                <a:latin typeface="Calibri"/>
                <a:ea typeface="Calibri"/>
                <a:cs typeface="Calibri"/>
                <a:sym typeface="Calibri"/>
              </a:rPr>
              <a:t>მილიონი ტონა წელიწადში</a:t>
            </a:r>
            <a:endParaRPr sz="2800" b="1" i="0" u="none" strike="noStrike" cap="none" dirty="0">
              <a:solidFill>
                <a:srgbClr val="000000"/>
              </a:solidFill>
              <a:latin typeface="Calibri"/>
              <a:ea typeface="Calibri"/>
              <a:cs typeface="Calibri"/>
              <a:sym typeface="Calibri"/>
            </a:endParaRPr>
          </a:p>
        </p:txBody>
      </p:sp>
      <p:pic>
        <p:nvPicPr>
          <p:cNvPr id="1482" name="Google Shape;1482;p55" descr="https://storage1b.censor.net.ua/images/1/8/c/0/18c0c3aa6808e477ad9a1a8dca3a0e48/original.jpg"/>
          <p:cNvPicPr preferRelativeResize="0"/>
          <p:nvPr/>
        </p:nvPicPr>
        <p:blipFill rotWithShape="1">
          <a:blip r:embed="rId3">
            <a:alphaModFix/>
          </a:blip>
          <a:srcRect l="13863" t="36377" r="75727" b="49998"/>
          <a:stretch/>
        </p:blipFill>
        <p:spPr>
          <a:xfrm>
            <a:off x="1465416" y="680721"/>
            <a:ext cx="1008112" cy="11778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86"/>
        <p:cNvGrpSpPr/>
        <p:nvPr/>
      </p:nvGrpSpPr>
      <p:grpSpPr>
        <a:xfrm>
          <a:off x="0" y="0"/>
          <a:ext cx="0" cy="0"/>
          <a:chOff x="0" y="0"/>
          <a:chExt cx="0" cy="0"/>
        </a:xfrm>
      </p:grpSpPr>
      <p:graphicFrame>
        <p:nvGraphicFramePr>
          <p:cNvPr id="1487" name="Google Shape;1487;p56"/>
          <p:cNvGraphicFramePr/>
          <p:nvPr>
            <p:extLst>
              <p:ext uri="{D42A27DB-BD31-4B8C-83A1-F6EECF244321}">
                <p14:modId xmlns:p14="http://schemas.microsoft.com/office/powerpoint/2010/main" val="1499411013"/>
              </p:ext>
            </p:extLst>
          </p:nvPr>
        </p:nvGraphicFramePr>
        <p:xfrm>
          <a:off x="227307" y="690865"/>
          <a:ext cx="8640950" cy="4320475"/>
        </p:xfrm>
        <a:graphic>
          <a:graphicData uri="http://schemas.openxmlformats.org/drawingml/2006/chart">
            <c:chart xmlns:c="http://schemas.openxmlformats.org/drawingml/2006/chart" xmlns:r="http://schemas.openxmlformats.org/officeDocument/2006/relationships" r:id="rId3"/>
          </a:graphicData>
        </a:graphic>
      </p:graphicFrame>
      <p:sp>
        <p:nvSpPr>
          <p:cNvPr id="1488" name="Google Shape;1488;p56"/>
          <p:cNvSpPr/>
          <p:nvPr/>
        </p:nvSpPr>
        <p:spPr>
          <a:xfrm>
            <a:off x="2866432" y="332656"/>
            <a:ext cx="4083008"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dirty="0">
                <a:solidFill>
                  <a:schemeClr val="dk2"/>
                </a:solidFill>
                <a:latin typeface="Cambria"/>
                <a:ea typeface="Cambria"/>
                <a:cs typeface="Cambria"/>
                <a:sym typeface="Cambria"/>
              </a:rPr>
              <a:t>MSW </a:t>
            </a:r>
            <a:r>
              <a:rPr lang="ka-GE" sz="3000" b="1" i="0" u="none" strike="noStrike" cap="none" dirty="0" smtClean="0">
                <a:solidFill>
                  <a:schemeClr val="dk2"/>
                </a:solidFill>
                <a:latin typeface="Cambria"/>
                <a:ea typeface="Cambria"/>
                <a:cs typeface="Cambria"/>
                <a:sym typeface="Cambria"/>
              </a:rPr>
              <a:t>შემადგენლობა</a:t>
            </a:r>
            <a:endParaRPr sz="1400" b="0" i="0" u="none" strike="noStrike" cap="none" dirty="0">
              <a:solidFill>
                <a:srgbClr val="000000"/>
              </a:solidFill>
              <a:latin typeface="Arial"/>
              <a:ea typeface="Arial"/>
              <a:cs typeface="Arial"/>
              <a:sym typeface="Arial"/>
            </a:endParaRPr>
          </a:p>
        </p:txBody>
      </p:sp>
      <p:sp>
        <p:nvSpPr>
          <p:cNvPr id="1489" name="Google Shape;1489;p56"/>
          <p:cNvSpPr/>
          <p:nvPr/>
        </p:nvSpPr>
        <p:spPr>
          <a:xfrm>
            <a:off x="0" y="5011340"/>
            <a:ext cx="8468099" cy="1815841"/>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600" dirty="0">
                <a:solidFill>
                  <a:schemeClr val="dk1"/>
                </a:solidFill>
                <a:latin typeface="Times New Roman"/>
                <a:ea typeface="Times New Roman"/>
                <a:cs typeface="Times New Roman"/>
                <a:sym typeface="Times New Roman"/>
              </a:rPr>
              <a:t>კლიმატის ცვლილების შესახებ უკრაინის მეექვსე ეროვნული კომუნიკაციის თანახმად, </a:t>
            </a:r>
            <a:r>
              <a:rPr lang="en-US" sz="1600" dirty="0">
                <a:solidFill>
                  <a:schemeClr val="dk1"/>
                </a:solidFill>
                <a:latin typeface="Times New Roman"/>
                <a:ea typeface="Times New Roman"/>
                <a:cs typeface="Times New Roman"/>
                <a:sym typeface="Times New Roman"/>
              </a:rPr>
              <a:t>MSW </a:t>
            </a:r>
            <a:r>
              <a:rPr lang="ka-GE" sz="1600" dirty="0">
                <a:solidFill>
                  <a:schemeClr val="dk1"/>
                </a:solidFill>
                <a:latin typeface="Times New Roman"/>
                <a:ea typeface="Times New Roman"/>
                <a:cs typeface="Times New Roman"/>
                <a:sym typeface="Times New Roman"/>
              </a:rPr>
              <a:t>სტრუქტურა შედგება საკვების ნარჩენებისგან - 35-50 პროცენტი, ქაღალდი და მუყაო - 10-15 პროცენტი, მეორადი პოლიმერები - 9-13 პროცენტი, მინა - 8-10 პროცენტი, ლითონები - 2 პროცენტი, ქსოვილი - 4-6 პროცენტი, სამშენებლო ნარჩენები - 5 პროცენტი, ხე - 1 პროცენტი და სხვა ნარჩენები - 10 პროცენტი 14. გავრცელებული მონაცემები, სავარაუდოდ, დაკავშირებულია შეზღუდულ ნიმუშებთან. გარდა ამისა, ორგანული ნარჩენების ნაწილი შესაძლოა არ შედიოდეს.</a:t>
            </a:r>
            <a:endParaRPr sz="1600" b="0" i="0" u="none" strike="noStrike" cap="none" dirty="0">
              <a:solidFill>
                <a:schemeClr val="dk1"/>
              </a:solidFill>
              <a:latin typeface="Times New Roman"/>
              <a:ea typeface="Times New Roman"/>
              <a:cs typeface="Times New Roman"/>
              <a:sym typeface="Times New Roman"/>
            </a:endParaRPr>
          </a:p>
        </p:txBody>
      </p:sp>
      <p:sp>
        <p:nvSpPr>
          <p:cNvPr id="2" name="TextBox 1"/>
          <p:cNvSpPr txBox="1"/>
          <p:nvPr/>
        </p:nvSpPr>
        <p:spPr>
          <a:xfrm>
            <a:off x="5904412" y="1552598"/>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ქაღალდი&amp;მუყაო</a:t>
            </a:r>
            <a:endParaRPr lang="en-US" dirty="0"/>
          </a:p>
        </p:txBody>
      </p:sp>
      <p:sp>
        <p:nvSpPr>
          <p:cNvPr id="7" name="TextBox 6"/>
          <p:cNvSpPr txBox="1"/>
          <p:nvPr/>
        </p:nvSpPr>
        <p:spPr>
          <a:xfrm>
            <a:off x="5904412" y="3220680"/>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ქსოვილი</a:t>
            </a:r>
            <a:endParaRPr lang="en-US" dirty="0"/>
          </a:p>
        </p:txBody>
      </p:sp>
      <p:sp>
        <p:nvSpPr>
          <p:cNvPr id="8" name="TextBox 7"/>
          <p:cNvSpPr txBox="1"/>
          <p:nvPr/>
        </p:nvSpPr>
        <p:spPr>
          <a:xfrm>
            <a:off x="5904412" y="3541050"/>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ხე</a:t>
            </a:r>
            <a:endParaRPr lang="en-US" dirty="0"/>
          </a:p>
        </p:txBody>
      </p:sp>
      <p:sp>
        <p:nvSpPr>
          <p:cNvPr id="9" name="TextBox 8"/>
          <p:cNvSpPr txBox="1"/>
          <p:nvPr/>
        </p:nvSpPr>
        <p:spPr>
          <a:xfrm>
            <a:off x="5904412" y="3886666"/>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სამშენებლო ნარჩენები</a:t>
            </a:r>
            <a:endParaRPr lang="en-US" dirty="0"/>
          </a:p>
        </p:txBody>
      </p:sp>
      <p:sp>
        <p:nvSpPr>
          <p:cNvPr id="10" name="TextBox 9"/>
          <p:cNvSpPr txBox="1"/>
          <p:nvPr/>
        </p:nvSpPr>
        <p:spPr>
          <a:xfrm>
            <a:off x="5904412" y="2210011"/>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მეორადი პოლიმერი</a:t>
            </a:r>
            <a:endParaRPr lang="en-US" dirty="0"/>
          </a:p>
        </p:txBody>
      </p:sp>
      <p:sp>
        <p:nvSpPr>
          <p:cNvPr id="11" name="TextBox 10"/>
          <p:cNvSpPr txBox="1"/>
          <p:nvPr/>
        </p:nvSpPr>
        <p:spPr>
          <a:xfrm>
            <a:off x="5904412" y="2540301"/>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მინა</a:t>
            </a:r>
            <a:endParaRPr lang="en-US" dirty="0"/>
          </a:p>
        </p:txBody>
      </p:sp>
      <p:sp>
        <p:nvSpPr>
          <p:cNvPr id="12" name="TextBox 11"/>
          <p:cNvSpPr txBox="1"/>
          <p:nvPr/>
        </p:nvSpPr>
        <p:spPr>
          <a:xfrm>
            <a:off x="5904412" y="2872031"/>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ლითონი</a:t>
            </a:r>
            <a:endParaRPr lang="en-US" dirty="0"/>
          </a:p>
        </p:txBody>
      </p:sp>
      <p:sp>
        <p:nvSpPr>
          <p:cNvPr id="13" name="TextBox 12"/>
          <p:cNvSpPr txBox="1"/>
          <p:nvPr/>
        </p:nvSpPr>
        <p:spPr>
          <a:xfrm>
            <a:off x="5904412" y="1859259"/>
            <a:ext cx="229906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ka-GE" dirty="0" smtClean="0"/>
              <a:t>საკვების ნარჩენები</a:t>
            </a:r>
            <a:endParaRPr lang="en-US" dirty="0"/>
          </a:p>
        </p:txBody>
      </p:sp>
      <p:pic>
        <p:nvPicPr>
          <p:cNvPr id="5" name="Picture 4"/>
          <p:cNvPicPr>
            <a:picLocks noChangeAspect="1"/>
          </p:cNvPicPr>
          <p:nvPr/>
        </p:nvPicPr>
        <p:blipFill>
          <a:blip r:embed="rId4"/>
          <a:stretch>
            <a:fillRect/>
          </a:stretch>
        </p:blipFill>
        <p:spPr>
          <a:xfrm>
            <a:off x="5483136" y="1244822"/>
            <a:ext cx="2932608" cy="371463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93"/>
        <p:cNvGrpSpPr/>
        <p:nvPr/>
      </p:nvGrpSpPr>
      <p:grpSpPr>
        <a:xfrm>
          <a:off x="0" y="0"/>
          <a:ext cx="0" cy="0"/>
          <a:chOff x="0" y="0"/>
          <a:chExt cx="0" cy="0"/>
        </a:xfrm>
      </p:grpSpPr>
      <p:sp>
        <p:nvSpPr>
          <p:cNvPr id="1494" name="Google Shape;1494;p57"/>
          <p:cNvSpPr/>
          <p:nvPr/>
        </p:nvSpPr>
        <p:spPr>
          <a:xfrm>
            <a:off x="251521" y="197346"/>
            <a:ext cx="7992900" cy="2862282"/>
          </a:xfrm>
          <a:prstGeom prst="rect">
            <a:avLst/>
          </a:prstGeom>
          <a:noFill/>
          <a:ln>
            <a:noFill/>
          </a:ln>
        </p:spPr>
        <p:txBody>
          <a:bodyPr spcFirstLastPara="1" wrap="square" lIns="91425" tIns="45700" rIns="91425" bIns="45700" anchor="t" anchorCtr="0">
            <a:spAutoFit/>
          </a:bodyPr>
          <a:lstStyle/>
          <a:p>
            <a:pPr lvl="0" algn="just">
              <a:buSzPts val="1800"/>
            </a:pPr>
            <a:r>
              <a:rPr lang="en-US" sz="1800" b="0" i="0" u="none" strike="noStrike" cap="none" dirty="0">
                <a:solidFill>
                  <a:schemeClr val="dk1"/>
                </a:solidFill>
                <a:latin typeface="Calibri"/>
                <a:ea typeface="Calibri"/>
                <a:cs typeface="Calibri"/>
                <a:sym typeface="Calibri"/>
              </a:rPr>
              <a:t>	</a:t>
            </a:r>
            <a:r>
              <a:rPr lang="ka-GE" sz="2000" dirty="0">
                <a:solidFill>
                  <a:schemeClr val="dk1"/>
                </a:solidFill>
                <a:latin typeface="Times New Roman"/>
                <a:ea typeface="Times New Roman"/>
                <a:cs typeface="Times New Roman"/>
                <a:sym typeface="Times New Roman"/>
              </a:rPr>
              <a:t>საერთო ჯამში, ნარჩენების 93% ნაგავსაყრელზეა </a:t>
            </a:r>
            <a:r>
              <a:rPr lang="ka-GE" sz="2000" dirty="0" smtClean="0">
                <a:solidFill>
                  <a:schemeClr val="dk1"/>
                </a:solidFill>
                <a:latin typeface="Times New Roman"/>
                <a:ea typeface="Times New Roman"/>
                <a:cs typeface="Times New Roman"/>
                <a:sym typeface="Times New Roman"/>
              </a:rPr>
              <a:t>განლაგებული, </a:t>
            </a:r>
            <a:r>
              <a:rPr lang="ka-GE" sz="2000" dirty="0">
                <a:solidFill>
                  <a:schemeClr val="dk1"/>
                </a:solidFill>
                <a:latin typeface="Times New Roman"/>
                <a:ea typeface="Times New Roman"/>
                <a:cs typeface="Times New Roman"/>
                <a:sym typeface="Times New Roman"/>
              </a:rPr>
              <a:t>ცალკეული </a:t>
            </a:r>
            <a:r>
              <a:rPr lang="ka-GE" sz="2000" dirty="0" smtClean="0">
                <a:solidFill>
                  <a:schemeClr val="dk1"/>
                </a:solidFill>
                <a:latin typeface="Times New Roman"/>
                <a:ea typeface="Times New Roman"/>
                <a:cs typeface="Times New Roman"/>
                <a:sym typeface="Times New Roman"/>
              </a:rPr>
              <a:t>შეგროვების, </a:t>
            </a:r>
            <a:r>
              <a:rPr lang="ka-GE" sz="2000" dirty="0">
                <a:solidFill>
                  <a:schemeClr val="dk1"/>
                </a:solidFill>
                <a:latin typeface="Times New Roman"/>
                <a:ea typeface="Times New Roman"/>
                <a:cs typeface="Times New Roman"/>
                <a:sym typeface="Times New Roman"/>
              </a:rPr>
              <a:t>საინჟინრო მოწყობის და ნარჩენების განთავსების ობიექტების მონიტორინგის გარეშე. დაახლოებით 6 ათასი იურიდიული და 32 ათასი უკანონო </a:t>
            </a:r>
            <a:r>
              <a:rPr lang="ka-GE" sz="2000" dirty="0" smtClean="0">
                <a:solidFill>
                  <a:schemeClr val="dk1"/>
                </a:solidFill>
                <a:latin typeface="Times New Roman"/>
                <a:ea typeface="Times New Roman"/>
                <a:cs typeface="Times New Roman"/>
                <a:sym typeface="Times New Roman"/>
              </a:rPr>
              <a:t>ნაგავსაყრელია, </a:t>
            </a:r>
            <a:r>
              <a:rPr lang="ka-GE" sz="2000" dirty="0">
                <a:solidFill>
                  <a:schemeClr val="dk1"/>
                </a:solidFill>
                <a:latin typeface="Times New Roman"/>
                <a:ea typeface="Times New Roman"/>
                <a:cs typeface="Times New Roman"/>
                <a:sym typeface="Times New Roman"/>
              </a:rPr>
              <a:t>რომლებიც, ძირითადად, </a:t>
            </a:r>
            <a:r>
              <a:rPr lang="ka-GE" sz="2000" dirty="0" smtClean="0">
                <a:solidFill>
                  <a:schemeClr val="dk1"/>
                </a:solidFill>
                <a:latin typeface="Times New Roman"/>
                <a:ea typeface="Times New Roman"/>
                <a:cs typeface="Times New Roman"/>
                <a:sym typeface="Times New Roman"/>
              </a:rPr>
              <a:t>სოფლის მახლობლადაა განთავსებული, </a:t>
            </a:r>
            <a:r>
              <a:rPr lang="ka-GE" sz="2000" dirty="0">
                <a:solidFill>
                  <a:schemeClr val="dk1"/>
                </a:solidFill>
                <a:latin typeface="Times New Roman"/>
                <a:ea typeface="Times New Roman"/>
                <a:cs typeface="Times New Roman"/>
                <a:sym typeface="Times New Roman"/>
              </a:rPr>
              <a:t>სადაც ტრადიციული სასოფლო-სამეურნეო პროდუქტების მოყვანა ხდება. </a:t>
            </a:r>
            <a:r>
              <a:rPr lang="ka-GE" sz="2000" dirty="0" smtClean="0">
                <a:solidFill>
                  <a:schemeClr val="dk1"/>
                </a:solidFill>
                <a:latin typeface="Times New Roman"/>
                <a:ea typeface="Times New Roman"/>
                <a:cs typeface="Times New Roman"/>
                <a:sym typeface="Times New Roman"/>
              </a:rPr>
              <a:t>ნარჩენების გადამამუშავებელი დაწესებულებების </a:t>
            </a:r>
            <a:r>
              <a:rPr lang="ka-GE" sz="2000" dirty="0">
                <a:solidFill>
                  <a:schemeClr val="dk1"/>
                </a:solidFill>
                <a:latin typeface="Times New Roman"/>
                <a:ea typeface="Times New Roman"/>
                <a:cs typeface="Times New Roman"/>
                <a:sym typeface="Times New Roman"/>
              </a:rPr>
              <a:t>25% -ზე </a:t>
            </a:r>
            <a:r>
              <a:rPr lang="ka-GE" sz="2000" dirty="0" smtClean="0">
                <a:solidFill>
                  <a:schemeClr val="dk1"/>
                </a:solidFill>
                <a:latin typeface="Times New Roman"/>
                <a:ea typeface="Times New Roman"/>
                <a:cs typeface="Times New Roman"/>
                <a:sym typeface="Times New Roman"/>
              </a:rPr>
              <a:t>მეტი </a:t>
            </a:r>
            <a:r>
              <a:rPr lang="ka-GE" sz="2000" dirty="0">
                <a:solidFill>
                  <a:schemeClr val="dk1"/>
                </a:solidFill>
                <a:latin typeface="Times New Roman"/>
                <a:ea typeface="Times New Roman"/>
                <a:cs typeface="Times New Roman"/>
                <a:sym typeface="Times New Roman"/>
              </a:rPr>
              <a:t>ვერ აკმაყოფილებს სანიტარულ მოთხოვნებს.</a:t>
            </a:r>
            <a:endParaRPr sz="2000" b="0" i="0" u="none" strike="noStrike" cap="none" dirty="0">
              <a:solidFill>
                <a:schemeClr val="dk1"/>
              </a:solidFill>
              <a:latin typeface="Times New Roman"/>
              <a:ea typeface="Times New Roman"/>
              <a:cs typeface="Times New Roman"/>
              <a:sym typeface="Times New Roman"/>
            </a:endParaRPr>
          </a:p>
        </p:txBody>
      </p:sp>
      <p:pic>
        <p:nvPicPr>
          <p:cNvPr id="1495" name="Google Shape;1495;p57" descr="https://storage1b.censor.net.ua/images/1/8/c/0/18c0c3aa6808e477ad9a1a8dca3a0e48/original.jpg"/>
          <p:cNvPicPr preferRelativeResize="0"/>
          <p:nvPr/>
        </p:nvPicPr>
        <p:blipFill rotWithShape="1">
          <a:blip r:embed="rId3">
            <a:alphaModFix/>
          </a:blip>
          <a:srcRect l="4711" t="61262" r="63479" b="9545"/>
          <a:stretch/>
        </p:blipFill>
        <p:spPr>
          <a:xfrm>
            <a:off x="217932" y="2800588"/>
            <a:ext cx="3345956" cy="3051789"/>
          </a:xfrm>
          <a:prstGeom prst="rect">
            <a:avLst/>
          </a:prstGeom>
          <a:noFill/>
          <a:ln>
            <a:noFill/>
          </a:ln>
        </p:spPr>
      </p:pic>
      <p:sp>
        <p:nvSpPr>
          <p:cNvPr id="1496" name="Google Shape;1496;p57"/>
          <p:cNvSpPr txBox="1"/>
          <p:nvPr/>
        </p:nvSpPr>
        <p:spPr>
          <a:xfrm>
            <a:off x="6529682" y="3486568"/>
            <a:ext cx="1913995" cy="369291"/>
          </a:xfrm>
          <a:prstGeom prst="rect">
            <a:avLst/>
          </a:prstGeom>
          <a:noFill/>
          <a:ln>
            <a:noFill/>
          </a:ln>
        </p:spPr>
        <p:txBody>
          <a:bodyPr spcFirstLastPara="1" wrap="square" lIns="91425" tIns="45700" rIns="91425" bIns="45700" anchor="t" anchorCtr="0">
            <a:spAutoFit/>
          </a:bodyPr>
          <a:lstStyle/>
          <a:p>
            <a:pPr lvl="0">
              <a:buSzPts val="1800"/>
            </a:pPr>
            <a:r>
              <a:rPr lang="ka-GE" sz="1800">
                <a:latin typeface="Calibri"/>
                <a:ea typeface="Calibri"/>
                <a:cs typeface="Calibri"/>
                <a:sym typeface="Calibri"/>
              </a:rPr>
              <a:t>ნაგავსაყრელები</a:t>
            </a:r>
            <a:endParaRPr sz="1800" b="0" i="0" u="none" strike="noStrike" cap="none" dirty="0">
              <a:solidFill>
                <a:srgbClr val="000000"/>
              </a:solidFill>
              <a:latin typeface="Calibri"/>
              <a:ea typeface="Calibri"/>
              <a:cs typeface="Calibri"/>
              <a:sym typeface="Calibri"/>
            </a:endParaRPr>
          </a:p>
        </p:txBody>
      </p:sp>
      <p:sp>
        <p:nvSpPr>
          <p:cNvPr id="1497" name="Google Shape;1497;p57"/>
          <p:cNvSpPr/>
          <p:nvPr/>
        </p:nvSpPr>
        <p:spPr>
          <a:xfrm>
            <a:off x="4283968" y="4156054"/>
            <a:ext cx="1907826"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dk1"/>
                </a:solidFill>
                <a:latin typeface="Calibri"/>
                <a:ea typeface="Calibri"/>
                <a:cs typeface="Calibri"/>
                <a:sym typeface="Calibri"/>
              </a:rPr>
              <a:t>განთავსებული ნაგავსაყრელზე</a:t>
            </a:r>
            <a:endParaRPr sz="1800" b="0" i="0" u="none" strike="noStrike" cap="none" dirty="0">
              <a:solidFill>
                <a:schemeClr val="dk1"/>
              </a:solidFill>
              <a:latin typeface="Calibri"/>
              <a:ea typeface="Calibri"/>
              <a:cs typeface="Calibri"/>
              <a:sym typeface="Calibri"/>
            </a:endParaRPr>
          </a:p>
        </p:txBody>
      </p:sp>
      <p:sp>
        <p:nvSpPr>
          <p:cNvPr id="1498" name="Google Shape;1498;p57"/>
          <p:cNvSpPr/>
          <p:nvPr/>
        </p:nvSpPr>
        <p:spPr>
          <a:xfrm>
            <a:off x="1080892" y="3402411"/>
            <a:ext cx="1366872" cy="1077178"/>
          </a:xfrm>
          <a:prstGeom prst="rect">
            <a:avLst/>
          </a:prstGeom>
          <a:noFill/>
          <a:ln>
            <a:noFill/>
          </a:ln>
        </p:spPr>
        <p:txBody>
          <a:bodyPr spcFirstLastPara="1" wrap="square" lIns="91425" tIns="45700" rIns="91425" bIns="45700" anchor="t" anchorCtr="0">
            <a:spAutoFit/>
          </a:bodyPr>
          <a:lstStyle/>
          <a:p>
            <a:pPr lvl="0" algn="ctr">
              <a:buSzPts val="1600"/>
            </a:pPr>
            <a:r>
              <a:rPr lang="ka-GE" sz="1600" dirty="0">
                <a:solidFill>
                  <a:schemeClr val="dk1"/>
                </a:solidFill>
                <a:latin typeface="Calibri"/>
                <a:ea typeface="Calibri"/>
                <a:cs typeface="Calibri"/>
                <a:sym typeface="Calibri"/>
              </a:rPr>
              <a:t>დახარისხებული და რეციკლირებული</a:t>
            </a:r>
            <a:endParaRPr sz="1600" b="0" i="0" u="none" strike="noStrike" cap="none" dirty="0">
              <a:solidFill>
                <a:schemeClr val="dk1"/>
              </a:solidFill>
              <a:latin typeface="Calibri"/>
              <a:ea typeface="Calibri"/>
              <a:cs typeface="Calibri"/>
              <a:sym typeface="Calibri"/>
            </a:endParaRPr>
          </a:p>
        </p:txBody>
      </p:sp>
      <p:pic>
        <p:nvPicPr>
          <p:cNvPr id="1499" name="Google Shape;1499;p57" descr="https://storage1b.censor.net.ua/images/1/8/c/0/18c0c3aa6808e477ad9a1a8dca3a0e48/original.jpg"/>
          <p:cNvPicPr preferRelativeResize="0"/>
          <p:nvPr/>
        </p:nvPicPr>
        <p:blipFill rotWithShape="1">
          <a:blip r:embed="rId4">
            <a:alphaModFix/>
          </a:blip>
          <a:srcRect l="65807" t="62174" r="2605" b="8634"/>
          <a:stretch/>
        </p:blipFill>
        <p:spPr>
          <a:xfrm>
            <a:off x="5615523" y="2253200"/>
            <a:ext cx="3059832" cy="4071303"/>
          </a:xfrm>
          <a:prstGeom prst="rect">
            <a:avLst/>
          </a:prstGeom>
          <a:noFill/>
          <a:ln>
            <a:noFill/>
          </a:ln>
        </p:spPr>
      </p:pic>
      <p:pic>
        <p:nvPicPr>
          <p:cNvPr id="1500" name="Google Shape;1500;p57" descr="https://storage1b.censor.net.ua/images/1/8/c/0/18c0c3aa6808e477ad9a1a8dca3a0e48/original.jpg"/>
          <p:cNvPicPr preferRelativeResize="0"/>
          <p:nvPr/>
        </p:nvPicPr>
        <p:blipFill rotWithShape="1">
          <a:blip r:embed="rId5">
            <a:alphaModFix/>
          </a:blip>
          <a:srcRect l="36473" t="61262" r="53924" b="9545"/>
          <a:stretch/>
        </p:blipFill>
        <p:spPr>
          <a:xfrm>
            <a:off x="2447764" y="2204864"/>
            <a:ext cx="1800887" cy="3647514"/>
          </a:xfrm>
          <a:prstGeom prst="rect">
            <a:avLst/>
          </a:prstGeom>
          <a:noFill/>
          <a:ln>
            <a:noFill/>
          </a:ln>
        </p:spPr>
      </p:pic>
      <p:pic>
        <p:nvPicPr>
          <p:cNvPr id="1501" name="Google Shape;1501;p57" descr="https://storage1b.censor.net.ua/images/1/8/c/0/18c0c3aa6808e477ad9a1a8dca3a0e48/original.jpg"/>
          <p:cNvPicPr preferRelativeResize="0"/>
          <p:nvPr/>
        </p:nvPicPr>
        <p:blipFill rotWithShape="1">
          <a:blip r:embed="rId6">
            <a:alphaModFix/>
          </a:blip>
          <a:srcRect l="48740" t="61262" r="34442" b="9545"/>
          <a:stretch/>
        </p:blipFill>
        <p:spPr>
          <a:xfrm>
            <a:off x="4220322" y="2307980"/>
            <a:ext cx="1961716" cy="3266039"/>
          </a:xfrm>
          <a:prstGeom prst="rect">
            <a:avLst/>
          </a:prstGeom>
          <a:noFill/>
          <a:ln>
            <a:noFill/>
          </a:ln>
        </p:spPr>
      </p:pic>
      <p:sp>
        <p:nvSpPr>
          <p:cNvPr id="1502" name="Google Shape;1502;p57"/>
          <p:cNvSpPr/>
          <p:nvPr/>
        </p:nvSpPr>
        <p:spPr>
          <a:xfrm>
            <a:off x="1270659" y="5021381"/>
            <a:ext cx="1524792"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ka-GE" sz="1500" b="0" i="0" u="none" strike="noStrike" cap="none" dirty="0" smtClean="0">
                <a:solidFill>
                  <a:schemeClr val="dk1"/>
                </a:solidFill>
                <a:latin typeface="Arial"/>
                <a:ea typeface="Arial"/>
                <a:cs typeface="Arial"/>
                <a:sym typeface="Arial"/>
              </a:rPr>
              <a:t>ტრანსპორტირებული ნაგავსაწვავ ქარხანაში</a:t>
            </a:r>
            <a:endParaRPr sz="1500" b="0" i="0" u="none" strike="noStrike" cap="none" dirty="0">
              <a:solidFill>
                <a:schemeClr val="dk1"/>
              </a:solidFill>
              <a:latin typeface="Calibri"/>
              <a:ea typeface="Calibri"/>
              <a:cs typeface="Calibri"/>
              <a:sym typeface="Calibri"/>
            </a:endParaRPr>
          </a:p>
        </p:txBody>
      </p:sp>
      <p:sp>
        <p:nvSpPr>
          <p:cNvPr id="1503" name="Google Shape;1503;p57"/>
          <p:cNvSpPr/>
          <p:nvPr/>
        </p:nvSpPr>
        <p:spPr>
          <a:xfrm>
            <a:off x="7217404" y="5022075"/>
            <a:ext cx="1410900" cy="646290"/>
          </a:xfrm>
          <a:prstGeom prst="rect">
            <a:avLst/>
          </a:prstGeom>
          <a:noFill/>
          <a:ln>
            <a:noFill/>
          </a:ln>
        </p:spPr>
        <p:txBody>
          <a:bodyPr spcFirstLastPara="1" wrap="square" lIns="91425" tIns="45700" rIns="91425" bIns="45700" anchor="t" anchorCtr="0">
            <a:spAutoFit/>
          </a:bodyPr>
          <a:lstStyle/>
          <a:p>
            <a:pPr lvl="0">
              <a:buSzPts val="1800"/>
            </a:pPr>
            <a:r>
              <a:rPr lang="ka-GE" sz="1800" dirty="0">
                <a:latin typeface="Calibri"/>
                <a:ea typeface="Calibri"/>
                <a:cs typeface="Calibri"/>
                <a:sym typeface="Calibri"/>
              </a:rPr>
              <a:t>უკანონო ადგილები</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58"/>
          <p:cNvSpPr txBox="1">
            <a:spLocks noGrp="1"/>
          </p:cNvSpPr>
          <p:nvPr>
            <p:ph type="title"/>
          </p:nvPr>
        </p:nvSpPr>
        <p:spPr>
          <a:xfrm>
            <a:off x="479875" y="93011"/>
            <a:ext cx="79209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000"/>
              <a:buFont typeface="Cambria"/>
              <a:buNone/>
            </a:pPr>
            <a:r>
              <a:rPr lang="ka-GE" sz="3000" b="1" dirty="0" smtClean="0"/>
              <a:t>მყარი ნარცენები განთავსებულია ნაგავსაყრელებზე</a:t>
            </a:r>
            <a:r>
              <a:rPr lang="en-US" sz="3000" b="1" dirty="0"/>
              <a:t/>
            </a:r>
            <a:br>
              <a:rPr lang="en-US" sz="3000" b="1" dirty="0"/>
            </a:br>
            <a:r>
              <a:rPr lang="ka-GE" sz="3000" b="1" dirty="0" smtClean="0"/>
              <a:t>სხვა ინფრასტრუქტურა განუვითარებელია</a:t>
            </a:r>
            <a:endParaRPr sz="3000" b="1" dirty="0"/>
          </a:p>
        </p:txBody>
      </p:sp>
      <p:pic>
        <p:nvPicPr>
          <p:cNvPr id="1509" name="Google Shape;1509;p58"/>
          <p:cNvPicPr preferRelativeResize="0"/>
          <p:nvPr/>
        </p:nvPicPr>
        <p:blipFill rotWithShape="1">
          <a:blip r:embed="rId3">
            <a:alphaModFix/>
          </a:blip>
          <a:srcRect l="28105" t="33783" r="23169" b="15642"/>
          <a:stretch/>
        </p:blipFill>
        <p:spPr>
          <a:xfrm>
            <a:off x="0" y="1414840"/>
            <a:ext cx="8879768" cy="5184576"/>
          </a:xfrm>
          <a:prstGeom prst="rect">
            <a:avLst/>
          </a:prstGeom>
          <a:noFill/>
          <a:ln>
            <a:noFill/>
          </a:ln>
        </p:spPr>
      </p:pic>
      <p:sp>
        <p:nvSpPr>
          <p:cNvPr id="2" name="TextBox 1"/>
          <p:cNvSpPr txBox="1"/>
          <p:nvPr/>
        </p:nvSpPr>
        <p:spPr>
          <a:xfrm>
            <a:off x="349245" y="1645919"/>
            <a:ext cx="2171885" cy="11887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a-GE" sz="2400" dirty="0" smtClean="0"/>
              <a:t>1</a:t>
            </a:r>
          </a:p>
          <a:p>
            <a:pPr algn="ctr"/>
            <a:r>
              <a:rPr lang="ka-GE" sz="2400" dirty="0" smtClean="0"/>
              <a:t>ნაგავსაწვავი ქარხნები</a:t>
            </a:r>
            <a:endParaRPr lang="en-US" sz="2400" dirty="0"/>
          </a:p>
        </p:txBody>
      </p:sp>
      <p:sp>
        <p:nvSpPr>
          <p:cNvPr id="5" name="TextBox 4"/>
          <p:cNvSpPr txBox="1"/>
          <p:nvPr/>
        </p:nvSpPr>
        <p:spPr>
          <a:xfrm>
            <a:off x="3249199" y="1634311"/>
            <a:ext cx="2106571"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a-GE" sz="2400" dirty="0"/>
              <a:t>3</a:t>
            </a:r>
            <a:endParaRPr lang="ka-GE" sz="2400" dirty="0" smtClean="0"/>
          </a:p>
          <a:p>
            <a:pPr algn="ctr"/>
            <a:r>
              <a:rPr lang="ka-GE" sz="2400" dirty="0" smtClean="0"/>
              <a:t>გამყოფი ნაგავსაწვავი </a:t>
            </a:r>
            <a:endParaRPr lang="en-US" sz="2400" dirty="0"/>
          </a:p>
        </p:txBody>
      </p:sp>
      <p:sp>
        <p:nvSpPr>
          <p:cNvPr id="6" name="TextBox 5"/>
          <p:cNvSpPr txBox="1"/>
          <p:nvPr/>
        </p:nvSpPr>
        <p:spPr>
          <a:xfrm>
            <a:off x="6031826" y="1658982"/>
            <a:ext cx="2223900"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a-GE" sz="2400" dirty="0" smtClean="0"/>
              <a:t>20</a:t>
            </a:r>
          </a:p>
          <a:p>
            <a:pPr algn="ctr"/>
            <a:r>
              <a:rPr lang="ka-GE" sz="2400" dirty="0" smtClean="0"/>
              <a:t>დახარისხების ხაზი</a:t>
            </a:r>
            <a:endParaRPr lang="en-US" sz="2400" dirty="0"/>
          </a:p>
        </p:txBody>
      </p:sp>
      <p:sp>
        <p:nvSpPr>
          <p:cNvPr id="7" name="TextBox 6"/>
          <p:cNvSpPr txBox="1"/>
          <p:nvPr/>
        </p:nvSpPr>
        <p:spPr>
          <a:xfrm>
            <a:off x="1076410" y="3222298"/>
            <a:ext cx="6513110" cy="1815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endParaRPr lang="ka-GE" sz="2000" dirty="0" smtClean="0"/>
          </a:p>
          <a:p>
            <a:pPr algn="ctr"/>
            <a:r>
              <a:rPr lang="ka-GE" sz="3200" dirty="0" smtClean="0"/>
              <a:t>6000 ნაგავსაყრელი</a:t>
            </a:r>
          </a:p>
          <a:p>
            <a:pPr algn="ctr"/>
            <a:r>
              <a:rPr lang="ka-GE" sz="3200" dirty="0" smtClean="0"/>
              <a:t>(31 % არასერტიფიცირებული)</a:t>
            </a:r>
          </a:p>
          <a:p>
            <a:pPr algn="ctr"/>
            <a:endParaRPr lang="en-US" sz="2800" dirty="0"/>
          </a:p>
        </p:txBody>
      </p:sp>
      <p:sp>
        <p:nvSpPr>
          <p:cNvPr id="8" name="TextBox 7"/>
          <p:cNvSpPr txBox="1"/>
          <p:nvPr/>
        </p:nvSpPr>
        <p:spPr>
          <a:xfrm>
            <a:off x="192489" y="5301017"/>
            <a:ext cx="2328641" cy="1261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a-GE" sz="2800" dirty="0" smtClean="0"/>
              <a:t>1</a:t>
            </a:r>
          </a:p>
          <a:p>
            <a:pPr algn="ctr"/>
            <a:r>
              <a:rPr lang="ka-GE" sz="2400" dirty="0" smtClean="0"/>
              <a:t>გადამუშავების ადგილები</a:t>
            </a:r>
            <a:endParaRPr lang="en-US" sz="2400" dirty="0"/>
          </a:p>
        </p:txBody>
      </p:sp>
      <p:sp>
        <p:nvSpPr>
          <p:cNvPr id="9" name="TextBox 8"/>
          <p:cNvSpPr txBox="1"/>
          <p:nvPr/>
        </p:nvSpPr>
        <p:spPr>
          <a:xfrm>
            <a:off x="6072134" y="5279644"/>
            <a:ext cx="2328641" cy="1261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a-GE" sz="2800" dirty="0" smtClean="0"/>
              <a:t>12</a:t>
            </a:r>
          </a:p>
          <a:p>
            <a:pPr algn="ctr"/>
            <a:r>
              <a:rPr lang="ka-GE" sz="2400" dirty="0" smtClean="0"/>
              <a:t>ბიო- გაზის სისტემა</a:t>
            </a:r>
            <a:endParaRPr lang="en-US" sz="2000" dirty="0"/>
          </a:p>
        </p:txBody>
      </p:sp>
      <p:sp>
        <p:nvSpPr>
          <p:cNvPr id="10" name="TextBox 9"/>
          <p:cNvSpPr txBox="1"/>
          <p:nvPr/>
        </p:nvSpPr>
        <p:spPr>
          <a:xfrm>
            <a:off x="2745827" y="5212043"/>
            <a:ext cx="3174276" cy="15081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ka-GE" sz="2000" dirty="0" smtClean="0"/>
              <a:t>523</a:t>
            </a:r>
          </a:p>
          <a:p>
            <a:pPr algn="ctr"/>
            <a:r>
              <a:rPr lang="ka-GE" sz="1800" dirty="0" smtClean="0"/>
              <a:t>ქალაქები, გადასამუშავებელი მასალების შეგროვების ტერიტორიებით </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pic>
        <p:nvPicPr>
          <p:cNvPr id="1514" name="Google Shape;1514;p59" descr="Картинки по запросу solid waste ukraine"/>
          <p:cNvPicPr preferRelativeResize="0"/>
          <p:nvPr/>
        </p:nvPicPr>
        <p:blipFill rotWithShape="1">
          <a:blip r:embed="rId3">
            <a:alphaModFix/>
          </a:blip>
          <a:srcRect/>
          <a:stretch/>
        </p:blipFill>
        <p:spPr>
          <a:xfrm>
            <a:off x="539552" y="1377049"/>
            <a:ext cx="7353707" cy="4991869"/>
          </a:xfrm>
          <a:prstGeom prst="rect">
            <a:avLst/>
          </a:prstGeom>
          <a:noFill/>
          <a:ln>
            <a:noFill/>
          </a:ln>
        </p:spPr>
      </p:pic>
      <p:sp>
        <p:nvSpPr>
          <p:cNvPr id="1515" name="Google Shape;1515;p59"/>
          <p:cNvSpPr/>
          <p:nvPr/>
        </p:nvSpPr>
        <p:spPr>
          <a:xfrm>
            <a:off x="0" y="6045892"/>
            <a:ext cx="8712926"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ka-GE" sz="2400" b="1" i="0" u="none" strike="noStrike" cap="none" dirty="0" smtClean="0">
                <a:solidFill>
                  <a:schemeClr val="dk1"/>
                </a:solidFill>
                <a:latin typeface="Calibri"/>
                <a:ea typeface="Calibri"/>
                <a:cs typeface="Calibri"/>
                <a:sym typeface="Calibri"/>
              </a:rPr>
              <a:t>უკრაინა</a:t>
            </a:r>
            <a:r>
              <a:rPr lang="en-US" sz="2400" b="1" i="0" u="none" strike="noStrike" cap="none" dirty="0" smtClean="0">
                <a:solidFill>
                  <a:schemeClr val="dk1"/>
                </a:solidFill>
                <a:latin typeface="Calibri"/>
                <a:ea typeface="Calibri"/>
                <a:cs typeface="Calibri"/>
                <a:sym typeface="Calibri"/>
              </a:rPr>
              <a:t>: </a:t>
            </a:r>
            <a:r>
              <a:rPr lang="ka-GE" sz="2400" b="1" i="0" u="none" strike="noStrike" cap="none" dirty="0" smtClean="0">
                <a:solidFill>
                  <a:schemeClr val="dk1"/>
                </a:solidFill>
                <a:latin typeface="Calibri"/>
                <a:ea typeface="Calibri"/>
                <a:cs typeface="Calibri"/>
                <a:sym typeface="Calibri"/>
              </a:rPr>
              <a:t>მყარი საყოფაცხოვრებო ნარჩენების ნაგავსაყრელის კვალი</a:t>
            </a:r>
            <a:endParaRPr sz="2400" b="1" i="0" u="none" strike="noStrike" cap="none" dirty="0">
              <a:solidFill>
                <a:schemeClr val="dk1"/>
              </a:solidFill>
              <a:latin typeface="Calibri"/>
              <a:ea typeface="Calibri"/>
              <a:cs typeface="Calibri"/>
              <a:sym typeface="Calibri"/>
            </a:endParaRPr>
          </a:p>
        </p:txBody>
      </p:sp>
      <p:sp>
        <p:nvSpPr>
          <p:cNvPr id="1516" name="Google Shape;1516;p59"/>
          <p:cNvSpPr/>
          <p:nvPr/>
        </p:nvSpPr>
        <p:spPr>
          <a:xfrm>
            <a:off x="326713" y="176761"/>
            <a:ext cx="8059500" cy="1200288"/>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800" dirty="0" smtClean="0">
                <a:solidFill>
                  <a:schemeClr val="dk1"/>
                </a:solidFill>
                <a:latin typeface="Times New Roman"/>
                <a:ea typeface="Times New Roman"/>
                <a:cs typeface="Times New Roman"/>
                <a:sym typeface="Times New Roman"/>
              </a:rPr>
              <a:t>ლეგალურ ნაგავსაყრელს უკავია მხოლოდ 10 ათასი ჰექტარი ფართობი. </a:t>
            </a:r>
            <a:r>
              <a:rPr lang="ka-GE" sz="1800" dirty="0">
                <a:solidFill>
                  <a:schemeClr val="dk1"/>
                </a:solidFill>
                <a:latin typeface="Times New Roman"/>
                <a:ea typeface="Times New Roman"/>
                <a:cs typeface="Times New Roman"/>
                <a:sym typeface="Times New Roman"/>
              </a:rPr>
              <a:t>ეს რუკა გვიჩვენებს, თუ რამდენი ჰექტარი </a:t>
            </a:r>
            <a:r>
              <a:rPr lang="ka-GE" sz="1800" dirty="0" smtClean="0">
                <a:solidFill>
                  <a:schemeClr val="dk1"/>
                </a:solidFill>
                <a:latin typeface="Times New Roman"/>
                <a:ea typeface="Times New Roman"/>
                <a:cs typeface="Times New Roman"/>
                <a:sym typeface="Times New Roman"/>
              </a:rPr>
              <a:t>აქვთ დაკავებული ნაგავსაყრელებს </a:t>
            </a:r>
            <a:r>
              <a:rPr lang="ka-GE" sz="1800" dirty="0">
                <a:solidFill>
                  <a:schemeClr val="dk1"/>
                </a:solidFill>
                <a:latin typeface="Times New Roman"/>
                <a:ea typeface="Times New Roman"/>
                <a:cs typeface="Times New Roman"/>
                <a:sym typeface="Times New Roman"/>
              </a:rPr>
              <a:t>უკრაინის სხვადასხვა </a:t>
            </a:r>
            <a:r>
              <a:rPr lang="ka-GE" sz="1800" dirty="0" smtClean="0">
                <a:solidFill>
                  <a:schemeClr val="dk1"/>
                </a:solidFill>
                <a:latin typeface="Times New Roman"/>
                <a:ea typeface="Times New Roman"/>
                <a:cs typeface="Times New Roman"/>
                <a:sym typeface="Times New Roman"/>
              </a:rPr>
              <a:t>რეგიონებში.</a:t>
            </a:r>
            <a:r>
              <a:rPr lang="ka-GE" sz="1800" b="0" i="0" u="none" strike="noStrike" cap="none" dirty="0" smtClean="0">
                <a:solidFill>
                  <a:schemeClr val="dk1"/>
                </a:solidFill>
                <a:latin typeface="Times New Roman"/>
                <a:ea typeface="Times New Roman"/>
                <a:cs typeface="Times New Roman"/>
                <a:sym typeface="Times New Roman"/>
              </a:rPr>
              <a:t>არალეგალური ნაგაცსაყრელები, სხვადასხვა მონაცემებით ქვეყნის 5%-ს შეადგენს.</a:t>
            </a:r>
            <a:endParaRPr sz="18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20"/>
        <p:cNvGrpSpPr/>
        <p:nvPr/>
      </p:nvGrpSpPr>
      <p:grpSpPr>
        <a:xfrm>
          <a:off x="0" y="0"/>
          <a:ext cx="0" cy="0"/>
          <a:chOff x="0" y="0"/>
          <a:chExt cx="0" cy="0"/>
        </a:xfrm>
      </p:grpSpPr>
      <p:sp>
        <p:nvSpPr>
          <p:cNvPr id="1521" name="Google Shape;1521;p60"/>
          <p:cNvSpPr txBox="1">
            <a:spLocks noGrp="1"/>
          </p:cNvSpPr>
          <p:nvPr>
            <p:ph type="title"/>
          </p:nvPr>
        </p:nvSpPr>
        <p:spPr>
          <a:xfrm>
            <a:off x="0" y="33196"/>
            <a:ext cx="9496697"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000"/>
              <a:buFont typeface="Cambria"/>
              <a:buNone/>
            </a:pPr>
            <a:r>
              <a:rPr lang="ka-GE" sz="4000" b="0" dirty="0" smtClean="0"/>
              <a:t>ნარჩენების მართვა საქართველოში</a:t>
            </a:r>
            <a:endParaRPr sz="4000" dirty="0"/>
          </a:p>
        </p:txBody>
      </p:sp>
      <p:sp>
        <p:nvSpPr>
          <p:cNvPr id="1522" name="Google Shape;1522;p60"/>
          <p:cNvSpPr txBox="1">
            <a:spLocks noGrp="1"/>
          </p:cNvSpPr>
          <p:nvPr>
            <p:ph type="body" idx="1"/>
          </p:nvPr>
        </p:nvSpPr>
        <p:spPr>
          <a:xfrm>
            <a:off x="0" y="5733256"/>
            <a:ext cx="3840480" cy="608700"/>
          </a:xfrm>
          <a:prstGeom prst="rect">
            <a:avLst/>
          </a:prstGeom>
          <a:noFill/>
          <a:ln>
            <a:noFill/>
          </a:ln>
        </p:spPr>
        <p:txBody>
          <a:bodyPr spcFirstLastPara="1" wrap="square" lIns="91425" tIns="45700" rIns="91425" bIns="45700" anchor="t" anchorCtr="0">
            <a:normAutofit fontScale="77500" lnSpcReduction="20000"/>
          </a:bodyPr>
          <a:lstStyle/>
          <a:p>
            <a:pPr marL="0" lvl="0" indent="0" algn="ctr">
              <a:lnSpc>
                <a:spcPct val="120000"/>
              </a:lnSpc>
              <a:spcBef>
                <a:spcPts val="0"/>
              </a:spcBef>
              <a:buSzPts val="2040"/>
              <a:buNone/>
            </a:pPr>
            <a:r>
              <a:rPr lang="ka-GE" sz="2040" dirty="0">
                <a:latin typeface="Times New Roman"/>
                <a:ea typeface="Times New Roman"/>
                <a:cs typeface="Times New Roman"/>
                <a:sym typeface="Times New Roman"/>
              </a:rPr>
              <a:t>თბილისში მუნიციპალური ნარჩენების წლიური </a:t>
            </a:r>
            <a:r>
              <a:rPr lang="ka-GE" sz="2040" dirty="0" smtClean="0">
                <a:latin typeface="Times New Roman"/>
                <a:ea typeface="Times New Roman"/>
                <a:cs typeface="Times New Roman"/>
                <a:sym typeface="Times New Roman"/>
              </a:rPr>
              <a:t>წარმოქმნა,</a:t>
            </a:r>
            <a:r>
              <a:rPr lang="en-US" sz="2040" dirty="0" smtClean="0">
                <a:latin typeface="Times New Roman"/>
                <a:ea typeface="Times New Roman"/>
                <a:cs typeface="Times New Roman"/>
                <a:sym typeface="Times New Roman"/>
              </a:rPr>
              <a:t>2007-2009</a:t>
            </a:r>
            <a:endParaRPr sz="2040" dirty="0">
              <a:latin typeface="Times New Roman"/>
              <a:ea typeface="Times New Roman"/>
              <a:cs typeface="Times New Roman"/>
              <a:sym typeface="Times New Roman"/>
            </a:endParaRPr>
          </a:p>
          <a:p>
            <a:pPr marL="342900" lvl="0" indent="-99057" algn="ctr" rtl="0">
              <a:lnSpc>
                <a:spcPct val="120000"/>
              </a:lnSpc>
              <a:spcBef>
                <a:spcPts val="408"/>
              </a:spcBef>
              <a:spcAft>
                <a:spcPts val="0"/>
              </a:spcAft>
              <a:buSzPts val="2040"/>
              <a:buNone/>
            </a:pPr>
            <a:endParaRPr sz="2040" dirty="0"/>
          </a:p>
        </p:txBody>
      </p:sp>
      <p:pic>
        <p:nvPicPr>
          <p:cNvPr id="1523" name="Google Shape;1523;p60"/>
          <p:cNvPicPr preferRelativeResize="0"/>
          <p:nvPr/>
        </p:nvPicPr>
        <p:blipFill rotWithShape="1">
          <a:blip r:embed="rId3">
            <a:alphaModFix/>
          </a:blip>
          <a:srcRect l="1559" t="1728" r="1559" b="1718"/>
          <a:stretch/>
        </p:blipFill>
        <p:spPr>
          <a:xfrm>
            <a:off x="3383361" y="1167222"/>
            <a:ext cx="5184576" cy="3592217"/>
          </a:xfrm>
          <a:prstGeom prst="rect">
            <a:avLst/>
          </a:prstGeom>
          <a:noFill/>
          <a:ln w="9525" cap="flat" cmpd="sng">
            <a:solidFill>
              <a:schemeClr val="dk1"/>
            </a:solidFill>
            <a:prstDash val="solid"/>
            <a:round/>
            <a:headEnd type="none" w="sm" len="sm"/>
            <a:tailEnd type="none" w="sm" len="sm"/>
          </a:ln>
        </p:spPr>
      </p:pic>
      <p:pic>
        <p:nvPicPr>
          <p:cNvPr id="1524" name="Google Shape;1524;p60"/>
          <p:cNvPicPr preferRelativeResize="0"/>
          <p:nvPr/>
        </p:nvPicPr>
        <p:blipFill rotWithShape="1">
          <a:blip r:embed="rId4">
            <a:alphaModFix/>
          </a:blip>
          <a:srcRect r="30201"/>
          <a:stretch/>
        </p:blipFill>
        <p:spPr>
          <a:xfrm>
            <a:off x="107505" y="1176196"/>
            <a:ext cx="3168351" cy="3592218"/>
          </a:xfrm>
          <a:prstGeom prst="rect">
            <a:avLst/>
          </a:prstGeom>
          <a:noFill/>
          <a:ln w="9525" cap="flat" cmpd="sng">
            <a:solidFill>
              <a:schemeClr val="dk1"/>
            </a:solidFill>
            <a:prstDash val="solid"/>
            <a:round/>
            <a:headEnd type="none" w="sm" len="sm"/>
            <a:tailEnd type="none" w="sm" len="sm"/>
          </a:ln>
        </p:spPr>
      </p:pic>
      <p:sp>
        <p:nvSpPr>
          <p:cNvPr id="1525" name="Google Shape;1525;p60"/>
          <p:cNvSpPr txBox="1"/>
          <p:nvPr/>
        </p:nvSpPr>
        <p:spPr>
          <a:xfrm>
            <a:off x="3491881" y="5712827"/>
            <a:ext cx="4968600" cy="6087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chemeClr val="dk1"/>
              </a:buClr>
              <a:buSzPts val="2035"/>
              <a:buFont typeface="Arial"/>
              <a:buNone/>
            </a:pPr>
            <a:r>
              <a:rPr lang="ka-GE" sz="2035" b="0" i="0" u="none" strike="noStrike" cap="none" dirty="0" smtClean="0">
                <a:solidFill>
                  <a:schemeClr val="dk1"/>
                </a:solidFill>
                <a:latin typeface="Times New Roman"/>
                <a:ea typeface="Times New Roman"/>
                <a:cs typeface="Times New Roman"/>
                <a:sym typeface="Times New Roman"/>
              </a:rPr>
              <a:t>ნარცენების რაოდენობა თვიური</a:t>
            </a:r>
            <a:r>
              <a:rPr lang="en-US" sz="2035" b="0" i="0" u="none" strike="noStrike" cap="none" dirty="0" smtClean="0">
                <a:solidFill>
                  <a:schemeClr val="dk1"/>
                </a:solidFill>
                <a:latin typeface="Times New Roman"/>
                <a:ea typeface="Times New Roman"/>
                <a:cs typeface="Times New Roman"/>
                <a:sym typeface="Times New Roman"/>
              </a:rPr>
              <a:t>2011-2013 (</a:t>
            </a:r>
            <a:r>
              <a:rPr lang="ka-GE" sz="2035" b="0" i="0" u="none" strike="noStrike" cap="none" dirty="0" smtClean="0">
                <a:solidFill>
                  <a:schemeClr val="dk1"/>
                </a:solidFill>
                <a:latin typeface="Times New Roman"/>
                <a:ea typeface="Times New Roman"/>
                <a:cs typeface="Times New Roman"/>
                <a:sym typeface="Times New Roman"/>
              </a:rPr>
              <a:t>თბილისი</a:t>
            </a:r>
            <a:r>
              <a:rPr lang="en-US" sz="2035" b="0" i="0" u="none" strike="noStrike" cap="none" dirty="0" smtClean="0">
                <a:solidFill>
                  <a:schemeClr val="dk1"/>
                </a:solidFill>
                <a:latin typeface="Times New Roman"/>
                <a:ea typeface="Times New Roman"/>
                <a:cs typeface="Times New Roman"/>
                <a:sym typeface="Times New Roman"/>
              </a:rPr>
              <a:t>)</a:t>
            </a:r>
            <a:endParaRPr sz="1400" b="0" i="0" u="none" strike="noStrike" cap="none" dirty="0">
              <a:solidFill>
                <a:srgbClr val="000000"/>
              </a:solidFill>
              <a:latin typeface="Arial"/>
              <a:ea typeface="Arial"/>
              <a:cs typeface="Arial"/>
              <a:sym typeface="Arial"/>
            </a:endParaRPr>
          </a:p>
          <a:p>
            <a:pPr marL="228600" marR="0" lvl="0" indent="-87627" algn="l" rtl="0">
              <a:lnSpc>
                <a:spcPct val="80000"/>
              </a:lnSpc>
              <a:spcBef>
                <a:spcPts val="1000"/>
              </a:spcBef>
              <a:spcAft>
                <a:spcPts val="0"/>
              </a:spcAft>
              <a:buClr>
                <a:schemeClr val="dk1"/>
              </a:buClr>
              <a:buSzPts val="2220"/>
              <a:buFont typeface="Arial"/>
              <a:buNone/>
            </a:pPr>
            <a:endParaRPr sz="2220" b="0" i="0" u="none" strike="noStrike" cap="none" dirty="0">
              <a:solidFill>
                <a:schemeClr val="dk1"/>
              </a:solidFill>
              <a:latin typeface="Calibri"/>
              <a:ea typeface="Calibri"/>
              <a:cs typeface="Calibri"/>
              <a:sym typeface="Calibri"/>
            </a:endParaRPr>
          </a:p>
        </p:txBody>
      </p:sp>
      <p:pic>
        <p:nvPicPr>
          <p:cNvPr id="1526" name="Google Shape;1526;p60"/>
          <p:cNvPicPr preferRelativeResize="0"/>
          <p:nvPr/>
        </p:nvPicPr>
        <p:blipFill rotWithShape="1">
          <a:blip r:embed="rId4">
            <a:alphaModFix/>
          </a:blip>
          <a:srcRect l="68306" t="30306" b="50848"/>
          <a:stretch/>
        </p:blipFill>
        <p:spPr>
          <a:xfrm>
            <a:off x="755106" y="4852021"/>
            <a:ext cx="1510213" cy="67689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30"/>
        <p:cNvGrpSpPr/>
        <p:nvPr/>
      </p:nvGrpSpPr>
      <p:grpSpPr>
        <a:xfrm>
          <a:off x="0" y="0"/>
          <a:ext cx="0" cy="0"/>
          <a:chOff x="0" y="0"/>
          <a:chExt cx="0" cy="0"/>
        </a:xfrm>
      </p:grpSpPr>
      <p:sp>
        <p:nvSpPr>
          <p:cNvPr id="1531" name="Google Shape;1531;p61"/>
          <p:cNvSpPr txBox="1">
            <a:spLocks noGrp="1"/>
          </p:cNvSpPr>
          <p:nvPr>
            <p:ph type="title"/>
          </p:nvPr>
        </p:nvSpPr>
        <p:spPr>
          <a:xfrm>
            <a:off x="1070801" y="269843"/>
            <a:ext cx="651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Cambria"/>
              <a:buNone/>
            </a:pPr>
            <a:r>
              <a:rPr lang="en-US" sz="4000" b="1" dirty="0"/>
              <a:t>MSW </a:t>
            </a:r>
            <a:r>
              <a:rPr lang="ka-GE" sz="4000" b="1" dirty="0" smtClean="0"/>
              <a:t>შემადგენლობა</a:t>
            </a:r>
            <a:endParaRPr sz="4000" b="1" dirty="0"/>
          </a:p>
        </p:txBody>
      </p:sp>
      <p:pic>
        <p:nvPicPr>
          <p:cNvPr id="1532" name="Google Shape;1532;p61"/>
          <p:cNvPicPr preferRelativeResize="0"/>
          <p:nvPr/>
        </p:nvPicPr>
        <p:blipFill rotWithShape="1">
          <a:blip r:embed="rId3">
            <a:alphaModFix/>
          </a:blip>
          <a:srcRect l="24924" t="23563" r="28652" b="11489"/>
          <a:stretch/>
        </p:blipFill>
        <p:spPr>
          <a:xfrm>
            <a:off x="-22460" y="1412843"/>
            <a:ext cx="4327058" cy="3403534"/>
          </a:xfrm>
          <a:prstGeom prst="rect">
            <a:avLst/>
          </a:prstGeom>
          <a:noFill/>
          <a:ln>
            <a:noFill/>
          </a:ln>
        </p:spPr>
      </p:pic>
      <p:sp>
        <p:nvSpPr>
          <p:cNvPr id="1533" name="Google Shape;1533;p61"/>
          <p:cNvSpPr/>
          <p:nvPr/>
        </p:nvSpPr>
        <p:spPr>
          <a:xfrm>
            <a:off x="521218" y="5415996"/>
            <a:ext cx="33123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Calibri"/>
                <a:ea typeface="Calibri"/>
                <a:cs typeface="Calibri"/>
                <a:sym typeface="Calibri"/>
              </a:rPr>
              <a:t>საყოფაცხოვრებო ნარჩენების შემადგენლობა თბილისში</a:t>
            </a:r>
            <a:endParaRPr sz="1800" b="1" i="1" u="none" strike="noStrike" cap="none" dirty="0">
              <a:solidFill>
                <a:schemeClr val="dk1"/>
              </a:solidFill>
              <a:latin typeface="Calibri"/>
              <a:ea typeface="Calibri"/>
              <a:cs typeface="Calibri"/>
              <a:sym typeface="Calibri"/>
            </a:endParaRPr>
          </a:p>
        </p:txBody>
      </p:sp>
      <p:grpSp>
        <p:nvGrpSpPr>
          <p:cNvPr id="1534" name="Google Shape;1534;p61"/>
          <p:cNvGrpSpPr/>
          <p:nvPr/>
        </p:nvGrpSpPr>
        <p:grpSpPr>
          <a:xfrm>
            <a:off x="4234460" y="1412841"/>
            <a:ext cx="4154115" cy="3403533"/>
            <a:chOff x="-834239" y="3171923"/>
            <a:chExt cx="5666506" cy="4427071"/>
          </a:xfrm>
        </p:grpSpPr>
        <p:pic>
          <p:nvPicPr>
            <p:cNvPr id="1535" name="Google Shape;1535;p61"/>
            <p:cNvPicPr preferRelativeResize="0"/>
            <p:nvPr/>
          </p:nvPicPr>
          <p:blipFill rotWithShape="1">
            <a:blip r:embed="rId4">
              <a:alphaModFix/>
            </a:blip>
            <a:srcRect t="1951"/>
            <a:stretch/>
          </p:blipFill>
          <p:spPr>
            <a:xfrm>
              <a:off x="-834239" y="3171923"/>
              <a:ext cx="5666506" cy="4427071"/>
            </a:xfrm>
            <a:prstGeom prst="rect">
              <a:avLst/>
            </a:prstGeom>
            <a:noFill/>
            <a:ln>
              <a:noFill/>
            </a:ln>
          </p:spPr>
        </p:pic>
        <p:sp>
          <p:nvSpPr>
            <p:cNvPr id="1536" name="Google Shape;1536;p61"/>
            <p:cNvSpPr txBox="1"/>
            <p:nvPr/>
          </p:nvSpPr>
          <p:spPr>
            <a:xfrm>
              <a:off x="788458" y="4890358"/>
              <a:ext cx="2162700" cy="1218300"/>
            </a:xfrm>
            <a:prstGeom prst="rect">
              <a:avLst/>
            </a:prstGeom>
            <a:noFill/>
            <a:ln>
              <a:noFill/>
            </a:ln>
          </p:spPr>
          <p:txBody>
            <a:bodyPr spcFirstLastPara="1" wrap="square" lIns="91425" tIns="45700" rIns="91425" bIns="45700" anchor="ctr" anchorCtr="0">
              <a:noAutofit/>
            </a:bodyPr>
            <a:lstStyle/>
            <a:p>
              <a:pPr lvl="0" algn="ctr">
                <a:lnSpc>
                  <a:spcPct val="90000"/>
                </a:lnSpc>
                <a:buClr>
                  <a:srgbClr val="366092"/>
                </a:buClr>
                <a:buSzPts val="1400"/>
              </a:pPr>
              <a:r>
                <a:rPr lang="ka-GE" dirty="0">
                  <a:solidFill>
                    <a:srgbClr val="366092"/>
                  </a:solidFill>
                  <a:latin typeface="Calibri"/>
                  <a:ea typeface="Calibri"/>
                  <a:cs typeface="Calibri"/>
                  <a:sym typeface="Calibri"/>
                </a:rPr>
                <a:t>საშუალო წლიური შემადგენლობა</a:t>
              </a:r>
            </a:p>
            <a:p>
              <a:pPr lvl="0" algn="ctr">
                <a:lnSpc>
                  <a:spcPct val="90000"/>
                </a:lnSpc>
                <a:buClr>
                  <a:srgbClr val="366092"/>
                </a:buClr>
                <a:buSzPts val="1400"/>
              </a:pPr>
              <a:r>
                <a:rPr lang="ka-GE" dirty="0">
                  <a:solidFill>
                    <a:srgbClr val="366092"/>
                  </a:solidFill>
                  <a:latin typeface="Calibri"/>
                  <a:ea typeface="Calibri"/>
                  <a:cs typeface="Calibri"/>
                  <a:sym typeface="Calibri"/>
                </a:rPr>
                <a:t>ქუთაისში წარმოქმნილი მუნიციპალური ნარჩენების,</a:t>
              </a:r>
            </a:p>
            <a:p>
              <a:pPr lvl="0" algn="ctr">
                <a:lnSpc>
                  <a:spcPct val="90000"/>
                </a:lnSpc>
                <a:buClr>
                  <a:srgbClr val="366092"/>
                </a:buClr>
                <a:buSzPts val="1400"/>
              </a:pPr>
              <a:r>
                <a:rPr lang="ka-GE" dirty="0">
                  <a:solidFill>
                    <a:srgbClr val="366092"/>
                  </a:solidFill>
                  <a:latin typeface="Calibri"/>
                  <a:ea typeface="Calibri"/>
                  <a:cs typeface="Calibri"/>
                  <a:sym typeface="Calibri"/>
                </a:rPr>
                <a:t>2010-2011 წწ</a:t>
              </a:r>
              <a:endParaRPr sz="1400" b="0" i="0" u="none" strike="noStrike" cap="none" dirty="0">
                <a:solidFill>
                  <a:srgbClr val="366092"/>
                </a:solidFill>
                <a:latin typeface="Calibri"/>
                <a:ea typeface="Calibri"/>
                <a:cs typeface="Calibri"/>
                <a:sym typeface="Calibri"/>
              </a:endParaRPr>
            </a:p>
          </p:txBody>
        </p:sp>
      </p:grpSp>
      <p:sp>
        <p:nvSpPr>
          <p:cNvPr id="1537" name="Google Shape;1537;p61"/>
          <p:cNvSpPr/>
          <p:nvPr/>
        </p:nvSpPr>
        <p:spPr>
          <a:xfrm>
            <a:off x="4701556" y="5415996"/>
            <a:ext cx="3312300" cy="646200"/>
          </a:xfrm>
          <a:prstGeom prst="rect">
            <a:avLst/>
          </a:prstGeom>
          <a:noFill/>
          <a:ln>
            <a:noFill/>
          </a:ln>
        </p:spPr>
        <p:txBody>
          <a:bodyPr spcFirstLastPara="1" wrap="square" lIns="91425" tIns="45700" rIns="91425" bIns="45700" anchor="t" anchorCtr="0">
            <a:spAutoFit/>
          </a:bodyPr>
          <a:lstStyle/>
          <a:p>
            <a:pPr lvl="0" algn="ctr">
              <a:buSzPts val="1800"/>
            </a:pPr>
            <a:r>
              <a:rPr lang="ka-GE" sz="1800" b="1" dirty="0">
                <a:solidFill>
                  <a:schemeClr val="dk1"/>
                </a:solidFill>
                <a:latin typeface="Calibri"/>
                <a:ea typeface="Calibri"/>
                <a:cs typeface="Calibri"/>
                <a:sym typeface="Calibri"/>
              </a:rPr>
              <a:t>საყოფაცხოვრებო ნარჩენების შემადგენლობა </a:t>
            </a:r>
            <a:r>
              <a:rPr lang="ka-GE" sz="1800" b="1" dirty="0" smtClean="0">
                <a:solidFill>
                  <a:schemeClr val="dk1"/>
                </a:solidFill>
                <a:latin typeface="Calibri"/>
                <a:ea typeface="Calibri"/>
                <a:cs typeface="Calibri"/>
                <a:sym typeface="Calibri"/>
              </a:rPr>
              <a:t>ქუთაისში</a:t>
            </a:r>
            <a:endParaRPr lang="ka-GE" sz="1800" b="1" dirty="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41"/>
        <p:cNvGrpSpPr/>
        <p:nvPr/>
      </p:nvGrpSpPr>
      <p:grpSpPr>
        <a:xfrm>
          <a:off x="0" y="0"/>
          <a:ext cx="0" cy="0"/>
          <a:chOff x="0" y="0"/>
          <a:chExt cx="0" cy="0"/>
        </a:xfrm>
      </p:grpSpPr>
      <p:pic>
        <p:nvPicPr>
          <p:cNvPr id="1542" name="Google Shape;1542;p62"/>
          <p:cNvPicPr preferRelativeResize="0"/>
          <p:nvPr/>
        </p:nvPicPr>
        <p:blipFill rotWithShape="1">
          <a:blip r:embed="rId3">
            <a:alphaModFix/>
          </a:blip>
          <a:srcRect l="5830" t="17436" r="6496" b="5753"/>
          <a:stretch/>
        </p:blipFill>
        <p:spPr>
          <a:xfrm>
            <a:off x="184781" y="215347"/>
            <a:ext cx="8112034" cy="4304402"/>
          </a:xfrm>
          <a:prstGeom prst="rect">
            <a:avLst/>
          </a:prstGeom>
          <a:noFill/>
          <a:ln w="9525" cap="flat" cmpd="sng">
            <a:solidFill>
              <a:schemeClr val="accent1"/>
            </a:solidFill>
            <a:prstDash val="solid"/>
            <a:round/>
            <a:headEnd type="none" w="sm" len="sm"/>
            <a:tailEnd type="none" w="sm" len="sm"/>
          </a:ln>
        </p:spPr>
      </p:pic>
      <p:sp>
        <p:nvSpPr>
          <p:cNvPr id="2" name="TextBox 1"/>
          <p:cNvSpPr txBox="1"/>
          <p:nvPr/>
        </p:nvSpPr>
        <p:spPr>
          <a:xfrm>
            <a:off x="4103638" y="215347"/>
            <a:ext cx="4193177"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Wingdings" panose="05000000000000000000" pitchFamily="2" charset="2"/>
              <a:buChar char="Ø"/>
            </a:pPr>
            <a:r>
              <a:rPr lang="ka-GE" sz="1200" dirty="0" smtClean="0"/>
              <a:t>56 მუნიციპალური ნაგავსაყრელი საყოფაცხოვრებო ნარჩენებისთვის, განთავსებულია სამ ადმინისტრაციულ ერთეულში</a:t>
            </a:r>
          </a:p>
          <a:p>
            <a:pPr marL="285750" indent="-285750">
              <a:buFont typeface="Wingdings" panose="05000000000000000000" pitchFamily="2" charset="2"/>
              <a:buChar char="Ø"/>
            </a:pPr>
            <a:r>
              <a:rPr lang="ka-GE" sz="1200" dirty="0" smtClean="0"/>
              <a:t>მყარი ნარჩენების მართვის კომპანია საქართველოში - 53 ნაგავსაყრელი 9 რეგიონში</a:t>
            </a:r>
          </a:p>
          <a:p>
            <a:pPr marL="285750" indent="-285750">
              <a:buFont typeface="Wingdings" panose="05000000000000000000" pitchFamily="2" charset="2"/>
              <a:buChar char="Ø"/>
            </a:pPr>
            <a:r>
              <a:rPr lang="ka-GE" sz="1200" dirty="0"/>
              <a:t>საქართველოს </a:t>
            </a:r>
            <a:r>
              <a:rPr lang="ka-GE" sz="1200" dirty="0" smtClean="0"/>
              <a:t>მუნიციპალიტეტი</a:t>
            </a:r>
            <a:r>
              <a:rPr lang="en-US" sz="1200" dirty="0"/>
              <a:t> </a:t>
            </a:r>
            <a:r>
              <a:rPr lang="en-US" sz="1200" dirty="0" smtClean="0"/>
              <a:t>- </a:t>
            </a:r>
            <a:r>
              <a:rPr lang="ka-GE" sz="1200" dirty="0" smtClean="0"/>
              <a:t>ნაგავსაყრელი დაიხურა ლილოში</a:t>
            </a:r>
          </a:p>
          <a:p>
            <a:pPr marL="285750" indent="-285750">
              <a:buFont typeface="Wingdings" panose="05000000000000000000" pitchFamily="2" charset="2"/>
              <a:buChar char="Ø"/>
            </a:pPr>
            <a:r>
              <a:rPr lang="ka-GE" sz="1200" dirty="0" smtClean="0"/>
              <a:t>აჭარის ავტონომიური რეგიონი - ნაგავსაყრელები ბათუმში და ქობულეთში</a:t>
            </a:r>
            <a:endParaRPr lang="en-US" sz="1200" dirty="0"/>
          </a:p>
        </p:txBody>
      </p:sp>
      <p:sp>
        <p:nvSpPr>
          <p:cNvPr id="3" name="TextBox 2"/>
          <p:cNvSpPr txBox="1"/>
          <p:nvPr/>
        </p:nvSpPr>
        <p:spPr>
          <a:xfrm>
            <a:off x="3605350" y="5146039"/>
            <a:ext cx="4789437" cy="160043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Ø"/>
            </a:pPr>
            <a:r>
              <a:rPr lang="ka-GE" dirty="0" smtClean="0"/>
              <a:t>53 ნაგავსაყრელი მართვის ქვეშ</a:t>
            </a:r>
          </a:p>
          <a:p>
            <a:pPr marL="285750" indent="-285750">
              <a:buFont typeface="Wingdings" panose="05000000000000000000" pitchFamily="2" charset="2"/>
              <a:buChar char="Ø"/>
            </a:pPr>
            <a:r>
              <a:rPr lang="ka-GE" dirty="0" smtClean="0"/>
              <a:t>28 ნაგავსაყრელი რეაბილიტირებული (დაგეგმილია უახლოეს მომავალში 3 -ის რეაბილიტაცია)</a:t>
            </a:r>
          </a:p>
          <a:p>
            <a:pPr marL="285750" indent="-285750">
              <a:buFont typeface="Wingdings" panose="05000000000000000000" pitchFamily="2" charset="2"/>
              <a:buChar char="Ø"/>
            </a:pPr>
            <a:r>
              <a:rPr lang="ka-GE" dirty="0" smtClean="0"/>
              <a:t>13 ნაგავსაყრელი დაიხურა(დაგეგმილია კიდევ 9-ის დახურვა)</a:t>
            </a:r>
          </a:p>
          <a:p>
            <a:pPr marL="285750" indent="-285750">
              <a:buFont typeface="Wingdings" panose="05000000000000000000" pitchFamily="2" charset="2"/>
              <a:buChar char="Ø"/>
            </a:pPr>
            <a:r>
              <a:rPr lang="ka-GE" dirty="0" smtClean="0"/>
              <a:t>9 ახალი რეგიონალური ნაგავსაყრელის მშენებლობა პროცესშია</a:t>
            </a:r>
            <a:endParaRPr lang="en-US" dirty="0"/>
          </a:p>
        </p:txBody>
      </p:sp>
      <p:pic>
        <p:nvPicPr>
          <p:cNvPr id="4" name="Picture 3"/>
          <p:cNvPicPr>
            <a:picLocks noChangeAspect="1"/>
          </p:cNvPicPr>
          <p:nvPr/>
        </p:nvPicPr>
        <p:blipFill>
          <a:blip r:embed="rId4"/>
          <a:stretch>
            <a:fillRect/>
          </a:stretch>
        </p:blipFill>
        <p:spPr>
          <a:xfrm>
            <a:off x="528773" y="5458821"/>
            <a:ext cx="2279741" cy="1167337"/>
          </a:xfrm>
          <a:prstGeom prst="rect">
            <a:avLst/>
          </a:prstGeom>
        </p:spPr>
      </p:pic>
      <p:sp>
        <p:nvSpPr>
          <p:cNvPr id="5" name="TextBox 4"/>
          <p:cNvSpPr txBox="1"/>
          <p:nvPr/>
        </p:nvSpPr>
        <p:spPr>
          <a:xfrm>
            <a:off x="184781" y="4519749"/>
            <a:ext cx="7837714" cy="1200329"/>
          </a:xfrm>
          <a:prstGeom prst="rect">
            <a:avLst/>
          </a:prstGeom>
          <a:noFill/>
        </p:spPr>
        <p:txBody>
          <a:bodyPr wrap="square" rtlCol="0">
            <a:spAutoFit/>
          </a:bodyPr>
          <a:lstStyle/>
          <a:p>
            <a:r>
              <a:rPr lang="ka-GE" sz="2400" dirty="0">
                <a:solidFill>
                  <a:schemeClr val="bg2">
                    <a:lumMod val="40000"/>
                    <a:lumOff val="60000"/>
                  </a:schemeClr>
                </a:solidFill>
              </a:rPr>
              <a:t>მყარი ნარჩენების მართვის კომპანია -საქმიანობა და მიღწევები 2013-2016</a:t>
            </a:r>
          </a:p>
          <a:p>
            <a:endParaRPr lang="en-US" sz="2400" dirty="0">
              <a:solidFill>
                <a:schemeClr val="bg2">
                  <a:lumMod val="40000"/>
                  <a:lumOff val="60000"/>
                </a:scheme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5108" y="2181225"/>
            <a:ext cx="8181975" cy="4676775"/>
          </a:xfrm>
          <a:prstGeom prst="rect">
            <a:avLst/>
          </a:prstGeom>
        </p:spPr>
      </p:pic>
      <p:pic>
        <p:nvPicPr>
          <p:cNvPr id="5" name="Picture 4"/>
          <p:cNvPicPr>
            <a:picLocks noChangeAspect="1"/>
          </p:cNvPicPr>
          <p:nvPr/>
        </p:nvPicPr>
        <p:blipFill>
          <a:blip r:embed="rId4"/>
          <a:stretch>
            <a:fillRect/>
          </a:stretch>
        </p:blipFill>
        <p:spPr>
          <a:xfrm>
            <a:off x="121781" y="1"/>
            <a:ext cx="8068630" cy="218525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53"/>
        <p:cNvGrpSpPr/>
        <p:nvPr/>
      </p:nvGrpSpPr>
      <p:grpSpPr>
        <a:xfrm>
          <a:off x="0" y="0"/>
          <a:ext cx="0" cy="0"/>
          <a:chOff x="0" y="0"/>
          <a:chExt cx="0" cy="0"/>
        </a:xfrm>
      </p:grpSpPr>
      <p:sp>
        <p:nvSpPr>
          <p:cNvPr id="1554" name="Google Shape;1554;p64"/>
          <p:cNvSpPr txBox="1">
            <a:spLocks noGrp="1"/>
          </p:cNvSpPr>
          <p:nvPr>
            <p:ph type="title"/>
          </p:nvPr>
        </p:nvSpPr>
        <p:spPr>
          <a:xfrm>
            <a:off x="395536" y="188640"/>
            <a:ext cx="7992900" cy="1143000"/>
          </a:xfrm>
          <a:prstGeom prst="rect">
            <a:avLst/>
          </a:prstGeom>
          <a:noFill/>
          <a:ln>
            <a:noFill/>
          </a:ln>
        </p:spPr>
        <p:txBody>
          <a:bodyPr spcFirstLastPara="1" wrap="square" lIns="91425" tIns="45700" rIns="91425" bIns="45700" anchor="ctr" anchorCtr="0">
            <a:noAutofit/>
          </a:bodyPr>
          <a:lstStyle/>
          <a:p>
            <a:pPr lvl="0" algn="ctr">
              <a:buSzPts val="4000"/>
            </a:pPr>
            <a:r>
              <a:rPr lang="ka-GE" sz="4000" b="1" dirty="0"/>
              <a:t>ლოჯისტიკის მართვის კონცეფცია</a:t>
            </a:r>
            <a:endParaRPr sz="4000" b="1" dirty="0"/>
          </a:p>
        </p:txBody>
      </p:sp>
      <p:sp>
        <p:nvSpPr>
          <p:cNvPr id="1555" name="Google Shape;1555;p64"/>
          <p:cNvSpPr/>
          <p:nvPr/>
        </p:nvSpPr>
        <p:spPr>
          <a:xfrm>
            <a:off x="501371" y="1628800"/>
            <a:ext cx="7686000" cy="2554505"/>
          </a:xfrm>
          <a:prstGeom prst="rect">
            <a:avLst/>
          </a:prstGeom>
          <a:noFill/>
          <a:ln>
            <a:noFill/>
          </a:ln>
        </p:spPr>
        <p:txBody>
          <a:bodyPr spcFirstLastPara="1" wrap="square" lIns="91425" tIns="45700" rIns="91425" bIns="45700" anchor="t" anchorCtr="0">
            <a:spAutoFit/>
          </a:bodyPr>
          <a:lstStyle/>
          <a:p>
            <a:pPr marL="0" marR="0" lvl="0" indent="457200" algn="ctr" rtl="0">
              <a:lnSpc>
                <a:spcPct val="100000"/>
              </a:lnSpc>
              <a:spcBef>
                <a:spcPts val="0"/>
              </a:spcBef>
              <a:spcAft>
                <a:spcPts val="0"/>
              </a:spcAft>
              <a:buClr>
                <a:srgbClr val="000000"/>
              </a:buClr>
              <a:buSzPts val="2200"/>
              <a:buFont typeface="Arial"/>
              <a:buNone/>
            </a:pPr>
            <a:r>
              <a:rPr lang="en-US" sz="2200" b="1" i="0" u="none" strike="noStrike" cap="none" dirty="0" smtClean="0">
                <a:solidFill>
                  <a:schemeClr val="dk2"/>
                </a:solidFill>
                <a:latin typeface="Times New Roman"/>
                <a:ea typeface="Times New Roman"/>
                <a:cs typeface="Times New Roman"/>
                <a:sym typeface="Times New Roman"/>
              </a:rPr>
              <a:t>ტ</a:t>
            </a:r>
            <a:r>
              <a:rPr lang="ka-GE" sz="2200" b="1" i="0" u="none" strike="noStrike" cap="none" dirty="0" smtClean="0">
                <a:solidFill>
                  <a:schemeClr val="dk2"/>
                </a:solidFill>
                <a:latin typeface="Times New Roman"/>
                <a:ea typeface="Times New Roman"/>
                <a:cs typeface="Times New Roman"/>
                <a:sym typeface="Times New Roman"/>
              </a:rPr>
              <a:t>რადიციული განმარტება</a:t>
            </a:r>
            <a:endParaRPr sz="1400" b="0" i="0" u="none" strike="noStrike" cap="none" dirty="0">
              <a:solidFill>
                <a:srgbClr val="000000"/>
              </a:solidFill>
              <a:latin typeface="Arial"/>
              <a:ea typeface="Arial"/>
              <a:cs typeface="Arial"/>
              <a:sym typeface="Arial"/>
            </a:endParaRPr>
          </a:p>
          <a:p>
            <a:pPr lvl="0" indent="457200" algn="just">
              <a:buSzPts val="2000"/>
            </a:pPr>
            <a:r>
              <a:rPr lang="ka-GE" sz="2000" b="1" dirty="0">
                <a:solidFill>
                  <a:schemeClr val="dk1"/>
                </a:solidFill>
                <a:latin typeface="Times New Roman"/>
                <a:ea typeface="Times New Roman"/>
                <a:cs typeface="Times New Roman"/>
                <a:sym typeface="Times New Roman"/>
              </a:rPr>
              <a:t>ლოგისტიკის </a:t>
            </a:r>
            <a:r>
              <a:rPr lang="ka-GE" sz="2000" b="1" dirty="0" smtClean="0">
                <a:solidFill>
                  <a:schemeClr val="dk1"/>
                </a:solidFill>
                <a:latin typeface="Times New Roman"/>
                <a:ea typeface="Times New Roman"/>
                <a:cs typeface="Times New Roman"/>
                <a:sym typeface="Times New Roman"/>
              </a:rPr>
              <a:t>მართვა </a:t>
            </a:r>
            <a:r>
              <a:rPr lang="ka-GE" sz="2000" dirty="0">
                <a:solidFill>
                  <a:schemeClr val="dk1"/>
                </a:solidFill>
                <a:latin typeface="Times New Roman"/>
                <a:ea typeface="Times New Roman"/>
                <a:cs typeface="Times New Roman"/>
                <a:sym typeface="Times New Roman"/>
              </a:rPr>
              <a:t>არის მიწოდების ჯაჭვის </a:t>
            </a:r>
            <a:r>
              <a:rPr lang="ka-GE" sz="2000" dirty="0" smtClean="0">
                <a:solidFill>
                  <a:schemeClr val="dk1"/>
                </a:solidFill>
                <a:latin typeface="Times New Roman"/>
                <a:ea typeface="Times New Roman"/>
                <a:cs typeface="Times New Roman"/>
                <a:sym typeface="Times New Roman"/>
              </a:rPr>
              <a:t>მართვის ნაწილი, </a:t>
            </a:r>
            <a:r>
              <a:rPr lang="ka-GE" sz="2000" dirty="0">
                <a:solidFill>
                  <a:schemeClr val="dk1"/>
                </a:solidFill>
                <a:latin typeface="Times New Roman"/>
                <a:ea typeface="Times New Roman"/>
                <a:cs typeface="Times New Roman"/>
                <a:sym typeface="Times New Roman"/>
              </a:rPr>
              <a:t>რომელიც </a:t>
            </a:r>
            <a:r>
              <a:rPr lang="ka-GE" sz="2000" dirty="0" smtClean="0">
                <a:solidFill>
                  <a:schemeClr val="dk1"/>
                </a:solidFill>
                <a:latin typeface="Times New Roman"/>
                <a:ea typeface="Times New Roman"/>
                <a:cs typeface="Times New Roman"/>
                <a:sym typeface="Times New Roman"/>
              </a:rPr>
              <a:t>გეგმავს</a:t>
            </a:r>
            <a:r>
              <a:rPr lang="ka-GE" sz="2000" dirty="0">
                <a:solidFill>
                  <a:schemeClr val="dk1"/>
                </a:solidFill>
                <a:latin typeface="Times New Roman"/>
                <a:ea typeface="Times New Roman"/>
                <a:cs typeface="Times New Roman"/>
                <a:sym typeface="Times New Roman"/>
              </a:rPr>
              <a:t>, ახორციელებს და ეფექტურად აკონტროლებს, ეფექტური წინსვლა და საქონლის გადატანა</a:t>
            </a:r>
            <a:r>
              <a:rPr lang="ka-GE" sz="2000" dirty="0" smtClean="0">
                <a:solidFill>
                  <a:schemeClr val="dk1"/>
                </a:solidFill>
                <a:latin typeface="Times New Roman"/>
                <a:ea typeface="Times New Roman"/>
                <a:cs typeface="Times New Roman"/>
                <a:sym typeface="Times New Roman"/>
              </a:rPr>
              <a:t>, შენახვა, </a:t>
            </a:r>
            <a:r>
              <a:rPr lang="ka-GE" sz="2000" dirty="0">
                <a:solidFill>
                  <a:schemeClr val="dk1"/>
                </a:solidFill>
                <a:latin typeface="Times New Roman"/>
                <a:ea typeface="Times New Roman"/>
                <a:cs typeface="Times New Roman"/>
                <a:sym typeface="Times New Roman"/>
              </a:rPr>
              <a:t>მომსახურება, და შესაბამისი ინფორმაცია წარმოშობის წერტილს </a:t>
            </a:r>
            <a:r>
              <a:rPr lang="ka-GE" sz="2000" dirty="0" smtClean="0">
                <a:solidFill>
                  <a:schemeClr val="dk1"/>
                </a:solidFill>
                <a:latin typeface="Times New Roman"/>
                <a:ea typeface="Times New Roman"/>
                <a:cs typeface="Times New Roman"/>
                <a:sym typeface="Times New Roman"/>
              </a:rPr>
              <a:t>შორის, და მომხმარებელთა </a:t>
            </a:r>
            <a:r>
              <a:rPr lang="ka-GE" sz="2000" dirty="0">
                <a:solidFill>
                  <a:schemeClr val="dk1"/>
                </a:solidFill>
                <a:latin typeface="Times New Roman"/>
                <a:ea typeface="Times New Roman"/>
                <a:cs typeface="Times New Roman"/>
                <a:sym typeface="Times New Roman"/>
              </a:rPr>
              <a:t>მოთხოვნების დაკმაყოფილების მიზნით,</a:t>
            </a:r>
            <a:endParaRPr lang="ka-GE" sz="2000" dirty="0" smtClean="0">
              <a:solidFill>
                <a:schemeClr val="dk1"/>
              </a:solidFill>
              <a:latin typeface="Times New Roman"/>
              <a:ea typeface="Times New Roman"/>
              <a:cs typeface="Times New Roman"/>
              <a:sym typeface="Times New Roman"/>
            </a:endParaRPr>
          </a:p>
          <a:p>
            <a:pPr lvl="0" indent="457200" algn="just">
              <a:buSzPts val="2000"/>
            </a:pPr>
            <a:r>
              <a:rPr lang="ka-GE" sz="1800" b="0" i="1" u="none" strike="noStrike" cap="none" dirty="0" smtClean="0">
                <a:solidFill>
                  <a:schemeClr val="dk1"/>
                </a:solidFill>
                <a:latin typeface="Calibri"/>
                <a:ea typeface="Calibri"/>
                <a:cs typeface="Calibri"/>
                <a:sym typeface="Calibri"/>
              </a:rPr>
              <a:t>                                                             </a:t>
            </a:r>
            <a:r>
              <a:rPr lang="en-US" sz="1800" b="0" i="1" u="none" strike="noStrike" cap="none" dirty="0" smtClean="0">
                <a:solidFill>
                  <a:schemeClr val="dk1"/>
                </a:solidFill>
                <a:latin typeface="Calibri"/>
                <a:ea typeface="Calibri"/>
                <a:cs typeface="Calibri"/>
                <a:sym typeface="Calibri"/>
              </a:rPr>
              <a:t>Council </a:t>
            </a:r>
            <a:r>
              <a:rPr lang="en-US" sz="1800" b="0" i="1" u="none" strike="noStrike" cap="none" dirty="0">
                <a:solidFill>
                  <a:schemeClr val="dk1"/>
                </a:solidFill>
                <a:latin typeface="Calibri"/>
                <a:ea typeface="Calibri"/>
                <a:cs typeface="Calibri"/>
                <a:sym typeface="Calibri"/>
              </a:rPr>
              <a:t>of Logistic Management in USA</a:t>
            </a:r>
            <a:endParaRPr sz="1800" b="0" i="1" u="none" strike="noStrike" cap="none" dirty="0">
              <a:solidFill>
                <a:schemeClr val="dk1"/>
              </a:solidFill>
              <a:latin typeface="Calibri"/>
              <a:ea typeface="Calibri"/>
              <a:cs typeface="Calibri"/>
              <a:sym typeface="Calibri"/>
            </a:endParaRPr>
          </a:p>
        </p:txBody>
      </p:sp>
      <p:sp>
        <p:nvSpPr>
          <p:cNvPr id="1556" name="Google Shape;1556;p64"/>
          <p:cNvSpPr/>
          <p:nvPr/>
        </p:nvSpPr>
        <p:spPr>
          <a:xfrm>
            <a:off x="482471" y="4183305"/>
            <a:ext cx="7704900" cy="2246729"/>
          </a:xfrm>
          <a:prstGeom prst="rect">
            <a:avLst/>
          </a:prstGeom>
          <a:noFill/>
          <a:ln>
            <a:noFill/>
          </a:ln>
        </p:spPr>
        <p:txBody>
          <a:bodyPr spcFirstLastPara="1" wrap="square" lIns="91425" tIns="45700" rIns="91425" bIns="45700" anchor="t" anchorCtr="0">
            <a:spAutoFit/>
          </a:bodyPr>
          <a:lstStyle/>
          <a:p>
            <a:pPr lvl="0" indent="457200" algn="just">
              <a:buSzPts val="2000"/>
            </a:pPr>
            <a:r>
              <a:rPr lang="ka-GE" sz="2000" dirty="0">
                <a:solidFill>
                  <a:schemeClr val="dk1"/>
                </a:solidFill>
                <a:latin typeface="Times New Roman"/>
                <a:ea typeface="Times New Roman"/>
                <a:cs typeface="Times New Roman"/>
                <a:sym typeface="Times New Roman"/>
              </a:rPr>
              <a:t>დღეს, საწარმოები იძულებულნი არიან იმოქმედონ ტრადიციული განმარტების მიხედვით</a:t>
            </a:r>
            <a:r>
              <a:rPr lang="ka-GE" sz="2000" dirty="0" smtClean="0">
                <a:solidFill>
                  <a:schemeClr val="dk1"/>
                </a:solidFill>
                <a:latin typeface="Times New Roman"/>
                <a:ea typeface="Times New Roman"/>
                <a:cs typeface="Times New Roman"/>
                <a:sym typeface="Times New Roman"/>
              </a:rPr>
              <a:t>. ყველა ეს ქმედება დაკავშირებულია </a:t>
            </a:r>
            <a:r>
              <a:rPr lang="ka-GE" sz="2000" dirty="0">
                <a:solidFill>
                  <a:schemeClr val="dk1"/>
                </a:solidFill>
                <a:latin typeface="Times New Roman"/>
                <a:ea typeface="Times New Roman"/>
                <a:cs typeface="Times New Roman"/>
                <a:sym typeface="Times New Roman"/>
              </a:rPr>
              <a:t>პროდუქციის მენეჯმენტთან, </a:t>
            </a:r>
            <a:r>
              <a:rPr lang="ka-GE" sz="2000" dirty="0" smtClean="0">
                <a:solidFill>
                  <a:schemeClr val="dk1"/>
                </a:solidFill>
                <a:latin typeface="Times New Roman"/>
                <a:ea typeface="Times New Roman"/>
                <a:cs typeface="Times New Roman"/>
                <a:sym typeface="Times New Roman"/>
              </a:rPr>
              <a:t>რომელი  გამოყენებულია მომხმარებელთა </a:t>
            </a:r>
            <a:r>
              <a:rPr lang="ka-GE" sz="2000" dirty="0">
                <a:solidFill>
                  <a:schemeClr val="dk1"/>
                </a:solidFill>
                <a:latin typeface="Times New Roman"/>
                <a:ea typeface="Times New Roman"/>
                <a:cs typeface="Times New Roman"/>
                <a:sym typeface="Times New Roman"/>
              </a:rPr>
              <a:t>მიერ, </a:t>
            </a:r>
            <a:r>
              <a:rPr lang="ka-GE" sz="2000" dirty="0" smtClean="0">
                <a:solidFill>
                  <a:schemeClr val="dk1"/>
                </a:solidFill>
                <a:latin typeface="Times New Roman"/>
                <a:ea typeface="Times New Roman"/>
                <a:cs typeface="Times New Roman"/>
                <a:sym typeface="Times New Roman"/>
              </a:rPr>
              <a:t>და ამავდროულად, </a:t>
            </a:r>
            <a:r>
              <a:rPr lang="ka-GE" sz="2000" dirty="0">
                <a:solidFill>
                  <a:schemeClr val="dk1"/>
                </a:solidFill>
                <a:latin typeface="Times New Roman"/>
                <a:ea typeface="Times New Roman"/>
                <a:cs typeface="Times New Roman"/>
                <a:sym typeface="Times New Roman"/>
              </a:rPr>
              <a:t>ლოგისტიკური პროცესი, მიმართული წყაროდან მომხმარებელისკენ, უკვე შეიცვალა, და მიმართულია </a:t>
            </a:r>
            <a:r>
              <a:rPr lang="ka-GE" sz="2000" dirty="0" smtClean="0">
                <a:solidFill>
                  <a:schemeClr val="dk1"/>
                </a:solidFill>
                <a:latin typeface="Times New Roman"/>
                <a:ea typeface="Times New Roman"/>
                <a:cs typeface="Times New Roman"/>
                <a:sym typeface="Times New Roman"/>
              </a:rPr>
              <a:t>მომხმარებლიდან წყაროსკენ</a:t>
            </a:r>
            <a:r>
              <a:rPr lang="ka-GE" sz="2000" dirty="0">
                <a:solidFill>
                  <a:schemeClr val="dk1"/>
                </a:solidFill>
                <a:latin typeface="Times New Roman"/>
                <a:ea typeface="Times New Roman"/>
                <a:cs typeface="Times New Roman"/>
                <a:sym typeface="Times New Roman"/>
              </a:rPr>
              <a:t>.</a:t>
            </a:r>
            <a:endParaRPr sz="18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sp>
        <p:nvSpPr>
          <p:cNvPr id="1561" name="Google Shape;1561;p65"/>
          <p:cNvSpPr txBox="1">
            <a:spLocks noGrp="1"/>
          </p:cNvSpPr>
          <p:nvPr>
            <p:ph type="title"/>
          </p:nvPr>
        </p:nvSpPr>
        <p:spPr>
          <a:xfrm>
            <a:off x="0" y="82108"/>
            <a:ext cx="83529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Cambria"/>
              <a:buNone/>
            </a:pPr>
            <a:r>
              <a:rPr lang="ka-GE" sz="4000" b="1" dirty="0" smtClean="0"/>
              <a:t>ნარჩენების მართვის ლოჯისტიკა</a:t>
            </a:r>
            <a:endParaRPr sz="4000" b="1" dirty="0"/>
          </a:p>
        </p:txBody>
      </p:sp>
      <p:sp>
        <p:nvSpPr>
          <p:cNvPr id="1562" name="Google Shape;1562;p65"/>
          <p:cNvSpPr/>
          <p:nvPr/>
        </p:nvSpPr>
        <p:spPr>
          <a:xfrm>
            <a:off x="385533" y="1484784"/>
            <a:ext cx="3096300" cy="4708941"/>
          </a:xfrm>
          <a:prstGeom prst="rect">
            <a:avLst/>
          </a:prstGeom>
          <a:noFill/>
          <a:ln>
            <a:noFill/>
          </a:ln>
        </p:spPr>
        <p:txBody>
          <a:bodyPr spcFirstLastPara="1" wrap="square" lIns="91425" tIns="45700" rIns="91425" bIns="45700" anchor="t" anchorCtr="0">
            <a:spAutoFit/>
          </a:bodyPr>
          <a:lstStyle/>
          <a:p>
            <a:pPr lvl="0" indent="457200">
              <a:buSzPts val="2000"/>
            </a:pPr>
            <a:r>
              <a:rPr lang="ka-GE" sz="2000" dirty="0">
                <a:solidFill>
                  <a:schemeClr val="dk1"/>
                </a:solidFill>
                <a:latin typeface="Times New Roman"/>
                <a:ea typeface="Times New Roman"/>
                <a:cs typeface="Times New Roman"/>
                <a:sym typeface="Times New Roman"/>
              </a:rPr>
              <a:t>საპირისპირო ლოგისტიკა არის ლოგისტიკის სპეციალიზირებული სეგმენტი, რომელიც ორიენტირებულია </a:t>
            </a:r>
            <a:r>
              <a:rPr lang="ka-GE" sz="2000" dirty="0" smtClean="0">
                <a:solidFill>
                  <a:schemeClr val="dk1"/>
                </a:solidFill>
                <a:latin typeface="Times New Roman"/>
                <a:ea typeface="Times New Roman"/>
                <a:cs typeface="Times New Roman"/>
                <a:sym typeface="Times New Roman"/>
              </a:rPr>
              <a:t>პროდუქციის გადაადგილებასა და მართვაზე, ასევე რესურსებზე, გაყიდვისა და მომხმარებლისთვის მიწოდების შმდეგ. ის შეიძლება ჩაითვალოს, ასევე, ნარჩენების მართვის ლოჯისტიკად, </a:t>
            </a:r>
            <a:endParaRPr sz="2000" b="0" i="0" u="none" strike="noStrike" cap="none" dirty="0">
              <a:solidFill>
                <a:schemeClr val="dk1"/>
              </a:solidFill>
              <a:latin typeface="Calibri"/>
              <a:ea typeface="Calibri"/>
              <a:cs typeface="Calibri"/>
              <a:sym typeface="Calibri"/>
            </a:endParaRPr>
          </a:p>
        </p:txBody>
      </p:sp>
      <p:pic>
        <p:nvPicPr>
          <p:cNvPr id="15" name="Picture 14"/>
          <p:cNvPicPr>
            <a:picLocks noChangeAspect="1"/>
          </p:cNvPicPr>
          <p:nvPr/>
        </p:nvPicPr>
        <p:blipFill>
          <a:blip r:embed="rId3"/>
          <a:stretch>
            <a:fillRect/>
          </a:stretch>
        </p:blipFill>
        <p:spPr>
          <a:xfrm>
            <a:off x="3357033" y="1225108"/>
            <a:ext cx="4995867" cy="5112258"/>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67"/>
        <p:cNvGrpSpPr/>
        <p:nvPr/>
      </p:nvGrpSpPr>
      <p:grpSpPr>
        <a:xfrm>
          <a:off x="0" y="0"/>
          <a:ext cx="0" cy="0"/>
          <a:chOff x="0" y="0"/>
          <a:chExt cx="0" cy="0"/>
        </a:xfrm>
      </p:grpSpPr>
      <p:sp>
        <p:nvSpPr>
          <p:cNvPr id="1568" name="Google Shape;1568;p66"/>
          <p:cNvSpPr txBox="1">
            <a:spLocks noGrp="1"/>
          </p:cNvSpPr>
          <p:nvPr>
            <p:ph type="body" idx="1"/>
          </p:nvPr>
        </p:nvSpPr>
        <p:spPr>
          <a:xfrm>
            <a:off x="395536" y="188640"/>
            <a:ext cx="7704900" cy="3456300"/>
          </a:xfrm>
          <a:prstGeom prst="rect">
            <a:avLst/>
          </a:prstGeom>
          <a:noFill/>
          <a:ln>
            <a:noFill/>
          </a:ln>
        </p:spPr>
        <p:txBody>
          <a:bodyPr spcFirstLastPara="1" wrap="square" lIns="91425" tIns="45700" rIns="91425" bIns="45700" anchor="t" anchorCtr="0">
            <a:normAutofit/>
          </a:bodyPr>
          <a:lstStyle/>
          <a:p>
            <a:pPr marL="45720" lvl="0" indent="457200" algn="just">
              <a:lnSpc>
                <a:spcPct val="90000"/>
              </a:lnSpc>
              <a:spcBef>
                <a:spcPts val="0"/>
              </a:spcBef>
              <a:buSzPts val="2035"/>
              <a:buNone/>
            </a:pPr>
            <a:r>
              <a:rPr lang="ka-GE" sz="1800" dirty="0">
                <a:latin typeface="Times New Roman"/>
                <a:ea typeface="Times New Roman"/>
                <a:cs typeface="Times New Roman"/>
                <a:sym typeface="Times New Roman"/>
              </a:rPr>
              <a:t>ტრადიციული ლოჯისტიკა მოიცავს ყველა პროცესს,რომლებიც აკმაყოფილებს მოთხოვნებს და  რომლებიც ქმნიან პროდუქტს და აწოდებენ საბოლოო სახით მომხმარებელს. </a:t>
            </a:r>
            <a:endParaRPr lang="ka-GE" sz="1800" dirty="0" smtClean="0">
              <a:latin typeface="Times New Roman"/>
              <a:ea typeface="Times New Roman"/>
              <a:cs typeface="Times New Roman"/>
              <a:sym typeface="Times New Roman"/>
            </a:endParaRPr>
          </a:p>
          <a:p>
            <a:pPr marL="45720" lvl="0" indent="457200" algn="just">
              <a:lnSpc>
                <a:spcPct val="90000"/>
              </a:lnSpc>
              <a:spcBef>
                <a:spcPts val="0"/>
              </a:spcBef>
              <a:buSzPts val="2035"/>
              <a:buNone/>
            </a:pPr>
            <a:r>
              <a:rPr lang="ka-GE" sz="1800" dirty="0" smtClean="0">
                <a:latin typeface="Times New Roman"/>
                <a:ea typeface="Times New Roman"/>
                <a:cs typeface="Times New Roman"/>
                <a:sym typeface="Times New Roman"/>
              </a:rPr>
              <a:t>ნარჩენების </a:t>
            </a:r>
            <a:r>
              <a:rPr lang="ka-GE" sz="1800" dirty="0">
                <a:latin typeface="Times New Roman"/>
                <a:ea typeface="Times New Roman"/>
                <a:cs typeface="Times New Roman"/>
                <a:sym typeface="Times New Roman"/>
              </a:rPr>
              <a:t>მართვის ლოჯისტიკა მოიცავს საბოლოო პროდუქტებს, ნარჩენების კუთხით. ნარჩენების მართვის ლოჯისტიკა მოიცავს  შემდეგ ელემენტებს: გადამუშავება, აღდგენა, ხელახალი გამოყენება, რომლებიც არ შედის ტრადიციულ ლოჯისტიკაში. ნარცენების მართვის ლოჯისტიკის კონცეფცია ძირითდად კონცენტრირებულია შეგროვებაზე და გადამუშავების ეფექტურ მეთოდებზე, ასევე ნარჩენებზე, რომელთატვის ხელმისაწვდომი არ არის ხელახალიო გამოყენების მეთოდები და ნარჩენები, რომლებიც შესაძლოა ხელახლა გამოყენებული იქნას და აღდგენილი იყოს რომელიმე მნიშვნელოვანი მატერია.</a:t>
            </a:r>
            <a:endParaRPr sz="1800" dirty="0">
              <a:latin typeface="Times New Roman"/>
              <a:ea typeface="Times New Roman"/>
              <a:cs typeface="Times New Roman"/>
              <a:sym typeface="Times New Roman"/>
            </a:endParaRPr>
          </a:p>
        </p:txBody>
      </p:sp>
      <p:pic>
        <p:nvPicPr>
          <p:cNvPr id="1569" name="Google Shape;1569;p66" descr="ÐÐ°ÑÑÐ¸Ð½ÐºÐ¸ Ð¿Ð¾ Ð·Ð°Ð¿ÑÐ¾ÑÑ reverse logistics"/>
          <p:cNvPicPr preferRelativeResize="0"/>
          <p:nvPr/>
        </p:nvPicPr>
        <p:blipFill rotWithShape="1">
          <a:blip r:embed="rId3">
            <a:alphaModFix/>
          </a:blip>
          <a:srcRect t="45364" b="25888"/>
          <a:stretch/>
        </p:blipFill>
        <p:spPr>
          <a:xfrm>
            <a:off x="-27587" y="3904099"/>
            <a:ext cx="8460432" cy="1971304"/>
          </a:xfrm>
          <a:prstGeom prst="rect">
            <a:avLst/>
          </a:prstGeom>
          <a:noFill/>
          <a:ln>
            <a:noFill/>
          </a:ln>
        </p:spPr>
      </p:pic>
      <p:sp>
        <p:nvSpPr>
          <p:cNvPr id="1570" name="Google Shape;1570;p66"/>
          <p:cNvSpPr/>
          <p:nvPr/>
        </p:nvSpPr>
        <p:spPr>
          <a:xfrm>
            <a:off x="276207" y="3284984"/>
            <a:ext cx="8208900" cy="576000"/>
          </a:xfrm>
          <a:prstGeom prst="rightArrow">
            <a:avLst>
              <a:gd name="adj1" fmla="val 50000"/>
              <a:gd name="adj2" fmla="val 5000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Forward logistics</a:t>
            </a:r>
            <a:endParaRPr sz="1800" b="0" i="0" u="none" strike="noStrike" cap="none">
              <a:solidFill>
                <a:schemeClr val="dk1"/>
              </a:solidFill>
              <a:latin typeface="Calibri"/>
              <a:ea typeface="Calibri"/>
              <a:cs typeface="Calibri"/>
              <a:sym typeface="Calibri"/>
            </a:endParaRPr>
          </a:p>
        </p:txBody>
      </p:sp>
      <p:sp>
        <p:nvSpPr>
          <p:cNvPr id="1571" name="Google Shape;1571;p66"/>
          <p:cNvSpPr/>
          <p:nvPr/>
        </p:nvSpPr>
        <p:spPr>
          <a:xfrm>
            <a:off x="248911" y="5846181"/>
            <a:ext cx="8208900" cy="549000"/>
          </a:xfrm>
          <a:prstGeom prst="leftArrow">
            <a:avLst>
              <a:gd name="adj1" fmla="val 50000"/>
              <a:gd name="adj2" fmla="val 5000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Reserve logistics</a:t>
            </a:r>
            <a:endParaRPr sz="1800" b="0" i="0" u="none" strike="noStrike" cap="none">
              <a:solidFill>
                <a:schemeClr val="dk1"/>
              </a:solidFill>
              <a:latin typeface="Calibri"/>
              <a:ea typeface="Calibri"/>
              <a:cs typeface="Calibri"/>
              <a:sym typeface="Calibri"/>
            </a:endParaRPr>
          </a:p>
        </p:txBody>
      </p:sp>
      <p:pic>
        <p:nvPicPr>
          <p:cNvPr id="1572" name="Google Shape;1572;p66" descr="ÐÐ°ÑÑÐ¸Ð½ÐºÐ¸ Ð¿Ð¾ Ð·Ð°Ð¿ÑÐ¾ÑÑ reverse logistics"/>
          <p:cNvPicPr preferRelativeResize="0"/>
          <p:nvPr/>
        </p:nvPicPr>
        <p:blipFill rotWithShape="1">
          <a:blip r:embed="rId4">
            <a:alphaModFix/>
          </a:blip>
          <a:srcRect t="12439" b="14128"/>
          <a:stretch/>
        </p:blipFill>
        <p:spPr>
          <a:xfrm>
            <a:off x="52274" y="3284984"/>
            <a:ext cx="8380571" cy="3522401"/>
          </a:xfrm>
          <a:prstGeom prst="rect">
            <a:avLst/>
          </a:prstGeom>
          <a:noFill/>
          <a:ln>
            <a:noFill/>
          </a:ln>
        </p:spPr>
      </p:pic>
      <p:sp>
        <p:nvSpPr>
          <p:cNvPr id="2" name="Right Arrow 1"/>
          <p:cNvSpPr/>
          <p:nvPr/>
        </p:nvSpPr>
        <p:spPr>
          <a:xfrm>
            <a:off x="1330702" y="3348501"/>
            <a:ext cx="6250828" cy="664205"/>
          </a:xfrm>
          <a:prstGeom prst="rightArrow">
            <a:avLst>
              <a:gd name="adj1" fmla="val 50000"/>
              <a:gd name="adj2" fmla="val 33919"/>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ln w="0"/>
                <a:solidFill>
                  <a:schemeClr val="tx1"/>
                </a:solidFill>
                <a:effectLst>
                  <a:outerShdw blurRad="38100" dist="19050" dir="2700000" algn="tl" rotWithShape="0">
                    <a:schemeClr val="dk1">
                      <a:alpha val="40000"/>
                    </a:schemeClr>
                  </a:outerShdw>
                </a:effectLst>
              </a:rPr>
              <a:t>მოწინავე ლოგისტიკა</a:t>
            </a:r>
            <a:endParaRPr lang="lt-LT" dirty="0">
              <a:ln w="0"/>
              <a:solidFill>
                <a:schemeClr val="tx1"/>
              </a:solidFill>
              <a:effectLst>
                <a:outerShdw blurRad="38100" dist="19050" dir="2700000" algn="tl" rotWithShape="0">
                  <a:schemeClr val="dk1">
                    <a:alpha val="40000"/>
                  </a:schemeClr>
                </a:outerShdw>
              </a:effectLst>
            </a:endParaRPr>
          </a:p>
        </p:txBody>
      </p:sp>
      <p:sp>
        <p:nvSpPr>
          <p:cNvPr id="3" name="Oval 2"/>
          <p:cNvSpPr/>
          <p:nvPr/>
        </p:nvSpPr>
        <p:spPr>
          <a:xfrm>
            <a:off x="27308" y="4092606"/>
            <a:ext cx="1305971" cy="63031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000" b="1" dirty="0" smtClean="0">
                <a:solidFill>
                  <a:schemeClr val="tx1"/>
                </a:solidFill>
              </a:rPr>
              <a:t>ნედლეული</a:t>
            </a:r>
            <a:endParaRPr lang="lt-LT" sz="1000" b="1" dirty="0">
              <a:solidFill>
                <a:schemeClr val="tx1"/>
              </a:solidFill>
            </a:endParaRPr>
          </a:p>
        </p:txBody>
      </p:sp>
      <p:sp>
        <p:nvSpPr>
          <p:cNvPr id="4" name="Rectangle 3"/>
          <p:cNvSpPr/>
          <p:nvPr/>
        </p:nvSpPr>
        <p:spPr>
          <a:xfrm>
            <a:off x="1917577" y="4092606"/>
            <a:ext cx="887767" cy="630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წარმოების ნაწილი</a:t>
            </a:r>
            <a:endParaRPr lang="lt-LT" sz="1100" b="1" dirty="0">
              <a:solidFill>
                <a:schemeClr val="tx1"/>
              </a:solidFill>
            </a:endParaRPr>
          </a:p>
        </p:txBody>
      </p:sp>
      <p:sp>
        <p:nvSpPr>
          <p:cNvPr id="5" name="Rectangle 4"/>
          <p:cNvSpPr/>
          <p:nvPr/>
        </p:nvSpPr>
        <p:spPr>
          <a:xfrm>
            <a:off x="3222594" y="4092606"/>
            <a:ext cx="958789" cy="630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050" b="1" dirty="0" smtClean="0">
                <a:solidFill>
                  <a:schemeClr val="tx1"/>
                </a:solidFill>
              </a:rPr>
              <a:t>მოდულების განცალკევება</a:t>
            </a:r>
            <a:endParaRPr lang="lt-LT" sz="1050" b="1" dirty="0">
              <a:solidFill>
                <a:schemeClr val="tx1"/>
              </a:solidFill>
            </a:endParaRPr>
          </a:p>
        </p:txBody>
      </p:sp>
      <p:sp>
        <p:nvSpPr>
          <p:cNvPr id="6" name="Rectangle 5"/>
          <p:cNvSpPr/>
          <p:nvPr/>
        </p:nvSpPr>
        <p:spPr>
          <a:xfrm>
            <a:off x="4660776" y="4024447"/>
            <a:ext cx="1041469" cy="69847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ნაწილი შეგროვება</a:t>
            </a:r>
            <a:endParaRPr lang="lt-LT" sz="1100" b="1" dirty="0">
              <a:solidFill>
                <a:schemeClr val="tx1"/>
              </a:solidFill>
            </a:endParaRPr>
          </a:p>
        </p:txBody>
      </p:sp>
      <p:sp>
        <p:nvSpPr>
          <p:cNvPr id="7" name="Rectangle 6"/>
          <p:cNvSpPr/>
          <p:nvPr/>
        </p:nvSpPr>
        <p:spPr>
          <a:xfrm>
            <a:off x="6197488" y="3977421"/>
            <a:ext cx="1020639" cy="69847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განაწილება</a:t>
            </a:r>
            <a:endParaRPr lang="lt-LT" sz="1100" b="1" dirty="0">
              <a:solidFill>
                <a:schemeClr val="tx1"/>
              </a:solidFill>
            </a:endParaRPr>
          </a:p>
        </p:txBody>
      </p:sp>
      <p:sp>
        <p:nvSpPr>
          <p:cNvPr id="10" name="Cube 9"/>
          <p:cNvSpPr/>
          <p:nvPr/>
        </p:nvSpPr>
        <p:spPr>
          <a:xfrm rot="5400000">
            <a:off x="2039999" y="5253720"/>
            <a:ext cx="713944" cy="958788"/>
          </a:xfrm>
          <a:prstGeom prst="cube">
            <a:avLst>
              <a:gd name="adj" fmla="val 1313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b="1" dirty="0">
              <a:solidFill>
                <a:schemeClr val="tx1"/>
              </a:solidFill>
            </a:endParaRPr>
          </a:p>
        </p:txBody>
      </p:sp>
      <p:sp>
        <p:nvSpPr>
          <p:cNvPr id="16" name="Cube 15"/>
          <p:cNvSpPr/>
          <p:nvPr/>
        </p:nvSpPr>
        <p:spPr>
          <a:xfrm rot="5400000">
            <a:off x="3344614" y="5108766"/>
            <a:ext cx="713946" cy="1248697"/>
          </a:xfrm>
          <a:prstGeom prst="cube">
            <a:avLst>
              <a:gd name="adj" fmla="val 1313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b="1">
              <a:solidFill>
                <a:schemeClr val="tx1"/>
              </a:solidFill>
            </a:endParaRPr>
          </a:p>
        </p:txBody>
      </p:sp>
      <p:sp>
        <p:nvSpPr>
          <p:cNvPr id="17" name="Cube 16"/>
          <p:cNvSpPr/>
          <p:nvPr/>
        </p:nvSpPr>
        <p:spPr>
          <a:xfrm rot="5400000">
            <a:off x="4783198" y="5284315"/>
            <a:ext cx="713944" cy="958788"/>
          </a:xfrm>
          <a:prstGeom prst="cube">
            <a:avLst>
              <a:gd name="adj" fmla="val 1313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b="1">
              <a:solidFill>
                <a:schemeClr val="tx1"/>
              </a:solidFill>
            </a:endParaRPr>
          </a:p>
        </p:txBody>
      </p:sp>
      <p:sp>
        <p:nvSpPr>
          <p:cNvPr id="18" name="Cube 17"/>
          <p:cNvSpPr/>
          <p:nvPr/>
        </p:nvSpPr>
        <p:spPr>
          <a:xfrm rot="5400000">
            <a:off x="6337038" y="5202462"/>
            <a:ext cx="705063" cy="1070188"/>
          </a:xfrm>
          <a:prstGeom prst="cube">
            <a:avLst>
              <a:gd name="adj" fmla="val 1313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b="1">
              <a:solidFill>
                <a:schemeClr val="tx1"/>
              </a:solidFill>
            </a:endParaRPr>
          </a:p>
        </p:txBody>
      </p:sp>
      <p:sp>
        <p:nvSpPr>
          <p:cNvPr id="11" name="Oval 10"/>
          <p:cNvSpPr/>
          <p:nvPr/>
        </p:nvSpPr>
        <p:spPr>
          <a:xfrm>
            <a:off x="7489237" y="4020662"/>
            <a:ext cx="976228" cy="70225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მომხმა-რებელი</a:t>
            </a:r>
            <a:endParaRPr lang="lt-LT" sz="1100" b="1" dirty="0">
              <a:solidFill>
                <a:schemeClr val="tx1"/>
              </a:solidFill>
            </a:endParaRPr>
          </a:p>
        </p:txBody>
      </p:sp>
      <p:sp>
        <p:nvSpPr>
          <p:cNvPr id="12" name="Rectangle 11"/>
          <p:cNvSpPr/>
          <p:nvPr/>
        </p:nvSpPr>
        <p:spPr>
          <a:xfrm>
            <a:off x="2033652" y="5587022"/>
            <a:ext cx="700670" cy="2591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600" b="1">
                <a:solidFill>
                  <a:schemeClr val="tx1"/>
                </a:solidFill>
              </a:rPr>
              <a:t>გადამუშავება</a:t>
            </a:r>
          </a:p>
        </p:txBody>
      </p:sp>
      <p:sp>
        <p:nvSpPr>
          <p:cNvPr id="21" name="Rectangle 20"/>
          <p:cNvSpPr/>
          <p:nvPr/>
        </p:nvSpPr>
        <p:spPr>
          <a:xfrm>
            <a:off x="3121608" y="5575870"/>
            <a:ext cx="1081021" cy="2371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განცალკევება</a:t>
            </a:r>
            <a:endParaRPr lang="ka-GE" sz="1100" b="1" dirty="0">
              <a:solidFill>
                <a:schemeClr val="tx1"/>
              </a:solidFill>
            </a:endParaRPr>
          </a:p>
        </p:txBody>
      </p:sp>
      <p:sp>
        <p:nvSpPr>
          <p:cNvPr id="22" name="Rectangle 21"/>
          <p:cNvSpPr/>
          <p:nvPr/>
        </p:nvSpPr>
        <p:spPr>
          <a:xfrm>
            <a:off x="4696287" y="5591970"/>
            <a:ext cx="781154" cy="272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შეკეთება</a:t>
            </a:r>
            <a:endParaRPr lang="ka-GE" sz="1100" b="1" dirty="0">
              <a:solidFill>
                <a:schemeClr val="tx1"/>
              </a:solidFill>
            </a:endParaRPr>
          </a:p>
        </p:txBody>
      </p:sp>
      <p:sp>
        <p:nvSpPr>
          <p:cNvPr id="23" name="Rectangle 22"/>
          <p:cNvSpPr/>
          <p:nvPr/>
        </p:nvSpPr>
        <p:spPr>
          <a:xfrm>
            <a:off x="6204025" y="5541025"/>
            <a:ext cx="901137" cy="272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ხელახალი გამოყენება</a:t>
            </a:r>
            <a:endParaRPr lang="ka-GE" sz="1100" b="1" dirty="0">
              <a:solidFill>
                <a:schemeClr val="tx1"/>
              </a:solidFill>
            </a:endParaRPr>
          </a:p>
        </p:txBody>
      </p:sp>
      <p:sp>
        <p:nvSpPr>
          <p:cNvPr id="13" name="Left Arrow 12"/>
          <p:cNvSpPr/>
          <p:nvPr/>
        </p:nvSpPr>
        <p:spPr>
          <a:xfrm>
            <a:off x="1423206" y="6173918"/>
            <a:ext cx="6158324" cy="645207"/>
          </a:xfrm>
          <a:prstGeom prst="leftArrow">
            <a:avLst>
              <a:gd name="adj1" fmla="val 50000"/>
              <a:gd name="adj2" fmla="val 32486"/>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a:solidFill>
                  <a:schemeClr val="tx1"/>
                </a:solidFill>
              </a:rPr>
              <a:t>საპირისპირო ლოგისტიკა</a:t>
            </a:r>
            <a:endParaRPr lang="lt-LT" b="1">
              <a:solidFill>
                <a:schemeClr val="tx1"/>
              </a:solidFill>
            </a:endParaRPr>
          </a:p>
        </p:txBody>
      </p:sp>
      <p:sp>
        <p:nvSpPr>
          <p:cNvPr id="14" name="Right Arrow 13"/>
          <p:cNvSpPr/>
          <p:nvPr/>
        </p:nvSpPr>
        <p:spPr>
          <a:xfrm>
            <a:off x="1330702" y="4218228"/>
            <a:ext cx="584602" cy="359987"/>
          </a:xfrm>
          <a:prstGeom prst="rightArrow">
            <a:avLst>
              <a:gd name="adj1" fmla="val 50000"/>
              <a:gd name="adj2" fmla="val 24418"/>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6" name="Right Arrow 25"/>
          <p:cNvSpPr/>
          <p:nvPr/>
        </p:nvSpPr>
        <p:spPr>
          <a:xfrm>
            <a:off x="2811868" y="4224855"/>
            <a:ext cx="410726" cy="359987"/>
          </a:xfrm>
          <a:prstGeom prst="rightArrow">
            <a:avLst>
              <a:gd name="adj1" fmla="val 50000"/>
              <a:gd name="adj2" fmla="val 26933"/>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7" name="Right Arrow 26"/>
          <p:cNvSpPr/>
          <p:nvPr/>
        </p:nvSpPr>
        <p:spPr>
          <a:xfrm>
            <a:off x="4204520" y="4223423"/>
            <a:ext cx="456256" cy="359987"/>
          </a:xfrm>
          <a:prstGeom prst="rightArrow">
            <a:avLst>
              <a:gd name="adj1" fmla="val 50000"/>
              <a:gd name="adj2" fmla="val 26933"/>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Right Arrow 27"/>
          <p:cNvSpPr/>
          <p:nvPr/>
        </p:nvSpPr>
        <p:spPr>
          <a:xfrm>
            <a:off x="5730856" y="4210127"/>
            <a:ext cx="478652" cy="359987"/>
          </a:xfrm>
          <a:prstGeom prst="rightArrow">
            <a:avLst>
              <a:gd name="adj1" fmla="val 50000"/>
              <a:gd name="adj2" fmla="val 26933"/>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9" name="Right Arrow 28"/>
          <p:cNvSpPr/>
          <p:nvPr/>
        </p:nvSpPr>
        <p:spPr>
          <a:xfrm>
            <a:off x="7243093" y="4223423"/>
            <a:ext cx="265787" cy="346691"/>
          </a:xfrm>
          <a:prstGeom prst="rightArrow">
            <a:avLst>
              <a:gd name="adj1" fmla="val 50000"/>
              <a:gd name="adj2" fmla="val 50777"/>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Bent Arrow 14"/>
          <p:cNvSpPr/>
          <p:nvPr/>
        </p:nvSpPr>
        <p:spPr>
          <a:xfrm rot="10979492">
            <a:off x="7155565" y="4739397"/>
            <a:ext cx="898114" cy="1155273"/>
          </a:xfrm>
          <a:prstGeom prst="bentArrow">
            <a:avLst>
              <a:gd name="adj1" fmla="val 28368"/>
              <a:gd name="adj2" fmla="val 31465"/>
              <a:gd name="adj3" fmla="val 25000"/>
              <a:gd name="adj4"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tx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67"/>
          <p:cNvSpPr txBox="1">
            <a:spLocks noGrp="1"/>
          </p:cNvSpPr>
          <p:nvPr>
            <p:ph type="title"/>
          </p:nvPr>
        </p:nvSpPr>
        <p:spPr>
          <a:xfrm>
            <a:off x="310718" y="125760"/>
            <a:ext cx="7405088"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Cambria"/>
              <a:buNone/>
            </a:pPr>
            <a:r>
              <a:rPr lang="ka-GE" sz="4000" b="1" dirty="0" smtClean="0"/>
              <a:t>ნარჩენების გლობალური ვაჭრობა</a:t>
            </a:r>
            <a:endParaRPr sz="4000" b="1" dirty="0"/>
          </a:p>
        </p:txBody>
      </p:sp>
      <p:sp>
        <p:nvSpPr>
          <p:cNvPr id="1578" name="Google Shape;1578;p67"/>
          <p:cNvSpPr txBox="1">
            <a:spLocks noGrp="1"/>
          </p:cNvSpPr>
          <p:nvPr>
            <p:ph type="body" idx="1"/>
          </p:nvPr>
        </p:nvSpPr>
        <p:spPr>
          <a:xfrm>
            <a:off x="611560" y="1268760"/>
            <a:ext cx="8136900" cy="3474600"/>
          </a:xfrm>
          <a:prstGeom prst="rect">
            <a:avLst/>
          </a:prstGeom>
          <a:noFill/>
          <a:ln>
            <a:noFill/>
          </a:ln>
        </p:spPr>
        <p:txBody>
          <a:bodyPr spcFirstLastPara="1" wrap="square" lIns="91425" tIns="45700" rIns="91425" bIns="45700" anchor="t" anchorCtr="0">
            <a:normAutofit/>
          </a:bodyPr>
          <a:lstStyle/>
          <a:p>
            <a:pPr marL="45720" lvl="0" indent="457200">
              <a:spcBef>
                <a:spcPts val="0"/>
              </a:spcBef>
              <a:buSzPts val="2200"/>
              <a:buNone/>
            </a:pPr>
            <a:r>
              <a:rPr lang="ka-GE" dirty="0">
                <a:latin typeface="Times New Roman"/>
                <a:ea typeface="Times New Roman"/>
                <a:cs typeface="Times New Roman"/>
                <a:sym typeface="Times New Roman"/>
              </a:rPr>
              <a:t>- არის, ნარჩენების საერთაშორისო ვაჭრობა ქვეყნებს შორის, შემდგომი დამუშავების, განთავსებისა და </a:t>
            </a:r>
            <a:r>
              <a:rPr lang="ka-GE" dirty="0" smtClean="0">
                <a:latin typeface="Times New Roman"/>
                <a:ea typeface="Times New Roman"/>
                <a:cs typeface="Times New Roman"/>
                <a:sym typeface="Times New Roman"/>
              </a:rPr>
              <a:t>გადამუშავების </a:t>
            </a:r>
            <a:r>
              <a:rPr lang="ka-GE" dirty="0">
                <a:latin typeface="Times New Roman"/>
                <a:ea typeface="Times New Roman"/>
                <a:cs typeface="Times New Roman"/>
                <a:sym typeface="Times New Roman"/>
              </a:rPr>
              <a:t>მიზნით.</a:t>
            </a:r>
            <a:endParaRPr dirty="0"/>
          </a:p>
        </p:txBody>
      </p:sp>
      <p:pic>
        <p:nvPicPr>
          <p:cNvPr id="1579" name="Google Shape;1579;p67" descr="ÐÐ¾ÑÐ¾Ð¶ÐµÐµ Ð¸Ð·Ð¾Ð±ÑÐ°Ð¶ÐµÐ½Ð¸Ðµ"/>
          <p:cNvPicPr preferRelativeResize="0"/>
          <p:nvPr/>
        </p:nvPicPr>
        <p:blipFill rotWithShape="1">
          <a:blip r:embed="rId3">
            <a:alphaModFix/>
          </a:blip>
          <a:srcRect t="9385" b="9141"/>
          <a:stretch/>
        </p:blipFill>
        <p:spPr>
          <a:xfrm>
            <a:off x="737821" y="2543202"/>
            <a:ext cx="7056784" cy="4144709"/>
          </a:xfrm>
          <a:prstGeom prst="rect">
            <a:avLst/>
          </a:prstGeom>
          <a:noFill/>
          <a:ln>
            <a:noFill/>
          </a:ln>
          <a:effectLst>
            <a:outerShdw blurRad="292100" dist="139700" dir="2700000" algn="tl" rotWithShape="0">
              <a:srgbClr val="333333">
                <a:alpha val="64709"/>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83"/>
        <p:cNvGrpSpPr/>
        <p:nvPr/>
      </p:nvGrpSpPr>
      <p:grpSpPr>
        <a:xfrm>
          <a:off x="0" y="0"/>
          <a:ext cx="0" cy="0"/>
          <a:chOff x="0" y="0"/>
          <a:chExt cx="0" cy="0"/>
        </a:xfrm>
      </p:grpSpPr>
      <p:sp>
        <p:nvSpPr>
          <p:cNvPr id="1584" name="Google Shape;1584;p68"/>
          <p:cNvSpPr txBox="1">
            <a:spLocks noGrp="1"/>
          </p:cNvSpPr>
          <p:nvPr>
            <p:ph type="title"/>
          </p:nvPr>
        </p:nvSpPr>
        <p:spPr>
          <a:xfrm>
            <a:off x="114410" y="600944"/>
            <a:ext cx="8280900" cy="1143000"/>
          </a:xfrm>
          <a:prstGeom prst="rect">
            <a:avLst/>
          </a:prstGeom>
          <a:noFill/>
          <a:ln>
            <a:noFill/>
          </a:ln>
        </p:spPr>
        <p:txBody>
          <a:bodyPr spcFirstLastPara="1" wrap="square" lIns="91425" tIns="45700" rIns="91425" bIns="45700" anchor="ctr" anchorCtr="0">
            <a:noAutofit/>
          </a:bodyPr>
          <a:lstStyle/>
          <a:p>
            <a:pPr lvl="0" algn="ctr">
              <a:buSzPts val="4000"/>
            </a:pPr>
            <a:r>
              <a:rPr lang="ka-GE" sz="4000" b="1" dirty="0"/>
              <a:t>გლობალური ნარჩენების ვაჭრობის ტენდენციები</a:t>
            </a:r>
            <a:endParaRPr sz="4000" b="1" dirty="0"/>
          </a:p>
        </p:txBody>
      </p:sp>
      <p:sp>
        <p:nvSpPr>
          <p:cNvPr id="1585" name="Google Shape;1585;p68"/>
          <p:cNvSpPr txBox="1">
            <a:spLocks noGrp="1"/>
          </p:cNvSpPr>
          <p:nvPr>
            <p:ph type="body" idx="1"/>
          </p:nvPr>
        </p:nvSpPr>
        <p:spPr>
          <a:xfrm>
            <a:off x="378706" y="2320538"/>
            <a:ext cx="7752309" cy="3727564"/>
          </a:xfrm>
          <a:prstGeom prst="rect">
            <a:avLst/>
          </a:prstGeom>
          <a:noFill/>
          <a:ln>
            <a:noFill/>
          </a:ln>
        </p:spPr>
        <p:txBody>
          <a:bodyPr spcFirstLastPara="1" wrap="square" lIns="91425" tIns="45700" rIns="91425" bIns="45700" anchor="t" anchorCtr="0">
            <a:noAutofit/>
          </a:bodyPr>
          <a:lstStyle/>
          <a:p>
            <a:pPr marL="45720" lvl="0" indent="457200" algn="just" rtl="0">
              <a:lnSpc>
                <a:spcPct val="100000"/>
              </a:lnSpc>
              <a:spcBef>
                <a:spcPts val="0"/>
              </a:spcBef>
              <a:spcAft>
                <a:spcPts val="0"/>
              </a:spcAft>
              <a:buSzPts val="1800"/>
              <a:buNone/>
            </a:pPr>
            <a:r>
              <a:rPr lang="ka-GE" sz="2000" dirty="0" smtClean="0">
                <a:latin typeface="Times New Roman"/>
                <a:ea typeface="Times New Roman"/>
                <a:cs typeface="Times New Roman"/>
                <a:sym typeface="Times New Roman"/>
              </a:rPr>
              <a:t>ზოგადად, რაც უფრო მაღალია ეკონომიკური განვითარების და ურბანიზაციის მაჩვენებლები, მით უფრო დიდი რაოდენობით წარმოიქმნება მყარი ნარჩენები. აქედან გამომდინარე, გლობალური ჩრდილოეთით ქვეყნები, რომლებიც ეკონომიკურად უფრო განვითარებული და დასახლებულია, უფრო მეტ მყარ ნარჩენებს აწარმოებენ გლობალური სამხრეთის ქვეყნებთან შედარებით.</a:t>
            </a:r>
            <a:r>
              <a:rPr lang="en-US" sz="2000" dirty="0" smtClean="0">
                <a:latin typeface="Times New Roman"/>
                <a:ea typeface="Times New Roman"/>
                <a:cs typeface="Times New Roman"/>
                <a:sym typeface="Times New Roman"/>
              </a:rPr>
              <a:t> </a:t>
            </a:r>
            <a:r>
              <a:rPr lang="ka-GE" sz="2000" dirty="0" smtClean="0">
                <a:latin typeface="Times New Roman"/>
                <a:ea typeface="Times New Roman"/>
                <a:cs typeface="Times New Roman"/>
                <a:sym typeface="Times New Roman"/>
              </a:rPr>
              <a:t>ზოგიერთი ნარჩენი განკუთვნილია ნაგავსაყრელზე განთავსებისთვის ან განადგურებისთვის, ხოლო სხვა ნარჩენები განკუთვნილია რესურსების აღდგენისთვის, გადამუშავებისთვის და ხელახალი გამოყენებისთვის.</a:t>
            </a:r>
            <a:endParaRPr sz="2000" dirty="0">
              <a:latin typeface="Times New Roman"/>
              <a:ea typeface="Times New Roman"/>
              <a:cs typeface="Times New Roman"/>
              <a:sym typeface="Times New Roman"/>
            </a:endParaRPr>
          </a:p>
          <a:p>
            <a:pPr marL="45720" lvl="0" indent="457200" algn="just">
              <a:buNone/>
            </a:pPr>
            <a:r>
              <a:rPr lang="ka-GE" sz="2000" dirty="0">
                <a:latin typeface="Times New Roman"/>
                <a:ea typeface="Times New Roman"/>
                <a:cs typeface="Times New Roman"/>
                <a:sym typeface="Times New Roman"/>
              </a:rPr>
              <a:t>ეს ნაკადები მკვეთრად გაფართოვდა </a:t>
            </a:r>
            <a:r>
              <a:rPr lang="ka-GE" sz="2000" dirty="0" smtClean="0">
                <a:latin typeface="Times New Roman"/>
                <a:ea typeface="Times New Roman"/>
                <a:cs typeface="Times New Roman"/>
                <a:sym typeface="Times New Roman"/>
              </a:rPr>
              <a:t>1990 წლის </a:t>
            </a:r>
            <a:r>
              <a:rPr lang="ka-GE" sz="2000" dirty="0">
                <a:latin typeface="Times New Roman"/>
                <a:ea typeface="Times New Roman"/>
                <a:cs typeface="Times New Roman"/>
                <a:sym typeface="Times New Roman"/>
              </a:rPr>
              <a:t>შემდეგ</a:t>
            </a:r>
            <a:r>
              <a:rPr lang="ka-GE" sz="2000" dirty="0" smtClean="0">
                <a:latin typeface="Times New Roman"/>
                <a:ea typeface="Times New Roman"/>
                <a:cs typeface="Times New Roman"/>
                <a:sym typeface="Times New Roman"/>
              </a:rPr>
              <a:t>, იმდენად რომ  ისინი წარმოადგენენ ყველაზე დიდი საექსპორტო მოცულობას.</a:t>
            </a:r>
          </a:p>
          <a:p>
            <a:pPr marL="45720" lvl="0" indent="457200" algn="just" rtl="0">
              <a:lnSpc>
                <a:spcPct val="100000"/>
              </a:lnSpc>
              <a:spcBef>
                <a:spcPts val="360"/>
              </a:spcBef>
              <a:spcAft>
                <a:spcPts val="0"/>
              </a:spcAft>
              <a:buSzPts val="1800"/>
              <a:buNone/>
            </a:pPr>
            <a:endParaRPr sz="2000" dirty="0">
              <a:latin typeface="Times New Roman"/>
              <a:ea typeface="Times New Roman"/>
              <a:cs typeface="Times New Roman"/>
              <a:sym typeface="Times New Roman"/>
            </a:endParaRPr>
          </a:p>
          <a:p>
            <a:pPr marL="45720" lvl="0" indent="457200" algn="just" rtl="0">
              <a:lnSpc>
                <a:spcPct val="100000"/>
              </a:lnSpc>
              <a:spcBef>
                <a:spcPts val="360"/>
              </a:spcBef>
              <a:spcAft>
                <a:spcPts val="0"/>
              </a:spcAft>
              <a:buSzPts val="1800"/>
              <a:buNone/>
            </a:pPr>
            <a:endParaRPr sz="2000" dirty="0">
              <a:latin typeface="Times New Roman"/>
              <a:ea typeface="Times New Roman"/>
              <a:cs typeface="Times New Roman"/>
              <a:sym typeface="Times New Roman"/>
            </a:endParaRPr>
          </a:p>
          <a:p>
            <a:pPr marL="45720" lvl="0" indent="457200" algn="just" rtl="0">
              <a:lnSpc>
                <a:spcPct val="100000"/>
              </a:lnSpc>
              <a:spcBef>
                <a:spcPts val="360"/>
              </a:spcBef>
              <a:spcAft>
                <a:spcPts val="0"/>
              </a:spcAft>
              <a:buSzPts val="1800"/>
              <a:buNone/>
            </a:pPr>
            <a:endParaRPr sz="2000" dirty="0">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89"/>
        <p:cNvGrpSpPr/>
        <p:nvPr/>
      </p:nvGrpSpPr>
      <p:grpSpPr>
        <a:xfrm>
          <a:off x="0" y="0"/>
          <a:ext cx="0" cy="0"/>
          <a:chOff x="0" y="0"/>
          <a:chExt cx="0" cy="0"/>
        </a:xfrm>
      </p:grpSpPr>
      <p:sp>
        <p:nvSpPr>
          <p:cNvPr id="1590" name="Google Shape;1590;p69"/>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rmAutofit/>
          </a:bodyPr>
          <a:lstStyle/>
          <a:p>
            <a:pPr marL="342900" lvl="0" indent="-88900" algn="l" rtl="0">
              <a:lnSpc>
                <a:spcPct val="100000"/>
              </a:lnSpc>
              <a:spcBef>
                <a:spcPts val="0"/>
              </a:spcBef>
              <a:spcAft>
                <a:spcPts val="0"/>
              </a:spcAft>
              <a:buSzPts val="2200"/>
              <a:buNone/>
            </a:pPr>
            <a:endParaRPr/>
          </a:p>
        </p:txBody>
      </p:sp>
      <p:sp>
        <p:nvSpPr>
          <p:cNvPr id="1591" name="Google Shape;1591;p69"/>
          <p:cNvSpPr txBox="1"/>
          <p:nvPr/>
        </p:nvSpPr>
        <p:spPr>
          <a:xfrm>
            <a:off x="-116866" y="154116"/>
            <a:ext cx="8577300" cy="560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E36C09"/>
              </a:buClr>
              <a:buSzPts val="3900"/>
              <a:buFont typeface="Georgia"/>
              <a:buNone/>
            </a:pPr>
            <a:r>
              <a:rPr lang="ka-GE" sz="3000" b="1" i="0" u="none" strike="noStrike" cap="none" dirty="0" smtClean="0">
                <a:solidFill>
                  <a:schemeClr val="dk2"/>
                </a:solidFill>
                <a:latin typeface="Cambria"/>
                <a:ea typeface="Cambria"/>
                <a:cs typeface="Cambria"/>
                <a:sym typeface="Cambria"/>
              </a:rPr>
              <a:t>სახიფათო ნარჩენების საერთაშორისო ვაჭრობა</a:t>
            </a:r>
            <a:endParaRPr sz="3000" b="1" i="0" u="none" strike="noStrike" cap="none" dirty="0">
              <a:solidFill>
                <a:schemeClr val="dk2"/>
              </a:solidFill>
              <a:latin typeface="Cambria"/>
              <a:ea typeface="Cambria"/>
              <a:cs typeface="Cambria"/>
              <a:sym typeface="Cambria"/>
            </a:endParaRPr>
          </a:p>
        </p:txBody>
      </p:sp>
      <p:pic>
        <p:nvPicPr>
          <p:cNvPr id="1592" name="Google Shape;1592;p69" descr="1"/>
          <p:cNvPicPr preferRelativeResize="0"/>
          <p:nvPr/>
        </p:nvPicPr>
        <p:blipFill rotWithShape="1">
          <a:blip r:embed="rId3">
            <a:alphaModFix/>
          </a:blip>
          <a:srcRect l="560" t="840" r="1120" b="1465"/>
          <a:stretch/>
        </p:blipFill>
        <p:spPr>
          <a:xfrm>
            <a:off x="55563" y="853140"/>
            <a:ext cx="8404871" cy="5213523"/>
          </a:xfrm>
          <a:prstGeom prst="rect">
            <a:avLst/>
          </a:prstGeom>
          <a:noFill/>
          <a:ln>
            <a:noFill/>
          </a:ln>
        </p:spPr>
      </p:pic>
      <p:pic>
        <p:nvPicPr>
          <p:cNvPr id="4" name="Picture 3"/>
          <p:cNvPicPr>
            <a:picLocks noChangeAspect="1"/>
          </p:cNvPicPr>
          <p:nvPr/>
        </p:nvPicPr>
        <p:blipFill>
          <a:blip r:embed="rId4"/>
          <a:stretch>
            <a:fillRect/>
          </a:stretch>
        </p:blipFill>
        <p:spPr>
          <a:xfrm>
            <a:off x="810504" y="3393996"/>
            <a:ext cx="1577590" cy="181598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96"/>
        <p:cNvGrpSpPr/>
        <p:nvPr/>
      </p:nvGrpSpPr>
      <p:grpSpPr>
        <a:xfrm>
          <a:off x="0" y="0"/>
          <a:ext cx="0" cy="0"/>
          <a:chOff x="0" y="0"/>
          <a:chExt cx="0" cy="0"/>
        </a:xfrm>
      </p:grpSpPr>
      <p:sp>
        <p:nvSpPr>
          <p:cNvPr id="1597" name="Google Shape;1597;p7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endParaRPr/>
          </a:p>
        </p:txBody>
      </p:sp>
      <p:pic>
        <p:nvPicPr>
          <p:cNvPr id="1598" name="Google Shape;1598;p70" descr="ÐÐ°ÑÑÐ¸Ð½ÐºÐ¸ Ð¿Ð¾ Ð·Ð°Ð¿ÑÐ¾ÑÑ Exports of electronics waste in the world"/>
          <p:cNvPicPr preferRelativeResize="0"/>
          <p:nvPr/>
        </p:nvPicPr>
        <p:blipFill rotWithShape="1">
          <a:blip r:embed="rId3">
            <a:alphaModFix/>
          </a:blip>
          <a:srcRect/>
          <a:stretch/>
        </p:blipFill>
        <p:spPr>
          <a:xfrm>
            <a:off x="0" y="0"/>
            <a:ext cx="9103262" cy="5661247"/>
          </a:xfrm>
          <a:prstGeom prst="rect">
            <a:avLst/>
          </a:prstGeom>
          <a:noFill/>
          <a:ln>
            <a:noFill/>
          </a:ln>
        </p:spPr>
      </p:pic>
      <p:sp>
        <p:nvSpPr>
          <p:cNvPr id="1599" name="Google Shape;1599;p70"/>
          <p:cNvSpPr/>
          <p:nvPr/>
        </p:nvSpPr>
        <p:spPr>
          <a:xfrm>
            <a:off x="246277" y="5984411"/>
            <a:ext cx="8856900" cy="646290"/>
          </a:xfrm>
          <a:prstGeom prst="rect">
            <a:avLst/>
          </a:prstGeom>
          <a:noFill/>
          <a:ln>
            <a:noFill/>
          </a:ln>
        </p:spPr>
        <p:txBody>
          <a:bodyPr spcFirstLastPara="1" wrap="square" lIns="91425" tIns="45700" rIns="91425" bIns="45700" anchor="t" anchorCtr="0">
            <a:spAutoFit/>
          </a:bodyPr>
          <a:lstStyle/>
          <a:p>
            <a:pPr marL="0" marR="0" lvl="0" indent="457200" algn="l" rtl="0">
              <a:lnSpc>
                <a:spcPct val="100000"/>
              </a:lnSpc>
              <a:spcBef>
                <a:spcPts val="0"/>
              </a:spcBef>
              <a:spcAft>
                <a:spcPts val="0"/>
              </a:spcAft>
              <a:buClr>
                <a:srgbClr val="000000"/>
              </a:buClr>
              <a:buSzPts val="1800"/>
              <a:buFont typeface="Arial"/>
              <a:buNone/>
            </a:pPr>
            <a:r>
              <a:rPr lang="ka-GE" sz="1800" dirty="0" smtClean="0">
                <a:solidFill>
                  <a:schemeClr val="dk1"/>
                </a:solidFill>
                <a:latin typeface="Times New Roman"/>
                <a:ea typeface="Times New Roman"/>
                <a:cs typeface="Times New Roman"/>
                <a:sym typeface="Times New Roman"/>
              </a:rPr>
              <a:t>სახიფათო ელექტრონული ნარჩენები ექსპორტირებულია, ჩინეთში, განაში, პაკისტანში და ინდოეთში, ძირითადად ჩრდილოეთ ამერიკიდან.</a:t>
            </a:r>
            <a:endParaRPr sz="1800" b="0" i="0" u="none" strike="noStrike" cap="none" dirty="0">
              <a:solidFill>
                <a:schemeClr val="dk1"/>
              </a:solidFill>
              <a:latin typeface="Times New Roman"/>
              <a:ea typeface="Times New Roman"/>
              <a:cs typeface="Times New Roman"/>
              <a:sym typeface="Times New Roman"/>
            </a:endParaRPr>
          </a:p>
        </p:txBody>
      </p:sp>
      <p:sp>
        <p:nvSpPr>
          <p:cNvPr id="2" name="Rectangle 1"/>
          <p:cNvSpPr/>
          <p:nvPr/>
        </p:nvSpPr>
        <p:spPr>
          <a:xfrm>
            <a:off x="40738" y="108920"/>
            <a:ext cx="3409025" cy="382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600" b="1" dirty="0" smtClean="0">
                <a:solidFill>
                  <a:schemeClr val="tx1"/>
                </a:solidFill>
              </a:rPr>
              <a:t>ექსპორტი დასავლეთ ევროპაში</a:t>
            </a:r>
            <a:endParaRPr lang="lt-LT" sz="1600" b="1" dirty="0">
              <a:solidFill>
                <a:schemeClr val="tx1"/>
              </a:solidFill>
            </a:endParaRPr>
          </a:p>
        </p:txBody>
      </p:sp>
      <p:sp>
        <p:nvSpPr>
          <p:cNvPr id="3" name="Rectangle 2"/>
          <p:cNvSpPr/>
          <p:nvPr/>
        </p:nvSpPr>
        <p:spPr>
          <a:xfrm>
            <a:off x="1251751" y="1526959"/>
            <a:ext cx="1242874" cy="594804"/>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ჩრდილოეთ ამერიკა</a:t>
            </a:r>
            <a:endParaRPr lang="lt-LT" b="1" dirty="0">
              <a:solidFill>
                <a:schemeClr val="tx1"/>
              </a:solidFill>
            </a:endParaRPr>
          </a:p>
        </p:txBody>
      </p:sp>
      <p:sp>
        <p:nvSpPr>
          <p:cNvPr id="4" name="Rectangle 3"/>
          <p:cNvSpPr/>
          <p:nvPr/>
        </p:nvSpPr>
        <p:spPr>
          <a:xfrm>
            <a:off x="2929631" y="1899821"/>
            <a:ext cx="1180730" cy="506028"/>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a:solidFill>
                  <a:schemeClr val="tx1"/>
                </a:solidFill>
              </a:rPr>
              <a:t>დასავლეთ ევროპა</a:t>
            </a:r>
            <a:endParaRPr lang="lt-LT" b="1">
              <a:solidFill>
                <a:schemeClr val="tx1"/>
              </a:solidFill>
            </a:endParaRPr>
          </a:p>
        </p:txBody>
      </p:sp>
      <p:sp>
        <p:nvSpPr>
          <p:cNvPr id="5" name="Rectangle 4"/>
          <p:cNvSpPr/>
          <p:nvPr/>
        </p:nvSpPr>
        <p:spPr>
          <a:xfrm>
            <a:off x="4811697" y="1518860"/>
            <a:ext cx="1544713" cy="428440"/>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a:solidFill>
                  <a:schemeClr val="tx1"/>
                </a:solidFill>
              </a:rPr>
              <a:t>აღმოსავლეთ ევროპა</a:t>
            </a:r>
            <a:endParaRPr lang="lt-LT" b="1">
              <a:solidFill>
                <a:schemeClr val="tx1"/>
              </a:solidFill>
            </a:endParaRPr>
          </a:p>
        </p:txBody>
      </p:sp>
      <p:sp>
        <p:nvSpPr>
          <p:cNvPr id="6" name="Oval 5"/>
          <p:cNvSpPr/>
          <p:nvPr/>
        </p:nvSpPr>
        <p:spPr>
          <a:xfrm>
            <a:off x="5927669" y="2270464"/>
            <a:ext cx="1112323" cy="270769"/>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ჩინეთი</a:t>
            </a:r>
            <a:endParaRPr lang="lt-LT" b="1" dirty="0">
              <a:solidFill>
                <a:schemeClr val="tx1"/>
              </a:solidFill>
            </a:endParaRPr>
          </a:p>
        </p:txBody>
      </p:sp>
      <p:sp>
        <p:nvSpPr>
          <p:cNvPr id="7" name="Rectangle 6"/>
          <p:cNvSpPr/>
          <p:nvPr/>
        </p:nvSpPr>
        <p:spPr>
          <a:xfrm>
            <a:off x="5699464" y="2864397"/>
            <a:ext cx="825623" cy="200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100" b="1" dirty="0" smtClean="0">
                <a:solidFill>
                  <a:schemeClr val="tx1"/>
                </a:solidFill>
              </a:rPr>
              <a:t>ინდოეთი</a:t>
            </a:r>
            <a:endParaRPr lang="lt-LT" sz="1100" b="1" dirty="0">
              <a:solidFill>
                <a:schemeClr val="tx1"/>
              </a:solidFill>
            </a:endParaRPr>
          </a:p>
        </p:txBody>
      </p:sp>
      <p:sp>
        <p:nvSpPr>
          <p:cNvPr id="8" name="Rectangle 7"/>
          <p:cNvSpPr/>
          <p:nvPr/>
        </p:nvSpPr>
        <p:spPr>
          <a:xfrm>
            <a:off x="5299969" y="3394059"/>
            <a:ext cx="1056441" cy="165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პაკისტანი</a:t>
            </a:r>
            <a:endParaRPr lang="lt-LT" b="1" dirty="0">
              <a:solidFill>
                <a:schemeClr val="tx1"/>
              </a:solidFill>
            </a:endParaRPr>
          </a:p>
        </p:txBody>
      </p:sp>
      <p:sp>
        <p:nvSpPr>
          <p:cNvPr id="9" name="Rectangle 8"/>
          <p:cNvSpPr/>
          <p:nvPr/>
        </p:nvSpPr>
        <p:spPr>
          <a:xfrm>
            <a:off x="4651899" y="2894701"/>
            <a:ext cx="967666" cy="2378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ეგვიპტე</a:t>
            </a:r>
            <a:endParaRPr lang="lt-LT" b="1" dirty="0">
              <a:solidFill>
                <a:schemeClr val="tx1"/>
              </a:solidFill>
            </a:endParaRPr>
          </a:p>
        </p:txBody>
      </p:sp>
      <p:sp>
        <p:nvSpPr>
          <p:cNvPr id="10" name="Rectangle 9"/>
          <p:cNvSpPr/>
          <p:nvPr/>
        </p:nvSpPr>
        <p:spPr>
          <a:xfrm>
            <a:off x="4572000" y="3132556"/>
            <a:ext cx="905522" cy="187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ნიგერია</a:t>
            </a:r>
            <a:endParaRPr lang="lt-LT" b="1" dirty="0">
              <a:solidFill>
                <a:schemeClr val="tx1"/>
              </a:solidFill>
            </a:endParaRPr>
          </a:p>
        </p:txBody>
      </p:sp>
      <p:sp>
        <p:nvSpPr>
          <p:cNvPr id="11" name="Rectangle 10"/>
          <p:cNvSpPr/>
          <p:nvPr/>
        </p:nvSpPr>
        <p:spPr>
          <a:xfrm>
            <a:off x="5828189" y="3701988"/>
            <a:ext cx="1062707" cy="1811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ვიეტნამი</a:t>
            </a:r>
            <a:endParaRPr lang="lt-LT" b="1" dirty="0">
              <a:solidFill>
                <a:schemeClr val="tx1"/>
              </a:solidFill>
            </a:endParaRPr>
          </a:p>
        </p:txBody>
      </p:sp>
      <p:sp>
        <p:nvSpPr>
          <p:cNvPr id="12" name="Rectangle 11"/>
          <p:cNvSpPr/>
          <p:nvPr/>
        </p:nvSpPr>
        <p:spPr>
          <a:xfrm>
            <a:off x="6890896" y="3647852"/>
            <a:ext cx="772358" cy="4705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ჰონკ- კონგ</a:t>
            </a:r>
            <a:endParaRPr lang="lt-LT" b="1" dirty="0">
              <a:solidFill>
                <a:schemeClr val="tx1"/>
              </a:solidFill>
            </a:endParaRPr>
          </a:p>
        </p:txBody>
      </p:sp>
      <p:sp>
        <p:nvSpPr>
          <p:cNvPr id="13" name="Rectangle 12"/>
          <p:cNvSpPr/>
          <p:nvPr/>
        </p:nvSpPr>
        <p:spPr>
          <a:xfrm>
            <a:off x="4202468" y="3734989"/>
            <a:ext cx="739064" cy="2178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ბენინი</a:t>
            </a:r>
            <a:endParaRPr lang="lt-LT" b="1" dirty="0">
              <a:solidFill>
                <a:schemeClr val="tx1"/>
              </a:solidFill>
            </a:endParaRPr>
          </a:p>
        </p:txBody>
      </p:sp>
      <p:sp>
        <p:nvSpPr>
          <p:cNvPr id="14" name="Rectangle 13"/>
          <p:cNvSpPr/>
          <p:nvPr/>
        </p:nvSpPr>
        <p:spPr>
          <a:xfrm>
            <a:off x="3380174" y="3489096"/>
            <a:ext cx="843379" cy="2167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განა</a:t>
            </a:r>
            <a:endParaRPr lang="lt-LT" b="1" dirty="0">
              <a:solidFill>
                <a:schemeClr val="tx1"/>
              </a:solidFill>
            </a:endParaRPr>
          </a:p>
        </p:txBody>
      </p:sp>
      <p:sp>
        <p:nvSpPr>
          <p:cNvPr id="15" name="Rectangle 14"/>
          <p:cNvSpPr/>
          <p:nvPr/>
        </p:nvSpPr>
        <p:spPr>
          <a:xfrm>
            <a:off x="2288220" y="3132556"/>
            <a:ext cx="1602419" cy="2615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a:solidFill>
                  <a:schemeClr val="tx1"/>
                </a:solidFill>
              </a:rPr>
              <a:t>კოტ-დ’ივუარი</a:t>
            </a:r>
            <a:endParaRPr lang="lt-LT" b="1">
              <a:solidFill>
                <a:schemeClr val="tx1"/>
              </a:solidFill>
            </a:endParaRPr>
          </a:p>
        </p:txBody>
      </p:sp>
      <p:sp>
        <p:nvSpPr>
          <p:cNvPr id="16" name="Rectangle 15"/>
          <p:cNvSpPr/>
          <p:nvPr/>
        </p:nvSpPr>
        <p:spPr>
          <a:xfrm>
            <a:off x="2411074" y="2908185"/>
            <a:ext cx="1217673" cy="2071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სენეგალი</a:t>
            </a:r>
            <a:endParaRPr lang="lt-LT" b="1" dirty="0">
              <a:solidFill>
                <a:schemeClr val="tx1"/>
              </a:solidFill>
            </a:endParaRPr>
          </a:p>
        </p:txBody>
      </p:sp>
      <p:sp>
        <p:nvSpPr>
          <p:cNvPr id="17" name="Rectangle 16"/>
          <p:cNvSpPr/>
          <p:nvPr/>
        </p:nvSpPr>
        <p:spPr>
          <a:xfrm>
            <a:off x="457199" y="4214103"/>
            <a:ext cx="1564690" cy="455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600" b="1" dirty="0" smtClean="0">
                <a:solidFill>
                  <a:schemeClr val="tx1"/>
                </a:solidFill>
              </a:rPr>
              <a:t>ჩრდილოეთ ამერიკიდან</a:t>
            </a:r>
            <a:endParaRPr lang="lt-LT" sz="1600" b="1" dirty="0">
              <a:solidFill>
                <a:schemeClr val="tx1"/>
              </a:solidFill>
            </a:endParaRPr>
          </a:p>
        </p:txBody>
      </p:sp>
      <p:sp>
        <p:nvSpPr>
          <p:cNvPr id="18" name="Rectangle 17"/>
          <p:cNvSpPr/>
          <p:nvPr/>
        </p:nvSpPr>
        <p:spPr>
          <a:xfrm>
            <a:off x="457199" y="4832179"/>
            <a:ext cx="1564690" cy="521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600" b="1" dirty="0" smtClean="0">
                <a:solidFill>
                  <a:schemeClr val="tx1"/>
                </a:solidFill>
              </a:rPr>
              <a:t>დასავლეთ ევროპიდან</a:t>
            </a:r>
            <a:endParaRPr lang="lt-LT" sz="1600" b="1" dirty="0">
              <a:solidFill>
                <a:schemeClr val="tx1"/>
              </a:solidFill>
            </a:endParaRPr>
          </a:p>
        </p:txBody>
      </p:sp>
      <p:sp>
        <p:nvSpPr>
          <p:cNvPr id="19" name="Rectangle 18"/>
          <p:cNvSpPr/>
          <p:nvPr/>
        </p:nvSpPr>
        <p:spPr>
          <a:xfrm>
            <a:off x="4644845" y="5148859"/>
            <a:ext cx="4034901" cy="260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b="1" dirty="0" smtClean="0">
                <a:solidFill>
                  <a:schemeClr val="tx1"/>
                </a:solidFill>
              </a:rPr>
              <a:t>წყარო:</a:t>
            </a:r>
            <a:r>
              <a:rPr lang="lt-LT" b="1" dirty="0" err="1">
                <a:solidFill>
                  <a:schemeClr val="tx1"/>
                </a:solidFill>
              </a:rPr>
              <a:t>Greenpeace</a:t>
            </a:r>
            <a:r>
              <a:rPr lang="lt-LT" b="1" dirty="0">
                <a:solidFill>
                  <a:schemeClr val="tx1"/>
                </a:solidFill>
              </a:rPr>
              <a:t>, </a:t>
            </a:r>
            <a:r>
              <a:rPr lang="en-US" b="1" dirty="0" smtClean="0">
                <a:solidFill>
                  <a:schemeClr val="tx1"/>
                </a:solidFill>
              </a:rPr>
              <a:t>B</a:t>
            </a:r>
            <a:r>
              <a:rPr lang="lt-LT" b="1" dirty="0" err="1" smtClean="0">
                <a:solidFill>
                  <a:schemeClr val="tx1"/>
                </a:solidFill>
              </a:rPr>
              <a:t>asel</a:t>
            </a:r>
            <a:r>
              <a:rPr lang="lt-LT" b="1" dirty="0" smtClean="0">
                <a:solidFill>
                  <a:schemeClr val="tx1"/>
                </a:solidFill>
              </a:rPr>
              <a:t> </a:t>
            </a:r>
            <a:r>
              <a:rPr lang="en-US" b="1" dirty="0">
                <a:solidFill>
                  <a:schemeClr val="tx1"/>
                </a:solidFill>
              </a:rPr>
              <a:t>A</a:t>
            </a:r>
            <a:r>
              <a:rPr lang="lt-LT" b="1" dirty="0" err="1" smtClean="0">
                <a:solidFill>
                  <a:schemeClr val="tx1"/>
                </a:solidFill>
              </a:rPr>
              <a:t>ction</a:t>
            </a:r>
            <a:r>
              <a:rPr lang="lt-LT" b="1" dirty="0" smtClean="0">
                <a:solidFill>
                  <a:schemeClr val="tx1"/>
                </a:solidFill>
              </a:rPr>
              <a:t> </a:t>
            </a:r>
            <a:r>
              <a:rPr lang="en-US" b="1" dirty="0" smtClean="0">
                <a:solidFill>
                  <a:schemeClr val="tx1"/>
                </a:solidFill>
              </a:rPr>
              <a:t>N</a:t>
            </a:r>
            <a:r>
              <a:rPr lang="lt-LT" b="1" dirty="0" err="1" smtClean="0">
                <a:solidFill>
                  <a:schemeClr val="tx1"/>
                </a:solidFill>
              </a:rPr>
              <a:t>etwork</a:t>
            </a:r>
            <a:r>
              <a:rPr lang="ka-GE" b="1" dirty="0" smtClean="0">
                <a:solidFill>
                  <a:schemeClr val="tx1"/>
                </a:solidFill>
              </a:rPr>
              <a:t> </a:t>
            </a:r>
            <a:endParaRPr lang="lt-LT" b="1" dirty="0">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03"/>
        <p:cNvGrpSpPr/>
        <p:nvPr/>
      </p:nvGrpSpPr>
      <p:grpSpPr>
        <a:xfrm>
          <a:off x="0" y="0"/>
          <a:ext cx="0" cy="0"/>
          <a:chOff x="0" y="0"/>
          <a:chExt cx="0" cy="0"/>
        </a:xfrm>
      </p:grpSpPr>
      <p:sp>
        <p:nvSpPr>
          <p:cNvPr id="1604" name="Google Shape;1604;p71"/>
          <p:cNvSpPr txBox="1">
            <a:spLocks noGrp="1"/>
          </p:cNvSpPr>
          <p:nvPr>
            <p:ph type="title"/>
          </p:nvPr>
        </p:nvSpPr>
        <p:spPr>
          <a:xfrm>
            <a:off x="1691680" y="0"/>
            <a:ext cx="5472600" cy="587700"/>
          </a:xfrm>
          <a:prstGeom prst="rect">
            <a:avLst/>
          </a:prstGeom>
          <a:noFill/>
          <a:ln>
            <a:noFill/>
          </a:ln>
        </p:spPr>
        <p:txBody>
          <a:bodyPr spcFirstLastPara="1" wrap="square" lIns="91425" tIns="45700" rIns="91425" bIns="45700" anchor="ctr" anchorCtr="0">
            <a:normAutofit fontScale="90000"/>
          </a:bodyPr>
          <a:lstStyle/>
          <a:p>
            <a:pPr lvl="0">
              <a:buClr>
                <a:schemeClr val="dk2"/>
              </a:buClr>
              <a:buSzPts val="3959"/>
            </a:pPr>
            <a:r>
              <a:rPr lang="ka-GE" sz="3959" b="1" dirty="0" smtClean="0">
                <a:solidFill>
                  <a:schemeClr val="dk2"/>
                </a:solidFill>
              </a:rPr>
              <a:t>პლასტმასი</a:t>
            </a:r>
            <a:endParaRPr sz="3959" b="1" dirty="0">
              <a:solidFill>
                <a:schemeClr val="dk2"/>
              </a:solidFill>
            </a:endParaRPr>
          </a:p>
        </p:txBody>
      </p:sp>
      <p:sp>
        <p:nvSpPr>
          <p:cNvPr id="1605" name="Google Shape;1605;p7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342900" lvl="0" indent="-139700" algn="l" rtl="0">
              <a:lnSpc>
                <a:spcPct val="100000"/>
              </a:lnSpc>
              <a:spcBef>
                <a:spcPts val="0"/>
              </a:spcBef>
              <a:spcAft>
                <a:spcPts val="0"/>
              </a:spcAft>
              <a:buClr>
                <a:schemeClr val="dk1"/>
              </a:buClr>
              <a:buSzPts val="3200"/>
              <a:buNone/>
            </a:pPr>
            <a:endParaRPr/>
          </a:p>
        </p:txBody>
      </p:sp>
      <p:pic>
        <p:nvPicPr>
          <p:cNvPr id="1606" name="Google Shape;1606;p71" descr="Source:Â Directorate General of Commercial Intelligence and Statistics, Union Ministry of Commerce and Industry"/>
          <p:cNvPicPr preferRelativeResize="0"/>
          <p:nvPr/>
        </p:nvPicPr>
        <p:blipFill rotWithShape="1">
          <a:blip r:embed="rId3">
            <a:alphaModFix/>
          </a:blip>
          <a:srcRect t="8583"/>
          <a:stretch/>
        </p:blipFill>
        <p:spPr>
          <a:xfrm>
            <a:off x="-5868" y="824805"/>
            <a:ext cx="9149868" cy="4896544"/>
          </a:xfrm>
          <a:prstGeom prst="rect">
            <a:avLst/>
          </a:prstGeom>
          <a:noFill/>
          <a:ln>
            <a:noFill/>
          </a:ln>
        </p:spPr>
      </p:pic>
      <p:sp>
        <p:nvSpPr>
          <p:cNvPr id="1607" name="Google Shape;1607;p71"/>
          <p:cNvSpPr/>
          <p:nvPr/>
        </p:nvSpPr>
        <p:spPr>
          <a:xfrm>
            <a:off x="205254" y="5871880"/>
            <a:ext cx="8868600" cy="923289"/>
          </a:xfrm>
          <a:prstGeom prst="rect">
            <a:avLst/>
          </a:prstGeom>
          <a:noFill/>
          <a:ln>
            <a:noFill/>
          </a:ln>
        </p:spPr>
        <p:txBody>
          <a:bodyPr spcFirstLastPara="1" wrap="square" lIns="91425" tIns="45700" rIns="91425" bIns="45700" anchor="t" anchorCtr="0">
            <a:spAutoFit/>
          </a:bodyPr>
          <a:lstStyle/>
          <a:p>
            <a:pPr marL="0" marR="0" lvl="0" indent="457200" algn="just"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dk1"/>
                </a:solidFill>
                <a:latin typeface="Times New Roman"/>
                <a:ea typeface="Times New Roman"/>
                <a:cs typeface="Times New Roman"/>
                <a:sym typeface="Times New Roman"/>
              </a:rPr>
              <a:t>ინდოეთი არის მე-10 პლასტმასის ნარჩენების უმსხვილესი იმპორტიორი, ჩინეთის, ჰონკ-კონგის, ნიდერლანდების, გერმანიის, აშშ-ის, ბელგიის, მალაიზიის, კანადის, აუსტრალიის და ტაივანის შმდეგ.</a:t>
            </a:r>
            <a:endParaRPr sz="1800" b="0" i="0" u="none" strike="noStrike" cap="none" dirty="0">
              <a:solidFill>
                <a:schemeClr val="dk1"/>
              </a:solidFill>
              <a:latin typeface="Times New Roman"/>
              <a:ea typeface="Times New Roman"/>
              <a:cs typeface="Times New Roman"/>
              <a:sym typeface="Times New Roman"/>
            </a:endParaRPr>
          </a:p>
        </p:txBody>
      </p:sp>
      <p:sp>
        <p:nvSpPr>
          <p:cNvPr id="2" name="Rectangle 1"/>
          <p:cNvSpPr/>
          <p:nvPr/>
        </p:nvSpPr>
        <p:spPr>
          <a:xfrm>
            <a:off x="71021" y="633313"/>
            <a:ext cx="9072980" cy="665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dirty="0" smtClean="0">
                <a:solidFill>
                  <a:schemeClr val="tx1"/>
                </a:solidFill>
              </a:rPr>
              <a:t>50-ზე მეტი ქვეყანა თავის პლასტმასის ნარჩენებს აგზავნის ინდოეთში, რამაც ის, მსოფლიოს 10 უმსხვილეს პლასტმასის ნარჩენების იმპორტიორთა სიაში შეიყვანა. პლასტმასის ნარჩენების, 10 უმსხვილესი ექსპორტიორი ქვეყნიდან (ნაჩვენებია რუკაზე) დაახლოები 83 პროცენტს შეადგენს ინდოეთის პლასტმასის ნარჩენიოს იმპორტი. </a:t>
            </a:r>
            <a:endParaRPr lang="lt-LT" dirty="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Google Shape;1612;p72"/>
          <p:cNvSpPr txBox="1">
            <a:spLocks noGrp="1"/>
          </p:cNvSpPr>
          <p:nvPr>
            <p:ph type="body" idx="1"/>
          </p:nvPr>
        </p:nvSpPr>
        <p:spPr>
          <a:xfrm>
            <a:off x="349160" y="1386823"/>
            <a:ext cx="3810906" cy="4643379"/>
          </a:xfrm>
          <a:prstGeom prst="rect">
            <a:avLst/>
          </a:prstGeom>
          <a:noFill/>
          <a:ln>
            <a:noFill/>
          </a:ln>
        </p:spPr>
        <p:txBody>
          <a:bodyPr spcFirstLastPara="1" wrap="square" lIns="91425" tIns="45700" rIns="91425" bIns="45700" anchor="t" anchorCtr="0">
            <a:noAutofit/>
          </a:bodyPr>
          <a:lstStyle/>
          <a:p>
            <a:pPr marL="45720" lvl="0" indent="457200">
              <a:lnSpc>
                <a:spcPct val="80000"/>
              </a:lnSpc>
              <a:spcBef>
                <a:spcPts val="0"/>
              </a:spcBef>
              <a:buSzPts val="2035"/>
              <a:buNone/>
            </a:pPr>
            <a:r>
              <a:rPr lang="en-US" sz="1900" dirty="0" smtClean="0">
                <a:latin typeface="Times New Roman"/>
                <a:ea typeface="Times New Roman"/>
                <a:cs typeface="Times New Roman"/>
                <a:sym typeface="Times New Roman"/>
              </a:rPr>
              <a:t>ნ</a:t>
            </a:r>
            <a:r>
              <a:rPr lang="ka-GE" sz="1900" dirty="0" smtClean="0">
                <a:latin typeface="Times New Roman"/>
                <a:ea typeface="Times New Roman"/>
                <a:cs typeface="Times New Roman"/>
                <a:sym typeface="Times New Roman"/>
              </a:rPr>
              <a:t>არჩენების რესურსების ტრანსფორმაციის კვლევა დაბალ შემოსავლიანი ქვეყნებისათვის </a:t>
            </a:r>
            <a:r>
              <a:rPr lang="ka-GE" sz="1900" dirty="0"/>
              <a:t>ხაზს უსვამს ამ ღონისძიებების ერთობლიობას</a:t>
            </a:r>
            <a:r>
              <a:rPr lang="ka-GE" sz="1900" dirty="0" smtClean="0"/>
              <a:t>. </a:t>
            </a:r>
          </a:p>
          <a:p>
            <a:pPr marL="45720" lvl="0" indent="457200">
              <a:lnSpc>
                <a:spcPct val="80000"/>
              </a:lnSpc>
              <a:spcBef>
                <a:spcPts val="0"/>
              </a:spcBef>
              <a:buSzPts val="2035"/>
              <a:buNone/>
            </a:pPr>
            <a:r>
              <a:rPr lang="ka-GE" sz="1900" dirty="0" smtClean="0">
                <a:latin typeface="Times New Roman"/>
                <a:ea typeface="Times New Roman"/>
                <a:cs typeface="Times New Roman"/>
                <a:sym typeface="Times New Roman"/>
              </a:rPr>
              <a:t>დამაკმაყოფილებელია ის ფაქტი, </a:t>
            </a:r>
            <a:r>
              <a:rPr lang="ka-GE" sz="1900" dirty="0">
                <a:latin typeface="Times New Roman"/>
                <a:ea typeface="Times New Roman"/>
                <a:cs typeface="Times New Roman"/>
                <a:sym typeface="Times New Roman"/>
              </a:rPr>
              <a:t>რომ რესურსის მოთხოვნა </a:t>
            </a:r>
            <a:r>
              <a:rPr lang="ka-GE" sz="1900" dirty="0" smtClean="0">
                <a:latin typeface="Times New Roman"/>
                <a:ea typeface="Times New Roman"/>
                <a:cs typeface="Times New Roman"/>
                <a:sym typeface="Times New Roman"/>
              </a:rPr>
              <a:t>არის საჭირო </a:t>
            </a:r>
            <a:r>
              <a:rPr lang="ka-GE" sz="1900" dirty="0">
                <a:latin typeface="Times New Roman"/>
                <a:ea typeface="Times New Roman"/>
                <a:cs typeface="Times New Roman"/>
                <a:sym typeface="Times New Roman"/>
              </a:rPr>
              <a:t>მეორადი რესურსების </a:t>
            </a:r>
            <a:r>
              <a:rPr lang="ka-GE" sz="1900" dirty="0" smtClean="0">
                <a:latin typeface="Times New Roman"/>
                <a:ea typeface="Times New Roman"/>
                <a:cs typeface="Times New Roman"/>
                <a:sym typeface="Times New Roman"/>
              </a:rPr>
              <a:t>გამოყენების მიზნით,</a:t>
            </a:r>
            <a:r>
              <a:rPr lang="ka-GE" sz="1900" dirty="0"/>
              <a:t> რაც ნარჩენებისგან მიღებული მასალებია. </a:t>
            </a:r>
            <a:r>
              <a:rPr lang="ka-GE" sz="1900" dirty="0">
                <a:latin typeface="Times New Roman"/>
                <a:ea typeface="Times New Roman"/>
                <a:cs typeface="Times New Roman"/>
                <a:sym typeface="Times New Roman"/>
              </a:rPr>
              <a:t>პირველი მაგალითია ჩინეთი, რომელიც, </a:t>
            </a:r>
            <a:r>
              <a:rPr lang="ka-GE" sz="1900" dirty="0" smtClean="0">
                <a:latin typeface="Times New Roman"/>
                <a:ea typeface="Times New Roman"/>
                <a:cs typeface="Times New Roman"/>
                <a:sym typeface="Times New Roman"/>
              </a:rPr>
              <a:t>მაგ: </a:t>
            </a:r>
            <a:r>
              <a:rPr lang="ka-GE" sz="1900" dirty="0">
                <a:latin typeface="Times New Roman"/>
                <a:ea typeface="Times New Roman"/>
                <a:cs typeface="Times New Roman"/>
                <a:sym typeface="Times New Roman"/>
              </a:rPr>
              <a:t>მსოფლიოს სპილენძის 43% -ს იყენებს და </a:t>
            </a:r>
            <a:r>
              <a:rPr lang="ka-GE" sz="1900" dirty="0" smtClean="0">
                <a:latin typeface="Times New Roman"/>
                <a:ea typeface="Times New Roman"/>
                <a:cs typeface="Times New Roman"/>
                <a:sym typeface="Times New Roman"/>
              </a:rPr>
              <a:t>მათგან </a:t>
            </a:r>
            <a:r>
              <a:rPr lang="ka-GE" sz="1900" dirty="0">
                <a:latin typeface="Times New Roman"/>
                <a:ea typeface="Times New Roman"/>
                <a:cs typeface="Times New Roman"/>
                <a:sym typeface="Times New Roman"/>
              </a:rPr>
              <a:t>50% მოდის </a:t>
            </a:r>
            <a:r>
              <a:rPr lang="ka-GE" sz="1900" dirty="0" smtClean="0">
                <a:latin typeface="Times New Roman"/>
                <a:ea typeface="Times New Roman"/>
                <a:cs typeface="Times New Roman"/>
                <a:sym typeface="Times New Roman"/>
              </a:rPr>
              <a:t>ჯართიდან. მსოფლიოს გაწმენდა ნარჩენებისგან და მათი შეგროვება, ისე რომ ისინი გამოყენებლი იქნან მეორად ნედლეულად, გახდება მარავალ მილიონ დოლარიანი გლობალური ბიზნესი.</a:t>
            </a:r>
            <a:endParaRPr sz="1900" dirty="0">
              <a:latin typeface="Times New Roman"/>
              <a:ea typeface="Times New Roman"/>
              <a:cs typeface="Times New Roman"/>
              <a:sym typeface="Times New Roman"/>
            </a:endParaRPr>
          </a:p>
        </p:txBody>
      </p:sp>
      <p:sp>
        <p:nvSpPr>
          <p:cNvPr id="1613" name="Google Shape;1613;p72"/>
          <p:cNvSpPr/>
          <p:nvPr/>
        </p:nvSpPr>
        <p:spPr>
          <a:xfrm>
            <a:off x="71386" y="184355"/>
            <a:ext cx="4248600" cy="116951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500"/>
              <a:buFont typeface="Arial"/>
              <a:buNone/>
            </a:pPr>
            <a:r>
              <a:rPr lang="ka-GE" sz="3500" b="1" i="0" u="none" strike="noStrike" cap="none" dirty="0" smtClean="0">
                <a:solidFill>
                  <a:schemeClr val="dk2"/>
                </a:solidFill>
                <a:latin typeface="Cambria"/>
                <a:ea typeface="Cambria"/>
                <a:cs typeface="Cambria"/>
                <a:sym typeface="Cambria"/>
              </a:rPr>
              <a:t>ნარჩენებიდან რესურსებამდე</a:t>
            </a:r>
            <a:endParaRPr sz="3500" b="1" i="0" u="none" strike="noStrike" cap="none" dirty="0">
              <a:solidFill>
                <a:schemeClr val="dk2"/>
              </a:solidFill>
              <a:latin typeface="Cambria"/>
              <a:ea typeface="Cambria"/>
              <a:cs typeface="Cambria"/>
              <a:sym typeface="Cambria"/>
            </a:endParaRPr>
          </a:p>
        </p:txBody>
      </p:sp>
      <p:grpSp>
        <p:nvGrpSpPr>
          <p:cNvPr id="1614" name="Google Shape;1614;p72"/>
          <p:cNvGrpSpPr/>
          <p:nvPr/>
        </p:nvGrpSpPr>
        <p:grpSpPr>
          <a:xfrm>
            <a:off x="4295578" y="289324"/>
            <a:ext cx="4668556" cy="799561"/>
            <a:chOff x="285707" y="0"/>
            <a:chExt cx="3689100" cy="493800"/>
          </a:xfrm>
        </p:grpSpPr>
        <p:sp>
          <p:nvSpPr>
            <p:cNvPr id="1615" name="Google Shape;1615;p72"/>
            <p:cNvSpPr/>
            <p:nvPr/>
          </p:nvSpPr>
          <p:spPr>
            <a:xfrm>
              <a:off x="285707" y="0"/>
              <a:ext cx="3689100" cy="493800"/>
            </a:xfrm>
            <a:prstGeom prst="roundRect">
              <a:avLst>
                <a:gd name="adj" fmla="val 1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6" name="Google Shape;1616;p72"/>
            <p:cNvSpPr/>
            <p:nvPr/>
          </p:nvSpPr>
          <p:spPr>
            <a:xfrm>
              <a:off x="300168" y="14461"/>
              <a:ext cx="3660000" cy="464700"/>
            </a:xfrm>
            <a:prstGeom prst="rect">
              <a:avLst/>
            </a:prstGeom>
            <a:noFill/>
            <a:ln>
              <a:noFill/>
            </a:ln>
          </p:spPr>
          <p:txBody>
            <a:bodyPr spcFirstLastPara="1" wrap="square" lIns="32375" tIns="21575" rIns="32375" bIns="21575" anchor="ctr" anchorCtr="0">
              <a:noAutofit/>
            </a:bodyPr>
            <a:lstStyle/>
            <a:p>
              <a:pPr lvl="0" algn="ctr">
                <a:lnSpc>
                  <a:spcPct val="90000"/>
                </a:lnSpc>
                <a:buSzPts val="2200"/>
              </a:pPr>
              <a:r>
                <a:rPr lang="ka-GE" sz="2200" dirty="0">
                  <a:solidFill>
                    <a:schemeClr val="lt1"/>
                  </a:solidFill>
                  <a:latin typeface="Calibri"/>
                  <a:ea typeface="Calibri"/>
                  <a:cs typeface="Calibri"/>
                  <a:sym typeface="Calibri"/>
                </a:rPr>
                <a:t>გადამუშავების განმსაზღვრელი</a:t>
              </a:r>
              <a:r>
                <a:rPr lang="en-US" sz="1700" b="0" i="0" u="none" strike="noStrike" cap="none" dirty="0" smtClean="0">
                  <a:solidFill>
                    <a:schemeClr val="lt1"/>
                  </a:solidFill>
                  <a:latin typeface="Calibri"/>
                  <a:ea typeface="Calibri"/>
                  <a:cs typeface="Calibri"/>
                  <a:sym typeface="Calibri"/>
                </a:rPr>
                <a:t> </a:t>
              </a:r>
              <a:endParaRPr sz="1700" b="0" i="0" u="none" strike="noStrike" cap="none" dirty="0">
                <a:solidFill>
                  <a:schemeClr val="lt1"/>
                </a:solidFill>
                <a:latin typeface="Calibri"/>
                <a:ea typeface="Calibri"/>
                <a:cs typeface="Calibri"/>
                <a:sym typeface="Calibri"/>
              </a:endParaRPr>
            </a:p>
          </p:txBody>
        </p:sp>
      </p:grpSp>
      <p:grpSp>
        <p:nvGrpSpPr>
          <p:cNvPr id="1617" name="Google Shape;1617;p72"/>
          <p:cNvGrpSpPr/>
          <p:nvPr/>
        </p:nvGrpSpPr>
        <p:grpSpPr>
          <a:xfrm>
            <a:off x="4250839" y="1293589"/>
            <a:ext cx="4686002" cy="1350479"/>
            <a:chOff x="732495" y="928166"/>
            <a:chExt cx="4235743" cy="884400"/>
          </a:xfrm>
        </p:grpSpPr>
        <p:sp>
          <p:nvSpPr>
            <p:cNvPr id="1618" name="Google Shape;1618;p72"/>
            <p:cNvSpPr/>
            <p:nvPr/>
          </p:nvSpPr>
          <p:spPr>
            <a:xfrm>
              <a:off x="738238" y="928166"/>
              <a:ext cx="4230000" cy="853500"/>
            </a:xfrm>
            <a:prstGeom prst="roundRect">
              <a:avLst>
                <a:gd name="adj" fmla="val 10000"/>
              </a:avLst>
            </a:prstGeom>
            <a:solidFill>
              <a:schemeClr val="lt1">
                <a:alpha val="89020"/>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9" name="Google Shape;1619;p72"/>
            <p:cNvSpPr/>
            <p:nvPr/>
          </p:nvSpPr>
          <p:spPr>
            <a:xfrm>
              <a:off x="732495" y="928166"/>
              <a:ext cx="4173300" cy="884400"/>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endParaRPr sz="2000" b="1" i="0" u="none" strike="noStrike" cap="none" dirty="0">
                <a:solidFill>
                  <a:schemeClr val="dk1"/>
                </a:solidFill>
                <a:latin typeface="Calibri"/>
                <a:ea typeface="Calibri"/>
                <a:cs typeface="Calibri"/>
                <a:sym typeface="Calibri"/>
              </a:endParaRPr>
            </a:p>
            <a:p>
              <a:pPr lvl="0" algn="ctr">
                <a:lnSpc>
                  <a:spcPct val="90000"/>
                </a:lnSpc>
                <a:spcBef>
                  <a:spcPts val="700"/>
                </a:spcBef>
                <a:buSzPts val="1800"/>
              </a:pPr>
              <a:r>
                <a:rPr lang="ka-GE" sz="1800" b="1" dirty="0">
                  <a:solidFill>
                    <a:schemeClr val="dk1"/>
                  </a:solidFill>
                  <a:latin typeface="Times New Roman"/>
                  <a:ea typeface="Times New Roman"/>
                  <a:cs typeface="Times New Roman"/>
                  <a:sym typeface="Times New Roman"/>
                </a:rPr>
                <a:t>შრომის ინტენსიური გადამუშავების </a:t>
              </a:r>
              <a:r>
                <a:rPr lang="ka-GE" sz="1800" b="1" dirty="0" smtClean="0">
                  <a:solidFill>
                    <a:schemeClr val="dk1"/>
                  </a:solidFill>
                  <a:latin typeface="Times New Roman"/>
                  <a:ea typeface="Times New Roman"/>
                  <a:cs typeface="Times New Roman"/>
                  <a:sym typeface="Times New Roman"/>
                </a:rPr>
                <a:t>პროცესი</a:t>
              </a:r>
            </a:p>
            <a:p>
              <a:pPr lvl="0" algn="ctr">
                <a:lnSpc>
                  <a:spcPct val="90000"/>
                </a:lnSpc>
                <a:spcBef>
                  <a:spcPts val="700"/>
                </a:spcBef>
                <a:buSzPts val="1800"/>
              </a:pPr>
              <a:r>
                <a:rPr lang="ka-GE" sz="1800" b="0" i="0" u="none" strike="noStrike" cap="none" dirty="0" smtClean="0">
                  <a:solidFill>
                    <a:schemeClr val="dk1"/>
                  </a:solidFill>
                  <a:latin typeface="Times New Roman"/>
                  <a:ea typeface="Times New Roman"/>
                  <a:cs typeface="Times New Roman"/>
                  <a:sym typeface="Times New Roman"/>
                </a:rPr>
                <a:t>განვითარებად ქვეყნებში უფრო მცირეა გადამუშავებადი რესურსები</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630"/>
                </a:spcBef>
                <a:spcAft>
                  <a:spcPts val="0"/>
                </a:spcAft>
                <a:buClr>
                  <a:srgbClr val="000000"/>
                </a:buClr>
                <a:buSzPts val="2000"/>
                <a:buFont typeface="Arial"/>
                <a:buNone/>
              </a:pPr>
              <a:endParaRPr sz="2000" b="1" i="0" u="none" strike="noStrike" cap="none" dirty="0">
                <a:solidFill>
                  <a:schemeClr val="dk1"/>
                </a:solidFill>
                <a:latin typeface="Calibri"/>
                <a:ea typeface="Calibri"/>
                <a:cs typeface="Calibri"/>
                <a:sym typeface="Calibri"/>
              </a:endParaRPr>
            </a:p>
          </p:txBody>
        </p:sp>
      </p:grpSp>
      <p:grpSp>
        <p:nvGrpSpPr>
          <p:cNvPr id="1620" name="Google Shape;1620;p72"/>
          <p:cNvGrpSpPr/>
          <p:nvPr/>
        </p:nvGrpSpPr>
        <p:grpSpPr>
          <a:xfrm>
            <a:off x="4284695" y="2670304"/>
            <a:ext cx="4679649" cy="1046759"/>
            <a:chOff x="738238" y="928166"/>
            <a:chExt cx="4230000" cy="685500"/>
          </a:xfrm>
        </p:grpSpPr>
        <p:sp>
          <p:nvSpPr>
            <p:cNvPr id="1621" name="Google Shape;1621;p72"/>
            <p:cNvSpPr/>
            <p:nvPr/>
          </p:nvSpPr>
          <p:spPr>
            <a:xfrm>
              <a:off x="738238" y="928166"/>
              <a:ext cx="4230000" cy="685500"/>
            </a:xfrm>
            <a:prstGeom prst="roundRect">
              <a:avLst>
                <a:gd name="adj" fmla="val 10000"/>
              </a:avLst>
            </a:prstGeom>
            <a:solidFill>
              <a:schemeClr val="lt1">
                <a:alpha val="89020"/>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2" name="Google Shape;1622;p72"/>
            <p:cNvSpPr/>
            <p:nvPr/>
          </p:nvSpPr>
          <p:spPr>
            <a:xfrm>
              <a:off x="778003" y="941701"/>
              <a:ext cx="4173300" cy="426600"/>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endParaRPr sz="2000" b="1" i="0" u="none" strike="noStrike" cap="none" dirty="0">
                <a:solidFill>
                  <a:schemeClr val="dk1"/>
                </a:solidFill>
                <a:latin typeface="Calibri"/>
                <a:ea typeface="Calibri"/>
                <a:cs typeface="Calibri"/>
                <a:sym typeface="Calibri"/>
              </a:endParaRPr>
            </a:p>
            <a:p>
              <a:pPr marL="0" marR="0" lvl="0" indent="0" algn="ctr" rtl="0">
                <a:lnSpc>
                  <a:spcPct val="90000"/>
                </a:lnSpc>
                <a:spcBef>
                  <a:spcPts val="700"/>
                </a:spcBef>
                <a:spcAft>
                  <a:spcPts val="0"/>
                </a:spcAft>
                <a:buClr>
                  <a:srgbClr val="000000"/>
                </a:buClr>
                <a:buSzPts val="1800"/>
                <a:buFont typeface="Arial"/>
                <a:buNone/>
              </a:pPr>
              <a:r>
                <a:rPr lang="en-US" sz="1800" b="1" i="0" u="none" strike="noStrike" cap="none" dirty="0" smtClean="0">
                  <a:solidFill>
                    <a:schemeClr val="dk1"/>
                  </a:solidFill>
                  <a:latin typeface="Times New Roman"/>
                  <a:ea typeface="Times New Roman"/>
                  <a:cs typeface="Times New Roman"/>
                  <a:sym typeface="Times New Roman"/>
                </a:rPr>
                <a:t>გ</a:t>
              </a:r>
              <a:r>
                <a:rPr lang="ka-GE" sz="1800" b="1" i="0" u="none" strike="noStrike" cap="none" dirty="0" smtClean="0">
                  <a:solidFill>
                    <a:schemeClr val="dk1"/>
                  </a:solidFill>
                  <a:latin typeface="Times New Roman"/>
                  <a:ea typeface="Times New Roman"/>
                  <a:cs typeface="Times New Roman"/>
                  <a:sym typeface="Times New Roman"/>
                </a:rPr>
                <a:t>ადამუშავების საფასური</a:t>
              </a:r>
              <a:endParaRPr sz="1800" b="1" i="0" u="none" strike="noStrike" cap="none" dirty="0">
                <a:solidFill>
                  <a:schemeClr val="dk1"/>
                </a:solidFill>
                <a:latin typeface="Times New Roman"/>
                <a:ea typeface="Times New Roman"/>
                <a:cs typeface="Times New Roman"/>
                <a:sym typeface="Times New Roman"/>
              </a:endParaRPr>
            </a:p>
            <a:p>
              <a:pPr marL="0" marR="0" lvl="0" indent="0" algn="l" rtl="0">
                <a:lnSpc>
                  <a:spcPct val="90000"/>
                </a:lnSpc>
                <a:spcBef>
                  <a:spcPts val="630"/>
                </a:spcBef>
                <a:spcAft>
                  <a:spcPts val="0"/>
                </a:spcAft>
                <a:buClr>
                  <a:srgbClr val="000000"/>
                </a:buClr>
                <a:buSzPts val="1800"/>
                <a:buFont typeface="Arial"/>
                <a:buNone/>
              </a:pPr>
              <a:r>
                <a:rPr lang="ka-GE" sz="1800" b="0" i="0" u="none" strike="noStrike" cap="none" dirty="0" smtClean="0">
                  <a:solidFill>
                    <a:schemeClr val="dk1"/>
                  </a:solidFill>
                  <a:latin typeface="Times New Roman"/>
                  <a:ea typeface="Times New Roman"/>
                  <a:cs typeface="Times New Roman"/>
                  <a:sym typeface="Times New Roman"/>
                </a:rPr>
                <a:t>გადამუშავების ხარჯები და მეორადი რესურსების გამოყენება, განვითარებად ქვეყნებში ნაკლებად ძვირია</a:t>
              </a:r>
              <a:endParaRPr sz="2000" b="1" i="0" u="none" strike="noStrike" cap="none" dirty="0">
                <a:solidFill>
                  <a:schemeClr val="dk1"/>
                </a:solidFill>
                <a:latin typeface="Calibri"/>
                <a:ea typeface="Calibri"/>
                <a:cs typeface="Calibri"/>
                <a:sym typeface="Calibri"/>
              </a:endParaRPr>
            </a:p>
          </p:txBody>
        </p:sp>
      </p:grpSp>
      <p:grpSp>
        <p:nvGrpSpPr>
          <p:cNvPr id="1623" name="Google Shape;1623;p72"/>
          <p:cNvGrpSpPr/>
          <p:nvPr/>
        </p:nvGrpSpPr>
        <p:grpSpPr>
          <a:xfrm>
            <a:off x="4263687" y="5164656"/>
            <a:ext cx="4694302" cy="1517193"/>
            <a:chOff x="724993" y="788088"/>
            <a:chExt cx="4243245" cy="993578"/>
          </a:xfrm>
        </p:grpSpPr>
        <p:sp>
          <p:nvSpPr>
            <p:cNvPr id="1624" name="Google Shape;1624;p72"/>
            <p:cNvSpPr/>
            <p:nvPr/>
          </p:nvSpPr>
          <p:spPr>
            <a:xfrm>
              <a:off x="738238" y="928166"/>
              <a:ext cx="4230000" cy="853500"/>
            </a:xfrm>
            <a:prstGeom prst="roundRect">
              <a:avLst>
                <a:gd name="adj" fmla="val 10000"/>
              </a:avLst>
            </a:prstGeom>
            <a:solidFill>
              <a:schemeClr val="lt1">
                <a:alpha val="89020"/>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5" name="Google Shape;1625;p72"/>
            <p:cNvSpPr/>
            <p:nvPr/>
          </p:nvSpPr>
          <p:spPr>
            <a:xfrm>
              <a:off x="724993" y="788088"/>
              <a:ext cx="4173300" cy="884400"/>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endParaRPr sz="2000" b="1" i="0" u="none" strike="noStrike" cap="none" dirty="0">
                <a:solidFill>
                  <a:schemeClr val="dk1"/>
                </a:solidFill>
                <a:latin typeface="Calibri"/>
                <a:ea typeface="Calibri"/>
                <a:cs typeface="Calibri"/>
                <a:sym typeface="Calibri"/>
              </a:endParaRPr>
            </a:p>
            <a:p>
              <a:pPr lvl="0" algn="ctr">
                <a:lnSpc>
                  <a:spcPct val="90000"/>
                </a:lnSpc>
                <a:spcBef>
                  <a:spcPts val="700"/>
                </a:spcBef>
                <a:buSzPts val="1800"/>
              </a:pPr>
              <a:r>
                <a:rPr lang="ka-GE" sz="1800" b="1" dirty="0">
                  <a:solidFill>
                    <a:schemeClr val="dk1"/>
                  </a:solidFill>
                  <a:latin typeface="Times New Roman"/>
                  <a:ea typeface="Times New Roman"/>
                  <a:cs typeface="Times New Roman"/>
                  <a:sym typeface="Times New Roman"/>
                </a:rPr>
                <a:t>გარემოსდაცვითი </a:t>
              </a:r>
              <a:r>
                <a:rPr lang="ka-GE" sz="1800" b="1" dirty="0" smtClean="0">
                  <a:solidFill>
                    <a:schemeClr val="dk1"/>
                  </a:solidFill>
                  <a:latin typeface="Times New Roman"/>
                  <a:ea typeface="Times New Roman"/>
                  <a:cs typeface="Times New Roman"/>
                  <a:sym typeface="Times New Roman"/>
                </a:rPr>
                <a:t>პოლიტიკა</a:t>
              </a:r>
            </a:p>
            <a:p>
              <a:pPr lvl="0" algn="ctr">
                <a:lnSpc>
                  <a:spcPct val="90000"/>
                </a:lnSpc>
                <a:spcBef>
                  <a:spcPts val="700"/>
                </a:spcBef>
                <a:buSzPts val="1800"/>
              </a:pPr>
              <a:r>
                <a:rPr lang="ka-GE" sz="1600" dirty="0">
                  <a:solidFill>
                    <a:schemeClr val="dk1"/>
                  </a:solidFill>
                  <a:latin typeface="Times New Roman"/>
                  <a:ea typeface="Times New Roman"/>
                  <a:cs typeface="Times New Roman"/>
                  <a:sym typeface="Times New Roman"/>
                </a:rPr>
                <a:t>ხშირად </a:t>
              </a:r>
              <a:r>
                <a:rPr lang="ka-GE" sz="1600" dirty="0" smtClean="0">
                  <a:solidFill>
                    <a:schemeClr val="dk1"/>
                  </a:solidFill>
                  <a:latin typeface="Times New Roman"/>
                  <a:ea typeface="Times New Roman"/>
                  <a:cs typeface="Times New Roman"/>
                  <a:sym typeface="Times New Roman"/>
                </a:rPr>
                <a:t>აღინიშნავენ, </a:t>
              </a:r>
              <a:r>
                <a:rPr lang="ka-GE" sz="1600" dirty="0">
                  <a:solidFill>
                    <a:schemeClr val="dk1"/>
                  </a:solidFill>
                  <a:latin typeface="Times New Roman"/>
                  <a:ea typeface="Times New Roman"/>
                  <a:cs typeface="Times New Roman"/>
                  <a:sym typeface="Times New Roman"/>
                </a:rPr>
                <a:t>რომ განვითარებად ქვეყნებს ნაკლებად მკაცრი გარემოსდაცვითი პოლიტიკა აქვთ.</a:t>
              </a:r>
              <a:endParaRPr sz="1800" b="1" i="0" u="none" strike="noStrike" cap="none" dirty="0">
                <a:solidFill>
                  <a:schemeClr val="dk1"/>
                </a:solidFill>
                <a:latin typeface="Calibri"/>
                <a:ea typeface="Calibri"/>
                <a:cs typeface="Calibri"/>
                <a:sym typeface="Calibri"/>
              </a:endParaRPr>
            </a:p>
          </p:txBody>
        </p:sp>
      </p:grpSp>
      <p:grpSp>
        <p:nvGrpSpPr>
          <p:cNvPr id="1626" name="Google Shape;1626;p72"/>
          <p:cNvGrpSpPr/>
          <p:nvPr/>
        </p:nvGrpSpPr>
        <p:grpSpPr>
          <a:xfrm>
            <a:off x="4235501" y="3681218"/>
            <a:ext cx="4679649" cy="1555124"/>
            <a:chOff x="738238" y="763248"/>
            <a:chExt cx="4230000" cy="1018418"/>
          </a:xfrm>
        </p:grpSpPr>
        <p:sp>
          <p:nvSpPr>
            <p:cNvPr id="1627" name="Google Shape;1627;p72"/>
            <p:cNvSpPr/>
            <p:nvPr/>
          </p:nvSpPr>
          <p:spPr>
            <a:xfrm>
              <a:off x="738238" y="928166"/>
              <a:ext cx="4230000" cy="853500"/>
            </a:xfrm>
            <a:prstGeom prst="roundRect">
              <a:avLst>
                <a:gd name="adj" fmla="val 10000"/>
              </a:avLst>
            </a:prstGeom>
            <a:solidFill>
              <a:schemeClr val="lt1">
                <a:alpha val="89020"/>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8" name="Google Shape;1628;p72"/>
            <p:cNvSpPr/>
            <p:nvPr/>
          </p:nvSpPr>
          <p:spPr>
            <a:xfrm>
              <a:off x="738238" y="763248"/>
              <a:ext cx="4173300" cy="884400"/>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endParaRPr sz="2000" b="1" i="0" u="none" strike="noStrike" cap="none" dirty="0">
                <a:solidFill>
                  <a:schemeClr val="dk1"/>
                </a:solidFill>
                <a:latin typeface="Calibri"/>
                <a:ea typeface="Calibri"/>
                <a:cs typeface="Calibri"/>
                <a:sym typeface="Calibri"/>
              </a:endParaRPr>
            </a:p>
            <a:p>
              <a:pPr lvl="0" algn="ctr">
                <a:lnSpc>
                  <a:spcPct val="90000"/>
                </a:lnSpc>
                <a:spcBef>
                  <a:spcPts val="700"/>
                </a:spcBef>
                <a:buSzPts val="1800"/>
              </a:pPr>
              <a:r>
                <a:rPr lang="ka-GE" sz="1800" b="1" dirty="0">
                  <a:solidFill>
                    <a:schemeClr val="dk1"/>
                  </a:solidFill>
                  <a:latin typeface="Times New Roman"/>
                  <a:ea typeface="Times New Roman"/>
                  <a:cs typeface="Times New Roman"/>
                  <a:sym typeface="Times New Roman"/>
                </a:rPr>
                <a:t>მოხმარების </a:t>
              </a:r>
              <a:r>
                <a:rPr lang="ka-GE" sz="1800" b="1" dirty="0" smtClean="0">
                  <a:solidFill>
                    <a:schemeClr val="dk1"/>
                  </a:solidFill>
                  <a:latin typeface="Times New Roman"/>
                  <a:ea typeface="Times New Roman"/>
                  <a:cs typeface="Times New Roman"/>
                  <a:sym typeface="Times New Roman"/>
                </a:rPr>
                <a:t>ნიმუშები</a:t>
              </a:r>
            </a:p>
            <a:p>
              <a:pPr algn="ctr">
                <a:lnSpc>
                  <a:spcPct val="90000"/>
                </a:lnSpc>
                <a:spcBef>
                  <a:spcPts val="700"/>
                </a:spcBef>
                <a:buSzPts val="1800"/>
              </a:pPr>
              <a:r>
                <a:rPr lang="ka-GE" sz="1600" dirty="0">
                  <a:solidFill>
                    <a:schemeClr val="dk1"/>
                  </a:solidFill>
                  <a:latin typeface="Times New Roman"/>
                  <a:ea typeface="Times New Roman"/>
                  <a:cs typeface="Times New Roman"/>
                  <a:sym typeface="Times New Roman"/>
                </a:rPr>
                <a:t>რეციკლირებული რესურსებიდან წარმოებული დაბალი ხარისხის, მაგრამ </a:t>
              </a:r>
              <a:r>
                <a:rPr lang="ka-GE" sz="1600" dirty="0" smtClean="0">
                  <a:solidFill>
                    <a:schemeClr val="dk1"/>
                  </a:solidFill>
                  <a:latin typeface="Times New Roman"/>
                  <a:ea typeface="Times New Roman"/>
                  <a:cs typeface="Times New Roman"/>
                  <a:sym typeface="Times New Roman"/>
                </a:rPr>
                <a:t>იაფ პროდუქტებზე მოთხოვნა დიდია განვითარებად ქვეყნების </a:t>
              </a:r>
              <a:r>
                <a:rPr lang="ka-GE" sz="1600" dirty="0">
                  <a:solidFill>
                    <a:schemeClr val="dk1"/>
                  </a:solidFill>
                  <a:latin typeface="Times New Roman"/>
                  <a:ea typeface="Times New Roman"/>
                  <a:cs typeface="Times New Roman"/>
                  <a:sym typeface="Times New Roman"/>
                </a:rPr>
                <a:t>დაბალ შემოსავლიანი </a:t>
              </a:r>
              <a:r>
                <a:rPr lang="ka-GE" sz="1600" dirty="0" smtClean="0">
                  <a:solidFill>
                    <a:schemeClr val="dk1"/>
                  </a:solidFill>
                  <a:latin typeface="Times New Roman"/>
                  <a:ea typeface="Times New Roman"/>
                  <a:cs typeface="Times New Roman"/>
                  <a:sym typeface="Times New Roman"/>
                </a:rPr>
                <a:t>მომხმარებლისგან., </a:t>
              </a:r>
              <a:endParaRPr sz="1800" b="1" i="0" u="none" strike="noStrike" cap="none" dirty="0">
                <a:solidFill>
                  <a:schemeClr val="dk1"/>
                </a:solidFill>
                <a:latin typeface="Calibri"/>
                <a:ea typeface="Calibri"/>
                <a:cs typeface="Calibri"/>
                <a:sym typeface="Calibri"/>
              </a:endParaRPr>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73"/>
          <p:cNvSpPr txBox="1">
            <a:spLocks noGrp="1"/>
          </p:cNvSpPr>
          <p:nvPr>
            <p:ph type="title"/>
          </p:nvPr>
        </p:nvSpPr>
        <p:spPr>
          <a:xfrm>
            <a:off x="467544" y="2132855"/>
            <a:ext cx="7726545" cy="1666787"/>
          </a:xfrm>
          <a:prstGeom prst="rect">
            <a:avLst/>
          </a:prstGeom>
          <a:noFill/>
          <a:ln>
            <a:noFill/>
          </a:ln>
        </p:spPr>
        <p:txBody>
          <a:bodyPr spcFirstLastPara="1" wrap="square" lIns="91425" tIns="45700" rIns="91425" bIns="45700" anchor="ctr" anchorCtr="0">
            <a:noAutofit/>
          </a:bodyPr>
          <a:lstStyle/>
          <a:p>
            <a:pPr lvl="0" algn="ctr">
              <a:buSzPts val="4600"/>
            </a:pPr>
            <a:r>
              <a:rPr lang="ka-GE" b="1" dirty="0"/>
              <a:t>ბალტიის ზღვის რეგიონის ნარჩენების </a:t>
            </a:r>
            <a:r>
              <a:rPr lang="ka-GE" b="1" dirty="0" smtClean="0"/>
              <a:t>ლოჯისტიკა</a:t>
            </a:r>
            <a:endParaRPr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37"/>
        <p:cNvGrpSpPr/>
        <p:nvPr/>
      </p:nvGrpSpPr>
      <p:grpSpPr>
        <a:xfrm>
          <a:off x="0" y="0"/>
          <a:ext cx="0" cy="0"/>
          <a:chOff x="0" y="0"/>
          <a:chExt cx="0" cy="0"/>
        </a:xfrm>
      </p:grpSpPr>
      <p:sp>
        <p:nvSpPr>
          <p:cNvPr id="1638" name="Google Shape;1638;p74"/>
          <p:cNvSpPr txBox="1">
            <a:spLocks noGrp="1"/>
          </p:cNvSpPr>
          <p:nvPr>
            <p:ph type="body" idx="1"/>
          </p:nvPr>
        </p:nvSpPr>
        <p:spPr>
          <a:xfrm>
            <a:off x="179512" y="182598"/>
            <a:ext cx="8136904" cy="3209959"/>
          </a:xfrm>
          <a:prstGeom prst="rect">
            <a:avLst/>
          </a:prstGeom>
          <a:noFill/>
          <a:ln>
            <a:noFill/>
          </a:ln>
        </p:spPr>
        <p:txBody>
          <a:bodyPr spcFirstLastPara="1" wrap="square" lIns="91425" tIns="45700" rIns="91425" bIns="45700" anchor="t" anchorCtr="0">
            <a:normAutofit/>
          </a:bodyPr>
          <a:lstStyle/>
          <a:p>
            <a:pPr marL="114300" lvl="0" indent="457200" algn="just">
              <a:spcBef>
                <a:spcPts val="0"/>
              </a:spcBef>
              <a:buSzPts val="1900"/>
              <a:buNone/>
            </a:pPr>
            <a:r>
              <a:rPr lang="ka-GE" sz="1800" dirty="0">
                <a:latin typeface="Times New Roman"/>
                <a:ea typeface="Times New Roman"/>
                <a:cs typeface="Times New Roman"/>
                <a:sym typeface="Times New Roman"/>
              </a:rPr>
              <a:t>ბოლო ათწლეულში, ეკონომიკურმა ზრდამ და გლობალიზაციამ გამოიწვია ნარჩენების ტრანსპორტირების გაზრდა ევროპის საზღვრებში, ბალტიის ზღვის რეგიონის ჩათვლით, გზებზე, რკინიგზით ან გემით. ბალტიის ზღვის ქვეყნებში დაფიქსირებულია,  ნარჩენების ექსპორტისა და იმპორტის განსხვავებული დონეები. ექსპორტის მხრივ, ყველაზე მნიშვნელოვანი ექსპორტიორებია დანია და გერმანია. იმპორტის მხრივ, ყველაზე მნიშვნელოვანი ექსპორტიორებია (ერთ სულ მოსახლეზე) გერმანია და შვედეთი. ტრანსპორტირებული ნარჩენების უმრავლესობა განკუთვნილია აღდგენის ოპერაციებისთვის(ძირითადად გადამუსავება და ენერგიის აღდგენა).</a:t>
            </a:r>
            <a:endParaRPr sz="1800" dirty="0">
              <a:latin typeface="Times New Roman"/>
              <a:ea typeface="Times New Roman"/>
              <a:cs typeface="Times New Roman"/>
              <a:sym typeface="Times New Roman"/>
            </a:endParaRPr>
          </a:p>
        </p:txBody>
      </p:sp>
      <p:pic>
        <p:nvPicPr>
          <p:cNvPr id="1639" name="Google Shape;1639;p74"/>
          <p:cNvPicPr preferRelativeResize="0"/>
          <p:nvPr/>
        </p:nvPicPr>
        <p:blipFill rotWithShape="1">
          <a:blip r:embed="rId3">
            <a:alphaModFix/>
          </a:blip>
          <a:srcRect l="48665" t="27824" r="25762" b="27855"/>
          <a:stretch/>
        </p:blipFill>
        <p:spPr>
          <a:xfrm>
            <a:off x="539552" y="2951214"/>
            <a:ext cx="3897092" cy="3799490"/>
          </a:xfrm>
          <a:prstGeom prst="rect">
            <a:avLst/>
          </a:prstGeom>
          <a:noFill/>
          <a:ln>
            <a:noFill/>
          </a:ln>
        </p:spPr>
      </p:pic>
      <p:pic>
        <p:nvPicPr>
          <p:cNvPr id="1640" name="Google Shape;1640;p74"/>
          <p:cNvPicPr preferRelativeResize="0"/>
          <p:nvPr/>
        </p:nvPicPr>
        <p:blipFill rotWithShape="1">
          <a:blip r:embed="rId4">
            <a:alphaModFix/>
          </a:blip>
          <a:srcRect l="48565" t="27976" r="26088" b="27355"/>
          <a:stretch/>
        </p:blipFill>
        <p:spPr>
          <a:xfrm>
            <a:off x="4572000" y="2986016"/>
            <a:ext cx="3744416" cy="3764686"/>
          </a:xfrm>
          <a:prstGeom prst="rect">
            <a:avLst/>
          </a:prstGeom>
          <a:noFill/>
          <a:ln>
            <a:noFill/>
          </a:ln>
        </p:spPr>
      </p:pic>
      <p:pic>
        <p:nvPicPr>
          <p:cNvPr id="1641" name="Google Shape;1641;p74"/>
          <p:cNvPicPr preferRelativeResize="0"/>
          <p:nvPr/>
        </p:nvPicPr>
        <p:blipFill rotWithShape="1">
          <a:blip r:embed="rId4">
            <a:alphaModFix/>
          </a:blip>
          <a:srcRect l="34414" t="71100" r="56180" b="11657"/>
          <a:stretch/>
        </p:blipFill>
        <p:spPr>
          <a:xfrm>
            <a:off x="4572000" y="4694227"/>
            <a:ext cx="1433016" cy="1477915"/>
          </a:xfrm>
          <a:prstGeom prst="rect">
            <a:avLst/>
          </a:prstGeom>
          <a:noFill/>
          <a:ln>
            <a:noFill/>
          </a:ln>
        </p:spPr>
      </p:pic>
      <p:sp>
        <p:nvSpPr>
          <p:cNvPr id="1642" name="Google Shape;1642;p74"/>
          <p:cNvSpPr/>
          <p:nvPr/>
        </p:nvSpPr>
        <p:spPr>
          <a:xfrm>
            <a:off x="899591" y="3192895"/>
            <a:ext cx="1591817" cy="4308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ka-GE" sz="2200" b="1" i="0" u="none" strike="noStrike" cap="none" dirty="0" smtClean="0">
                <a:solidFill>
                  <a:schemeClr val="dk1"/>
                </a:solidFill>
                <a:latin typeface="Times New Roman"/>
                <a:ea typeface="Times New Roman"/>
                <a:cs typeface="Times New Roman"/>
                <a:sym typeface="Times New Roman"/>
              </a:rPr>
              <a:t>ექსპორტი</a:t>
            </a:r>
            <a:endParaRPr sz="2200" b="1" i="0" u="none" strike="noStrike" cap="none" dirty="0">
              <a:solidFill>
                <a:schemeClr val="dk1"/>
              </a:solidFill>
              <a:latin typeface="Calibri"/>
              <a:ea typeface="Calibri"/>
              <a:cs typeface="Calibri"/>
              <a:sym typeface="Calibri"/>
            </a:endParaRPr>
          </a:p>
        </p:txBody>
      </p:sp>
      <p:sp>
        <p:nvSpPr>
          <p:cNvPr id="1643" name="Google Shape;1643;p74"/>
          <p:cNvSpPr/>
          <p:nvPr/>
        </p:nvSpPr>
        <p:spPr>
          <a:xfrm>
            <a:off x="5004048" y="3236888"/>
            <a:ext cx="1423256" cy="4308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ka-GE" sz="2200" b="1" i="0" u="none" strike="noStrike" cap="none" dirty="0" smtClean="0">
                <a:solidFill>
                  <a:schemeClr val="dk1"/>
                </a:solidFill>
                <a:latin typeface="Times New Roman"/>
                <a:ea typeface="Times New Roman"/>
                <a:cs typeface="Times New Roman"/>
                <a:sym typeface="Times New Roman"/>
              </a:rPr>
              <a:t>იმპორტი</a:t>
            </a:r>
            <a:endParaRPr sz="2200" b="1" i="0" u="none" strike="noStrike" cap="none" dirty="0">
              <a:solidFill>
                <a:schemeClr val="dk1"/>
              </a:solidFill>
              <a:latin typeface="Calibri"/>
              <a:ea typeface="Calibri"/>
              <a:cs typeface="Calibri"/>
              <a:sym typeface="Calibri"/>
            </a:endParaRPr>
          </a:p>
        </p:txBody>
      </p:sp>
      <p:pic>
        <p:nvPicPr>
          <p:cNvPr id="1644" name="Google Shape;1644;p74"/>
          <p:cNvPicPr preferRelativeResize="0"/>
          <p:nvPr/>
        </p:nvPicPr>
        <p:blipFill rotWithShape="1">
          <a:blip r:embed="rId3">
            <a:alphaModFix/>
          </a:blip>
          <a:srcRect l="34481" t="71056" r="55275" b="11252"/>
          <a:stretch/>
        </p:blipFill>
        <p:spPr>
          <a:xfrm>
            <a:off x="457296" y="4694227"/>
            <a:ext cx="1560788" cy="151655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648"/>
        <p:cNvGrpSpPr/>
        <p:nvPr/>
      </p:nvGrpSpPr>
      <p:grpSpPr>
        <a:xfrm>
          <a:off x="0" y="0"/>
          <a:ext cx="0" cy="0"/>
          <a:chOff x="0" y="0"/>
          <a:chExt cx="0" cy="0"/>
        </a:xfrm>
      </p:grpSpPr>
      <p:sp>
        <p:nvSpPr>
          <p:cNvPr id="1649" name="Google Shape;1649;p75"/>
          <p:cNvSpPr txBox="1">
            <a:spLocks noGrp="1"/>
          </p:cNvSpPr>
          <p:nvPr>
            <p:ph type="title"/>
          </p:nvPr>
        </p:nvSpPr>
        <p:spPr>
          <a:xfrm>
            <a:off x="467544" y="22888"/>
            <a:ext cx="7620000" cy="813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600"/>
              <a:buFont typeface="Cambria"/>
              <a:buNone/>
            </a:pPr>
            <a:r>
              <a:rPr lang="ka-GE" dirty="0" smtClean="0"/>
              <a:t>სახიფათო ნარჩენები</a:t>
            </a:r>
            <a:endParaRPr dirty="0"/>
          </a:p>
        </p:txBody>
      </p:sp>
      <p:sp>
        <p:nvSpPr>
          <p:cNvPr id="1650" name="Google Shape;1650;p75"/>
          <p:cNvSpPr txBox="1">
            <a:spLocks noGrp="1"/>
          </p:cNvSpPr>
          <p:nvPr>
            <p:ph type="body" idx="1"/>
          </p:nvPr>
        </p:nvSpPr>
        <p:spPr>
          <a:xfrm>
            <a:off x="395536" y="764704"/>
            <a:ext cx="7620000" cy="2332800"/>
          </a:xfrm>
          <a:prstGeom prst="rect">
            <a:avLst/>
          </a:prstGeom>
          <a:noFill/>
          <a:ln>
            <a:noFill/>
          </a:ln>
        </p:spPr>
        <p:txBody>
          <a:bodyPr spcFirstLastPara="1" wrap="square" lIns="91425" tIns="45700" rIns="91425" bIns="45700" anchor="t" anchorCtr="0">
            <a:normAutofit/>
          </a:bodyPr>
          <a:lstStyle/>
          <a:p>
            <a:pPr marL="114300" lvl="0" indent="457200" algn="just">
              <a:lnSpc>
                <a:spcPct val="90000"/>
              </a:lnSpc>
              <a:spcBef>
                <a:spcPts val="0"/>
              </a:spcBef>
              <a:buSzPts val="1870"/>
              <a:buNone/>
            </a:pPr>
            <a:r>
              <a:rPr lang="ka-GE" sz="1800" dirty="0">
                <a:latin typeface="Times New Roman"/>
                <a:ea typeface="Times New Roman"/>
                <a:cs typeface="Times New Roman"/>
                <a:sym typeface="Times New Roman"/>
              </a:rPr>
              <a:t>საშიში ნარჩენების პირველადი გაგზავნა ხდება ევროკავშირის წევრ ქვეყნებში. ბალტიის ზღვის რეგიონისა და ევროპაში სახიფათო ნარჩენების უდიდესი იმპორტიორია გერმანია. ყველაზე დიდი ექსპორტიორია დანია ერთ სულ მოსახლეზე.</a:t>
            </a:r>
            <a:br>
              <a:rPr lang="ka-GE" sz="1800" dirty="0">
                <a:latin typeface="Times New Roman"/>
                <a:ea typeface="Times New Roman"/>
                <a:cs typeface="Times New Roman"/>
                <a:sym typeface="Times New Roman"/>
              </a:rPr>
            </a:br>
            <a:r>
              <a:rPr lang="ka-GE" sz="1800" dirty="0">
                <a:latin typeface="Times New Roman"/>
                <a:ea typeface="Times New Roman"/>
                <a:cs typeface="Times New Roman"/>
                <a:sym typeface="Times New Roman"/>
              </a:rPr>
              <a:t>ლითონების და ლითონური ნაერთების გადამუშავება  და მელიორაცია, ენერგიის აღდგენის და აღდგენის გარეშე სახიფათო ნარჩენების დაწვა. ევროკავშირის წევრ ქვეყნებში ექსპორტირებული სახიფათო ნარჩენების ნაგავსაყრელი სტაბილურია.</a:t>
            </a:r>
          </a:p>
        </p:txBody>
      </p:sp>
      <p:graphicFrame>
        <p:nvGraphicFramePr>
          <p:cNvPr id="1651" name="Google Shape;1651;p75"/>
          <p:cNvGraphicFramePr/>
          <p:nvPr>
            <p:extLst>
              <p:ext uri="{D42A27DB-BD31-4B8C-83A1-F6EECF244321}">
                <p14:modId xmlns:p14="http://schemas.microsoft.com/office/powerpoint/2010/main" val="1946481040"/>
              </p:ext>
            </p:extLst>
          </p:nvPr>
        </p:nvGraphicFramePr>
        <p:xfrm>
          <a:off x="323528" y="2780928"/>
          <a:ext cx="3024325" cy="3203475"/>
        </p:xfrm>
        <a:graphic>
          <a:graphicData uri="http://schemas.openxmlformats.org/drawingml/2006/chart">
            <c:chart xmlns:c="http://schemas.openxmlformats.org/drawingml/2006/chart" xmlns:r="http://schemas.openxmlformats.org/officeDocument/2006/relationships" r:id="rId3"/>
          </a:graphicData>
        </a:graphic>
      </p:graphicFrame>
      <p:sp>
        <p:nvSpPr>
          <p:cNvPr id="1652" name="Google Shape;1652;p75"/>
          <p:cNvSpPr/>
          <p:nvPr/>
        </p:nvSpPr>
        <p:spPr>
          <a:xfrm>
            <a:off x="395536" y="5984413"/>
            <a:ext cx="3096300" cy="923289"/>
          </a:xfrm>
          <a:prstGeom prst="rect">
            <a:avLst/>
          </a:prstGeom>
          <a:noFill/>
          <a:ln>
            <a:noFill/>
          </a:ln>
        </p:spPr>
        <p:txBody>
          <a:bodyPr spcFirstLastPara="1" wrap="square" lIns="91425" tIns="45700" rIns="91425" bIns="45700" anchor="t" anchorCtr="0">
            <a:spAutoFit/>
          </a:bodyPr>
          <a:lstStyle/>
          <a:p>
            <a:pPr lvl="0" algn="ctr">
              <a:buSzPts val="1800"/>
            </a:pPr>
            <a:r>
              <a:rPr lang="ka-GE" sz="1800" b="1" dirty="0">
                <a:solidFill>
                  <a:schemeClr val="dk1"/>
                </a:solidFill>
                <a:latin typeface="Times New Roman"/>
                <a:ea typeface="Times New Roman"/>
                <a:cs typeface="Times New Roman"/>
                <a:sym typeface="Times New Roman"/>
              </a:rPr>
              <a:t>სახიფათო ნარჩენების გადაზიდვა (</a:t>
            </a:r>
            <a:r>
              <a:rPr lang="ka-GE" sz="1800" b="1" dirty="0" smtClean="0">
                <a:solidFill>
                  <a:schemeClr val="dk1"/>
                </a:solidFill>
                <a:latin typeface="Times New Roman"/>
                <a:ea typeface="Times New Roman"/>
                <a:cs typeface="Times New Roman"/>
                <a:sym typeface="Times New Roman"/>
              </a:rPr>
              <a:t>კგ ერთ სულ მოსახლეზე)</a:t>
            </a:r>
            <a:endParaRPr sz="1800" b="1" i="0" u="none" strike="noStrike" cap="none" dirty="0">
              <a:solidFill>
                <a:schemeClr val="dk1"/>
              </a:solidFill>
              <a:latin typeface="Times New Roman"/>
              <a:ea typeface="Times New Roman"/>
              <a:cs typeface="Times New Roman"/>
              <a:sym typeface="Times New Roman"/>
            </a:endParaRPr>
          </a:p>
        </p:txBody>
      </p:sp>
      <p:sp>
        <p:nvSpPr>
          <p:cNvPr id="1654" name="Google Shape;1654;p75"/>
          <p:cNvSpPr/>
          <p:nvPr/>
        </p:nvSpPr>
        <p:spPr>
          <a:xfrm>
            <a:off x="4055244" y="6276633"/>
            <a:ext cx="40323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ka-GE" sz="1800" b="1" i="0" u="none" strike="noStrike" cap="none" dirty="0" smtClean="0">
                <a:solidFill>
                  <a:schemeClr val="dk1"/>
                </a:solidFill>
                <a:latin typeface="Times New Roman"/>
                <a:ea typeface="Times New Roman"/>
                <a:cs typeface="Times New Roman"/>
                <a:sym typeface="Times New Roman"/>
              </a:rPr>
              <a:t>სახიფათო ნარჩენების განკარგვა</a:t>
            </a:r>
            <a:endParaRPr sz="1800" b="1" i="0" u="none" strike="noStrike" cap="none" dirty="0">
              <a:solidFill>
                <a:schemeClr val="dk1"/>
              </a:solidFill>
              <a:latin typeface="Times New Roman"/>
              <a:ea typeface="Times New Roman"/>
              <a:cs typeface="Times New Roman"/>
              <a:sym typeface="Times New Roman"/>
            </a:endParaRPr>
          </a:p>
        </p:txBody>
      </p:sp>
      <p:pic>
        <p:nvPicPr>
          <p:cNvPr id="2" name="Picture 1"/>
          <p:cNvPicPr>
            <a:picLocks noChangeAspect="1"/>
          </p:cNvPicPr>
          <p:nvPr/>
        </p:nvPicPr>
        <p:blipFill>
          <a:blip r:embed="rId4"/>
          <a:stretch>
            <a:fillRect/>
          </a:stretch>
        </p:blipFill>
        <p:spPr>
          <a:xfrm>
            <a:off x="3371517" y="2853012"/>
            <a:ext cx="5065250" cy="3423621"/>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sp>
        <p:nvSpPr>
          <p:cNvPr id="1659" name="Google Shape;1659;p76"/>
          <p:cNvSpPr txBox="1">
            <a:spLocks noGrp="1"/>
          </p:cNvSpPr>
          <p:nvPr>
            <p:ph type="title"/>
          </p:nvPr>
        </p:nvSpPr>
        <p:spPr>
          <a:xfrm>
            <a:off x="221974" y="0"/>
            <a:ext cx="8090452" cy="1143000"/>
          </a:xfrm>
          <a:prstGeom prst="rect">
            <a:avLst/>
          </a:prstGeom>
          <a:noFill/>
          <a:ln>
            <a:noFill/>
          </a:ln>
        </p:spPr>
        <p:txBody>
          <a:bodyPr spcFirstLastPara="1" wrap="square" lIns="91425" tIns="45700" rIns="91425" bIns="45700" anchor="ctr" anchorCtr="0">
            <a:noAutofit/>
          </a:bodyPr>
          <a:lstStyle/>
          <a:p>
            <a:pPr lvl="0" algn="ctr">
              <a:buSzPts val="4000"/>
            </a:pPr>
            <a:r>
              <a:rPr lang="ka-GE" sz="4000" b="1" dirty="0"/>
              <a:t>ნარჩენების გადაზიდვის </a:t>
            </a:r>
            <a:r>
              <a:rPr lang="ka-GE" sz="4000" b="1" dirty="0" smtClean="0"/>
              <a:t>რეგულაცია </a:t>
            </a:r>
            <a:r>
              <a:rPr lang="ka-GE" sz="4000" b="1" dirty="0"/>
              <a:t>ევროკავშირში</a:t>
            </a:r>
            <a:endParaRPr sz="4000" b="1" dirty="0"/>
          </a:p>
        </p:txBody>
      </p:sp>
      <p:sp>
        <p:nvSpPr>
          <p:cNvPr id="1660" name="Google Shape;1660;p76"/>
          <p:cNvSpPr txBox="1">
            <a:spLocks noGrp="1"/>
          </p:cNvSpPr>
          <p:nvPr>
            <p:ph type="body" idx="1"/>
          </p:nvPr>
        </p:nvSpPr>
        <p:spPr>
          <a:xfrm>
            <a:off x="452845" y="1804337"/>
            <a:ext cx="7628709" cy="4687903"/>
          </a:xfrm>
          <a:prstGeom prst="rect">
            <a:avLst/>
          </a:prstGeom>
          <a:noFill/>
          <a:ln>
            <a:noFill/>
          </a:ln>
        </p:spPr>
        <p:txBody>
          <a:bodyPr spcFirstLastPara="1" wrap="square" lIns="91425" tIns="45700" rIns="91425" bIns="45700" anchor="t" anchorCtr="0">
            <a:normAutofit/>
          </a:bodyPr>
          <a:lstStyle/>
          <a:p>
            <a:pPr marL="114300" lvl="0" indent="457200" algn="just">
              <a:lnSpc>
                <a:spcPct val="90000"/>
              </a:lnSpc>
              <a:spcBef>
                <a:spcPts val="0"/>
              </a:spcBef>
              <a:buSzPts val="2035"/>
              <a:buNone/>
            </a:pPr>
            <a:r>
              <a:rPr lang="ka-GE" sz="2035" dirty="0">
                <a:latin typeface="Times New Roman"/>
                <a:ea typeface="Times New Roman"/>
                <a:cs typeface="Times New Roman"/>
                <a:sym typeface="Times New Roman"/>
              </a:rPr>
              <a:t>ნარჩენების უკონტროლო </a:t>
            </a:r>
            <a:r>
              <a:rPr lang="ka-GE" sz="2035" dirty="0" smtClean="0">
                <a:latin typeface="Times New Roman"/>
                <a:ea typeface="Times New Roman"/>
                <a:cs typeface="Times New Roman"/>
                <a:sym typeface="Times New Roman"/>
              </a:rPr>
              <a:t>ტრანსპორტირების </a:t>
            </a:r>
            <a:r>
              <a:rPr lang="ka-GE" sz="2035" dirty="0">
                <a:latin typeface="Times New Roman"/>
                <a:ea typeface="Times New Roman"/>
                <a:cs typeface="Times New Roman"/>
                <a:sym typeface="Times New Roman"/>
              </a:rPr>
              <a:t>პრობლემის მოგვარების მიზნით, 2006 წლის 14 </a:t>
            </a:r>
            <a:r>
              <a:rPr lang="ka-GE" sz="2035" dirty="0" smtClean="0">
                <a:latin typeface="Times New Roman"/>
                <a:ea typeface="Times New Roman"/>
                <a:cs typeface="Times New Roman"/>
                <a:sym typeface="Times New Roman"/>
              </a:rPr>
              <a:t>ივნისს </a:t>
            </a:r>
            <a:r>
              <a:rPr lang="ka-GE" sz="2035" dirty="0">
                <a:latin typeface="Times New Roman"/>
                <a:ea typeface="Times New Roman"/>
                <a:cs typeface="Times New Roman"/>
                <a:sym typeface="Times New Roman"/>
              </a:rPr>
              <a:t>რეგულაცია (</a:t>
            </a:r>
            <a:r>
              <a:rPr lang="en-US" sz="2035" dirty="0">
                <a:latin typeface="Times New Roman"/>
                <a:ea typeface="Times New Roman"/>
                <a:cs typeface="Times New Roman"/>
                <a:sym typeface="Times New Roman"/>
              </a:rPr>
              <a:t>EC) № 1013/2006 </a:t>
            </a:r>
            <a:r>
              <a:rPr lang="ka-GE" sz="2035" dirty="0">
                <a:latin typeface="Times New Roman"/>
                <a:ea typeface="Times New Roman"/>
                <a:cs typeface="Times New Roman"/>
                <a:sym typeface="Times New Roman"/>
              </a:rPr>
              <a:t>ნარჩენების </a:t>
            </a:r>
            <a:r>
              <a:rPr lang="ka-GE" sz="2035" dirty="0" smtClean="0">
                <a:latin typeface="Times New Roman"/>
                <a:ea typeface="Times New Roman"/>
                <a:cs typeface="Times New Roman"/>
                <a:sym typeface="Times New Roman"/>
              </a:rPr>
              <a:t>გადაზიდვის პროცედურები  </a:t>
            </a:r>
            <a:r>
              <a:rPr lang="ka-GE" sz="2035" dirty="0">
                <a:latin typeface="Times New Roman"/>
                <a:ea typeface="Times New Roman"/>
                <a:cs typeface="Times New Roman"/>
                <a:sym typeface="Times New Roman"/>
              </a:rPr>
              <a:t>ნარჩენების ტრანსსასაზღვრო </a:t>
            </a:r>
            <a:r>
              <a:rPr lang="ka-GE" sz="2035" dirty="0" smtClean="0">
                <a:latin typeface="Times New Roman"/>
                <a:ea typeface="Times New Roman"/>
                <a:cs typeface="Times New Roman"/>
                <a:sym typeface="Times New Roman"/>
              </a:rPr>
              <a:t>გადაზიდვის შემთხვევაში. </a:t>
            </a:r>
            <a:r>
              <a:rPr lang="ka-GE" sz="2035" dirty="0">
                <a:latin typeface="Times New Roman"/>
                <a:ea typeface="Times New Roman"/>
                <a:cs typeface="Times New Roman"/>
                <a:sym typeface="Times New Roman"/>
              </a:rPr>
              <a:t>ეს დებულება ახორციელებს ევროკავშირის </a:t>
            </a:r>
            <a:r>
              <a:rPr lang="ka-GE" sz="2035" dirty="0" smtClean="0">
                <a:latin typeface="Times New Roman"/>
                <a:ea typeface="Times New Roman"/>
                <a:cs typeface="Times New Roman"/>
                <a:sym typeface="Times New Roman"/>
              </a:rPr>
              <a:t>კანონმდებლობას</a:t>
            </a:r>
            <a:r>
              <a:rPr lang="en-US" sz="2035" dirty="0" smtClean="0">
                <a:latin typeface="Times New Roman"/>
                <a:ea typeface="Times New Roman"/>
                <a:cs typeface="Times New Roman"/>
                <a:sym typeface="Times New Roman"/>
              </a:rPr>
              <a:t>,</a:t>
            </a:r>
            <a:r>
              <a:rPr lang="ka-GE" sz="2035" dirty="0">
                <a:latin typeface="Times New Roman"/>
                <a:ea typeface="Times New Roman"/>
                <a:cs typeface="Times New Roman"/>
                <a:sym typeface="Times New Roman"/>
              </a:rPr>
              <a:t> "საშიში ნარჩენებისა და მათი განკარგვის ტრანსსასაზღვრო მოძრაობის კონტროლის ბაზელის კონვენცია", ისევე როგორც </a:t>
            </a:r>
            <a:r>
              <a:rPr lang="en-US" sz="2035" dirty="0">
                <a:latin typeface="Times New Roman"/>
                <a:ea typeface="Times New Roman"/>
                <a:cs typeface="Times New Roman"/>
                <a:sym typeface="Times New Roman"/>
              </a:rPr>
              <a:t>OECD </a:t>
            </a:r>
            <a:r>
              <a:rPr lang="ka-GE" sz="2035" dirty="0" smtClean="0">
                <a:latin typeface="Times New Roman"/>
                <a:ea typeface="Times New Roman"/>
                <a:cs typeface="Times New Roman"/>
                <a:sym typeface="Times New Roman"/>
              </a:rPr>
              <a:t>გადაწყვეტილება</a:t>
            </a:r>
            <a:r>
              <a:rPr lang="ka-GE" sz="2035" dirty="0">
                <a:latin typeface="Times New Roman"/>
                <a:ea typeface="Times New Roman"/>
                <a:cs typeface="Times New Roman"/>
                <a:sym typeface="Times New Roman"/>
              </a:rPr>
              <a:t>ს</a:t>
            </a:r>
            <a:r>
              <a:rPr lang="ka-GE" sz="2035" dirty="0" smtClean="0">
                <a:latin typeface="Times New Roman"/>
                <a:ea typeface="Times New Roman"/>
                <a:cs typeface="Times New Roman"/>
                <a:sym typeface="Times New Roman"/>
              </a:rPr>
              <a:t>.</a:t>
            </a:r>
            <a:r>
              <a:rPr lang="en-US" sz="2035" dirty="0" smtClean="0">
                <a:latin typeface="Times New Roman"/>
                <a:ea typeface="Times New Roman"/>
                <a:cs typeface="Times New Roman"/>
                <a:sym typeface="Times New Roman"/>
              </a:rPr>
              <a:t> </a:t>
            </a:r>
            <a:endParaRPr dirty="0"/>
          </a:p>
          <a:p>
            <a:pPr marL="114300" lvl="0" indent="457200" algn="just">
              <a:lnSpc>
                <a:spcPct val="90000"/>
              </a:lnSpc>
              <a:spcBef>
                <a:spcPts val="407"/>
              </a:spcBef>
              <a:buSzPts val="2035"/>
              <a:buNone/>
            </a:pPr>
            <a:r>
              <a:rPr lang="ka-GE" sz="2035" dirty="0">
                <a:latin typeface="Times New Roman"/>
                <a:ea typeface="Times New Roman"/>
                <a:cs typeface="Times New Roman"/>
                <a:sym typeface="Times New Roman"/>
              </a:rPr>
              <a:t>სხვადასხვა რეჟიმები ვრცელდება ნარჩენების გადაზიდვაზე, </a:t>
            </a:r>
            <a:r>
              <a:rPr lang="ka-GE" sz="2035" dirty="0" smtClean="0">
                <a:latin typeface="Times New Roman"/>
                <a:ea typeface="Times New Roman"/>
                <a:cs typeface="Times New Roman"/>
                <a:sym typeface="Times New Roman"/>
              </a:rPr>
              <a:t>განკარგვისათვის </a:t>
            </a:r>
            <a:r>
              <a:rPr lang="ka-GE" sz="2035" dirty="0">
                <a:latin typeface="Times New Roman"/>
                <a:ea typeface="Times New Roman"/>
                <a:cs typeface="Times New Roman"/>
                <a:sym typeface="Times New Roman"/>
              </a:rPr>
              <a:t>და </a:t>
            </a:r>
            <a:r>
              <a:rPr lang="ka-GE" sz="2035" dirty="0" smtClean="0">
                <a:latin typeface="Times New Roman"/>
                <a:ea typeface="Times New Roman"/>
                <a:cs typeface="Times New Roman"/>
                <a:sym typeface="Times New Roman"/>
              </a:rPr>
              <a:t>აღდგენისათვის, როგორც სახიფათო, ასევე "მწვანე-სიაში" არსებული არასახიფათო ნარჩენებისთვის. </a:t>
            </a:r>
            <a:r>
              <a:rPr lang="ka-GE" sz="2035" dirty="0">
                <a:latin typeface="Times New Roman"/>
                <a:ea typeface="Times New Roman"/>
                <a:cs typeface="Times New Roman"/>
                <a:sym typeface="Times New Roman"/>
              </a:rPr>
              <a:t>სახიფათო </a:t>
            </a:r>
            <a:r>
              <a:rPr lang="ka-GE" sz="2035" dirty="0" smtClean="0">
                <a:latin typeface="Times New Roman"/>
                <a:ea typeface="Times New Roman"/>
                <a:cs typeface="Times New Roman"/>
                <a:sym typeface="Times New Roman"/>
              </a:rPr>
              <a:t>ნარჩენების განადგურების მიზნით გადაზიდვა </a:t>
            </a:r>
            <a:r>
              <a:rPr lang="ka-GE" sz="2035" dirty="0">
                <a:latin typeface="Times New Roman"/>
                <a:ea typeface="Times New Roman"/>
                <a:cs typeface="Times New Roman"/>
                <a:sym typeface="Times New Roman"/>
              </a:rPr>
              <a:t>და განკარგვა ზოგადად ექვემდებარება შეტყობინების პროცედურას, გამგზავრების, ტრანზიტისა და დანიშნულების ყველა შესაბამისი ორგანოების წერილობითი თანხმობით.</a:t>
            </a:r>
            <a:endParaRPr sz="2035"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4"/>
        <p:cNvGrpSpPr/>
        <p:nvPr/>
      </p:nvGrpSpPr>
      <p:grpSpPr>
        <a:xfrm>
          <a:off x="0" y="0"/>
          <a:ext cx="0" cy="0"/>
          <a:chOff x="0" y="0"/>
          <a:chExt cx="0" cy="0"/>
        </a:xfrm>
      </p:grpSpPr>
      <p:sp>
        <p:nvSpPr>
          <p:cNvPr id="1665" name="Google Shape;1665;p77"/>
          <p:cNvSpPr txBox="1">
            <a:spLocks noGrp="1"/>
          </p:cNvSpPr>
          <p:nvPr>
            <p:ph type="title"/>
          </p:nvPr>
        </p:nvSpPr>
        <p:spPr>
          <a:xfrm>
            <a:off x="520116" y="0"/>
            <a:ext cx="7620000" cy="7299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3959"/>
              <a:buFont typeface="Cambria"/>
              <a:buNone/>
            </a:pPr>
            <a:r>
              <a:rPr lang="ka-GE" sz="3959" b="1" dirty="0" smtClean="0">
                <a:solidFill>
                  <a:schemeClr val="dk2"/>
                </a:solidFill>
                <a:latin typeface="Cambria"/>
                <a:ea typeface="Cambria"/>
                <a:cs typeface="Cambria"/>
                <a:sym typeface="Cambria"/>
              </a:rPr>
              <a:t>ესტონეთი</a:t>
            </a:r>
            <a:endParaRPr sz="3959" b="1" dirty="0">
              <a:solidFill>
                <a:schemeClr val="dk2"/>
              </a:solidFill>
              <a:latin typeface="Cambria"/>
              <a:ea typeface="Cambria"/>
              <a:cs typeface="Cambria"/>
              <a:sym typeface="Cambria"/>
            </a:endParaRPr>
          </a:p>
        </p:txBody>
      </p:sp>
      <p:sp>
        <p:nvSpPr>
          <p:cNvPr id="1666" name="Google Shape;1666;p77"/>
          <p:cNvSpPr txBox="1">
            <a:spLocks noGrp="1"/>
          </p:cNvSpPr>
          <p:nvPr>
            <p:ph type="body" idx="1"/>
          </p:nvPr>
        </p:nvSpPr>
        <p:spPr>
          <a:xfrm>
            <a:off x="0" y="716648"/>
            <a:ext cx="3748826" cy="6067435"/>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0"/>
              </a:spcBef>
              <a:spcAft>
                <a:spcPts val="0"/>
              </a:spcAft>
              <a:buClr>
                <a:srgbClr val="002060"/>
              </a:buClr>
              <a:buSzPts val="1900"/>
              <a:buNone/>
            </a:pPr>
            <a:r>
              <a:rPr lang="ka-GE" sz="1600" b="1" dirty="0" smtClean="0">
                <a:solidFill>
                  <a:srgbClr val="002060"/>
                </a:solidFill>
                <a:latin typeface="Times New Roman"/>
                <a:ea typeface="Times New Roman"/>
                <a:cs typeface="Times New Roman"/>
                <a:sym typeface="Times New Roman"/>
              </a:rPr>
              <a:t>იმპორტი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102144 </a:t>
            </a:r>
            <a:r>
              <a:rPr lang="en-US" sz="1600" dirty="0" smtClean="0">
                <a:latin typeface="Times New Roman"/>
                <a:ea typeface="Times New Roman"/>
                <a:cs typeface="Times New Roman"/>
                <a:sym typeface="Times New Roman"/>
              </a:rPr>
              <a:t>ტ</a:t>
            </a:r>
            <a:r>
              <a:rPr lang="ka-GE" sz="1600" dirty="0" smtClean="0">
                <a:latin typeface="Times New Roman"/>
                <a:ea typeface="Times New Roman"/>
                <a:cs typeface="Times New Roman"/>
                <a:sym typeface="Times New Roman"/>
              </a:rPr>
              <a:t>ონა</a:t>
            </a:r>
            <a:endParaRPr sz="1600" dirty="0"/>
          </a:p>
          <a:p>
            <a:pPr marL="114300" lvl="0" indent="0" algn="l" rtl="0">
              <a:lnSpc>
                <a:spcPct val="100000"/>
              </a:lnSpc>
              <a:spcBef>
                <a:spcPts val="380"/>
              </a:spcBef>
              <a:spcAft>
                <a:spcPts val="0"/>
              </a:spcAft>
              <a:buClr>
                <a:schemeClr val="dk1"/>
              </a:buClr>
              <a:buSzPts val="1900"/>
              <a:buNone/>
            </a:pPr>
            <a:r>
              <a:rPr lang="ka-GE" sz="1600" i="1" dirty="0" smtClean="0">
                <a:latin typeface="Times New Roman"/>
                <a:ea typeface="Times New Roman"/>
                <a:cs typeface="Times New Roman"/>
                <a:sym typeface="Times New Roman"/>
              </a:rPr>
              <a:t>ბელგია</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ნარჩენის შემცველი ნავთობი;</a:t>
            </a:r>
            <a:endParaRPr sz="1600" dirty="0"/>
          </a:p>
          <a:p>
            <a:pPr marL="114300" lvl="0" indent="0" algn="l" rtl="0">
              <a:lnSpc>
                <a:spcPct val="100000"/>
              </a:lnSpc>
              <a:spcBef>
                <a:spcPts val="380"/>
              </a:spcBef>
              <a:spcAft>
                <a:spcPts val="0"/>
              </a:spcAft>
              <a:buClr>
                <a:schemeClr val="dk1"/>
              </a:buClr>
              <a:buSzPts val="1900"/>
              <a:buNone/>
            </a:pPr>
            <a:r>
              <a:rPr lang="ka-GE" sz="1600" i="1" dirty="0" smtClean="0">
                <a:latin typeface="Times New Roman"/>
                <a:ea typeface="Times New Roman"/>
                <a:cs typeface="Times New Roman"/>
                <a:sym typeface="Times New Roman"/>
              </a:rPr>
              <a:t>გერმანია</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RDF, </a:t>
            </a:r>
            <a:r>
              <a:rPr lang="en-US" sz="1600" dirty="0" smtClean="0">
                <a:latin typeface="Times New Roman"/>
                <a:ea typeface="Times New Roman"/>
                <a:cs typeface="Times New Roman"/>
                <a:sym typeface="Times New Roman"/>
              </a:rPr>
              <a:t>ს</a:t>
            </a:r>
            <a:r>
              <a:rPr lang="ka-GE" sz="1600" dirty="0" smtClean="0">
                <a:latin typeface="Times New Roman"/>
                <a:ea typeface="Times New Roman"/>
                <a:cs typeface="Times New Roman"/>
                <a:sym typeface="Times New Roman"/>
              </a:rPr>
              <a:t>ახიფათო ნარჩენები;</a:t>
            </a:r>
          </a:p>
          <a:p>
            <a:pPr marL="114300" lvl="0" indent="0" algn="l" rtl="0">
              <a:lnSpc>
                <a:spcPct val="100000"/>
              </a:lnSpc>
              <a:spcBef>
                <a:spcPts val="380"/>
              </a:spcBef>
              <a:spcAft>
                <a:spcPts val="0"/>
              </a:spcAft>
              <a:buClr>
                <a:schemeClr val="dk1"/>
              </a:buClr>
              <a:buSzPts val="1900"/>
              <a:buNone/>
            </a:pPr>
            <a:r>
              <a:rPr lang="ka-GE" sz="1600" i="1" dirty="0" smtClean="0">
                <a:latin typeface="Times New Roman"/>
                <a:ea typeface="Times New Roman"/>
                <a:cs typeface="Times New Roman"/>
                <a:sym typeface="Times New Roman"/>
              </a:rPr>
              <a:t>ლატვია </a:t>
            </a:r>
            <a:r>
              <a:rPr lang="ka-GE" sz="1600" dirty="0" smtClean="0">
                <a:latin typeface="Times New Roman"/>
                <a:ea typeface="Times New Roman"/>
                <a:cs typeface="Times New Roman"/>
                <a:sym typeface="Times New Roman"/>
              </a:rPr>
              <a:t>- ქიმიკატები, ნარჩენი ზეთი ინსინერატორისთვის, ტყვიის მჟავის შემცველი ბატარეების გადამუშავებისთვის;</a:t>
            </a:r>
          </a:p>
          <a:p>
            <a:pPr marL="114300" lvl="0" indent="0">
              <a:spcBef>
                <a:spcPts val="380"/>
              </a:spcBef>
              <a:buSzPts val="1900"/>
              <a:buNone/>
            </a:pPr>
            <a:r>
              <a:rPr lang="ka-GE" sz="1600" i="1" dirty="0" smtClean="0">
                <a:latin typeface="Times New Roman"/>
                <a:ea typeface="Times New Roman"/>
                <a:cs typeface="Times New Roman"/>
                <a:sym typeface="Times New Roman"/>
              </a:rPr>
              <a:t>ლიეტუვა - </a:t>
            </a:r>
            <a:r>
              <a:rPr lang="ka-GE" sz="1600" dirty="0">
                <a:latin typeface="Times New Roman"/>
                <a:ea typeface="Times New Roman"/>
                <a:cs typeface="Times New Roman"/>
                <a:sym typeface="Times New Roman"/>
              </a:rPr>
              <a:t>ტოქსიკური ნარჩენები, ტყვიის მჟავის შემცველი ბატარეების </a:t>
            </a:r>
            <a:r>
              <a:rPr lang="ka-GE" sz="1600" dirty="0" smtClean="0">
                <a:latin typeface="Times New Roman"/>
                <a:ea typeface="Times New Roman"/>
                <a:cs typeface="Times New Roman"/>
                <a:sym typeface="Times New Roman"/>
              </a:rPr>
              <a:t>გადამუშავებისთვის</a:t>
            </a:r>
            <a:r>
              <a:rPr lang="en-US" sz="1600" dirty="0" smtClean="0">
                <a:latin typeface="Times New Roman"/>
                <a:ea typeface="Times New Roman"/>
                <a:cs typeface="Times New Roman"/>
                <a:sym typeface="Times New Roman"/>
              </a:rPr>
              <a:t>;</a:t>
            </a:r>
            <a:endParaRPr sz="1600" dirty="0"/>
          </a:p>
          <a:p>
            <a:pPr marL="114300" lvl="0" indent="0">
              <a:spcBef>
                <a:spcPts val="380"/>
              </a:spcBef>
              <a:buSzPts val="1900"/>
              <a:buNone/>
            </a:pPr>
            <a:r>
              <a:rPr lang="ka-GE" sz="1600" i="1" dirty="0" smtClean="0">
                <a:latin typeface="Times New Roman"/>
                <a:ea typeface="Times New Roman"/>
                <a:cs typeface="Times New Roman"/>
                <a:sym typeface="Times New Roman"/>
              </a:rPr>
              <a:t>შვედეთი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WEEE, </a:t>
            </a:r>
            <a:r>
              <a:rPr lang="ka-GE" sz="1600" dirty="0">
                <a:latin typeface="Times New Roman"/>
                <a:ea typeface="Times New Roman"/>
                <a:cs typeface="Times New Roman"/>
                <a:sym typeface="Times New Roman"/>
              </a:rPr>
              <a:t>ტყვიის მჟავის შემცველი ბატარეების გადამუშავებისთვის</a:t>
            </a:r>
            <a:endParaRPr sz="1600" dirty="0"/>
          </a:p>
          <a:p>
            <a:pPr marL="114300" lvl="0" indent="0">
              <a:spcBef>
                <a:spcPts val="380"/>
              </a:spcBef>
              <a:buSzPts val="1900"/>
              <a:buNone/>
            </a:pPr>
            <a:r>
              <a:rPr lang="ka-GE" sz="1600" i="1" dirty="0" smtClean="0">
                <a:latin typeface="Times New Roman"/>
                <a:ea typeface="Times New Roman"/>
                <a:cs typeface="Times New Roman"/>
                <a:sym typeface="Times New Roman"/>
              </a:rPr>
              <a:t>ფინეთი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შერეული მყარი ნარჩენები ინსინერატორებისთვის</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WEEE, </a:t>
            </a:r>
            <a:r>
              <a:rPr lang="ka-GE" sz="1600" dirty="0">
                <a:latin typeface="Times New Roman"/>
                <a:ea typeface="Times New Roman"/>
                <a:cs typeface="Times New Roman"/>
                <a:sym typeface="Times New Roman"/>
              </a:rPr>
              <a:t>ტყვიის მჟავის შემცველი ბატარეების გადამუშავებისთვის</a:t>
            </a:r>
            <a:endParaRPr sz="1600" dirty="0">
              <a:latin typeface="Times New Roman"/>
              <a:ea typeface="Times New Roman"/>
              <a:cs typeface="Times New Roman"/>
              <a:sym typeface="Times New Roman"/>
            </a:endParaRPr>
          </a:p>
          <a:p>
            <a:pPr marL="114300" lvl="0" indent="0">
              <a:spcBef>
                <a:spcPts val="380"/>
              </a:spcBef>
              <a:buSzPts val="1900"/>
              <a:buNone/>
            </a:pPr>
            <a:r>
              <a:rPr lang="ka-GE" sz="1600" i="1" dirty="0" smtClean="0">
                <a:latin typeface="Times New Roman"/>
                <a:ea typeface="Times New Roman"/>
                <a:cs typeface="Times New Roman"/>
                <a:sym typeface="Times New Roman"/>
              </a:rPr>
              <a:t>ნიდერლანდები, დიდი ბრიტანეთი, ირლანდია</a:t>
            </a:r>
            <a:r>
              <a:rPr lang="ka-GE" sz="1600" i="1" dirty="0">
                <a:latin typeface="Times New Roman"/>
                <a:ea typeface="Times New Roman"/>
                <a:cs typeface="Times New Roman"/>
                <a:sym typeface="Times New Roman"/>
              </a:rPr>
              <a:t> </a:t>
            </a:r>
            <a:r>
              <a:rPr lang="en-US" sz="1600" dirty="0" smtClean="0">
                <a:latin typeface="Times New Roman"/>
                <a:ea typeface="Times New Roman"/>
                <a:cs typeface="Times New Roman"/>
                <a:sym typeface="Times New Roman"/>
              </a:rPr>
              <a:t>– </a:t>
            </a:r>
            <a:r>
              <a:rPr lang="ka-GE" sz="1600" dirty="0">
                <a:latin typeface="Times New Roman"/>
                <a:ea typeface="Times New Roman"/>
                <a:cs typeface="Times New Roman"/>
                <a:sym typeface="Times New Roman"/>
              </a:rPr>
              <a:t>შერეული მყარი ნარჩენები </a:t>
            </a:r>
            <a:r>
              <a:rPr lang="ka-GE" sz="1600" dirty="0" smtClean="0">
                <a:latin typeface="Times New Roman"/>
                <a:ea typeface="Times New Roman"/>
                <a:cs typeface="Times New Roman"/>
                <a:sym typeface="Times New Roman"/>
              </a:rPr>
              <a:t>ინსინერატორებისთვ.ის</a:t>
            </a:r>
            <a:r>
              <a:rPr lang="ka-GE" sz="1600" dirty="0">
                <a:latin typeface="Times New Roman"/>
                <a:ea typeface="Times New Roman"/>
                <a:cs typeface="Times New Roman"/>
                <a:sym typeface="Times New Roman"/>
              </a:rPr>
              <a:t>, </a:t>
            </a:r>
            <a:endParaRPr sz="1600" dirty="0">
              <a:latin typeface="Times New Roman"/>
              <a:ea typeface="Times New Roman"/>
              <a:cs typeface="Times New Roman"/>
              <a:sym typeface="Times New Roman"/>
            </a:endParaRPr>
          </a:p>
        </p:txBody>
      </p:sp>
      <p:sp>
        <p:nvSpPr>
          <p:cNvPr id="1667" name="Google Shape;1667;p77"/>
          <p:cNvSpPr/>
          <p:nvPr/>
        </p:nvSpPr>
        <p:spPr>
          <a:xfrm>
            <a:off x="4499992" y="836712"/>
            <a:ext cx="4070700" cy="1261844"/>
          </a:xfrm>
          <a:prstGeom prst="rect">
            <a:avLst/>
          </a:prstGeom>
          <a:noFill/>
          <a:ln>
            <a:noFill/>
          </a:ln>
        </p:spPr>
        <p:txBody>
          <a:bodyPr spcFirstLastPara="1" wrap="square" lIns="91425" tIns="45700" rIns="91425" bIns="45700" anchor="t" anchorCtr="0">
            <a:spAutoFit/>
          </a:bodyPr>
          <a:lstStyle/>
          <a:p>
            <a:pPr marL="114300" marR="0" lvl="0" indent="0" algn="l" rtl="0">
              <a:lnSpc>
                <a:spcPct val="100000"/>
              </a:lnSpc>
              <a:spcBef>
                <a:spcPts val="0"/>
              </a:spcBef>
              <a:spcAft>
                <a:spcPts val="0"/>
              </a:spcAft>
              <a:buClr>
                <a:srgbClr val="002060"/>
              </a:buClr>
              <a:buSzPts val="1900"/>
              <a:buFont typeface="Times New Roman"/>
              <a:buNone/>
            </a:pPr>
            <a:r>
              <a:rPr lang="ka-GE" sz="1900" b="1" i="0" u="none" strike="noStrike" cap="none" dirty="0" smtClean="0">
                <a:solidFill>
                  <a:srgbClr val="002060"/>
                </a:solidFill>
                <a:latin typeface="Times New Roman"/>
                <a:ea typeface="Times New Roman"/>
                <a:cs typeface="Times New Roman"/>
                <a:sym typeface="Times New Roman"/>
              </a:rPr>
              <a:t>ექსპორტი</a:t>
            </a:r>
            <a:r>
              <a:rPr lang="en-US" sz="1900" b="0" i="0" u="none" strike="noStrike" cap="none" dirty="0" smtClean="0">
                <a:solidFill>
                  <a:schemeClr val="dk1"/>
                </a:solidFill>
                <a:latin typeface="Times New Roman"/>
                <a:ea typeface="Times New Roman"/>
                <a:cs typeface="Times New Roman"/>
                <a:sym typeface="Times New Roman"/>
              </a:rPr>
              <a:t> </a:t>
            </a:r>
            <a:r>
              <a:rPr lang="en-US" sz="1900" b="0" i="0" u="none" strike="noStrike" cap="none" dirty="0">
                <a:solidFill>
                  <a:schemeClr val="dk1"/>
                </a:solidFill>
                <a:latin typeface="Times New Roman"/>
                <a:ea typeface="Times New Roman"/>
                <a:cs typeface="Times New Roman"/>
                <a:sym typeface="Times New Roman"/>
              </a:rPr>
              <a:t>: 13427 </a:t>
            </a:r>
            <a:r>
              <a:rPr lang="ka-GE" sz="1900" b="0" i="0" u="none" strike="noStrike" cap="none" dirty="0" smtClean="0">
                <a:solidFill>
                  <a:schemeClr val="dk1"/>
                </a:solidFill>
                <a:latin typeface="Times New Roman"/>
                <a:ea typeface="Times New Roman"/>
                <a:cs typeface="Times New Roman"/>
                <a:sym typeface="Times New Roman"/>
              </a:rPr>
              <a:t>ტონა</a:t>
            </a:r>
            <a:r>
              <a:rPr lang="en-US" sz="1900" b="0" i="0" u="none" strike="noStrike" cap="none" dirty="0" smtClean="0">
                <a:solidFill>
                  <a:schemeClr val="dk1"/>
                </a:solidFill>
                <a:latin typeface="Times New Roman"/>
                <a:ea typeface="Times New Roman"/>
                <a:cs typeface="Times New Roman"/>
                <a:sym typeface="Times New Roman"/>
              </a:rPr>
              <a:t> </a:t>
            </a:r>
            <a:endParaRPr sz="14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1900"/>
              <a:buFont typeface="Times New Roman"/>
              <a:buNone/>
            </a:pPr>
            <a:r>
              <a:rPr lang="ka-GE" sz="1900" b="0" i="0" u="none" strike="noStrike" cap="none" dirty="0" smtClean="0">
                <a:solidFill>
                  <a:schemeClr val="dk1"/>
                </a:solidFill>
                <a:latin typeface="Times New Roman"/>
                <a:ea typeface="Times New Roman"/>
                <a:cs typeface="Times New Roman"/>
                <a:sym typeface="Times New Roman"/>
              </a:rPr>
              <a:t>ფინეთი, გერმანია, ლატვია, ლიეტუვა, ბელარუსია, შვედეთი.</a:t>
            </a:r>
            <a:endParaRPr sz="14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1900"/>
              <a:buFont typeface="Times New Roman"/>
              <a:buNone/>
            </a:pPr>
            <a:r>
              <a:rPr lang="ka-GE" sz="1900" b="0" i="0" u="none" strike="noStrike" cap="none" dirty="0" smtClean="0">
                <a:solidFill>
                  <a:schemeClr val="dk1"/>
                </a:solidFill>
                <a:latin typeface="Times New Roman"/>
                <a:ea typeface="Times New Roman"/>
                <a:cs typeface="Times New Roman"/>
                <a:sym typeface="Times New Roman"/>
              </a:rPr>
              <a:t>უმეტესად</a:t>
            </a:r>
            <a:r>
              <a:rPr lang="en-US" sz="1900" b="0" i="0" u="none" strike="noStrike" cap="none" dirty="0" smtClean="0">
                <a:solidFill>
                  <a:schemeClr val="dk1"/>
                </a:solidFill>
                <a:latin typeface="Times New Roman"/>
                <a:ea typeface="Times New Roman"/>
                <a:cs typeface="Times New Roman"/>
                <a:sym typeface="Times New Roman"/>
              </a:rPr>
              <a:t> –</a:t>
            </a:r>
            <a:r>
              <a:rPr lang="ka-GE" sz="1900" b="0" i="0" u="none" strike="noStrike" cap="none" dirty="0" smtClean="0">
                <a:solidFill>
                  <a:schemeClr val="dk1"/>
                </a:solidFill>
                <a:latin typeface="Times New Roman"/>
                <a:ea typeface="Times New Roman"/>
                <a:cs typeface="Times New Roman"/>
                <a:sym typeface="Times New Roman"/>
              </a:rPr>
              <a:t> სახიფათო ნარჩენები.</a:t>
            </a:r>
            <a:endParaRPr sz="1900" b="0" i="0" u="none" strike="noStrike" cap="none" dirty="0">
              <a:solidFill>
                <a:schemeClr val="dk1"/>
              </a:solidFill>
              <a:latin typeface="Times New Roman"/>
              <a:ea typeface="Times New Roman"/>
              <a:cs typeface="Times New Roman"/>
              <a:sym typeface="Times New Roman"/>
            </a:endParaRPr>
          </a:p>
        </p:txBody>
      </p:sp>
      <p:pic>
        <p:nvPicPr>
          <p:cNvPr id="1668" name="Google Shape;1668;p77"/>
          <p:cNvPicPr preferRelativeResize="0"/>
          <p:nvPr/>
        </p:nvPicPr>
        <p:blipFill rotWithShape="1">
          <a:blip r:embed="rId3">
            <a:alphaModFix/>
          </a:blip>
          <a:srcRect/>
          <a:stretch/>
        </p:blipFill>
        <p:spPr>
          <a:xfrm>
            <a:off x="3748826" y="2276872"/>
            <a:ext cx="5395174" cy="4415476"/>
          </a:xfrm>
          <a:prstGeom prst="rect">
            <a:avLst/>
          </a:prstGeom>
          <a:noFill/>
          <a:ln>
            <a:noFill/>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sp>
        <p:nvSpPr>
          <p:cNvPr id="1673" name="Google Shape;1673;p78"/>
          <p:cNvSpPr txBox="1">
            <a:spLocks noGrp="1"/>
          </p:cNvSpPr>
          <p:nvPr>
            <p:ph type="title"/>
          </p:nvPr>
        </p:nvSpPr>
        <p:spPr>
          <a:xfrm>
            <a:off x="467544" y="116632"/>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4400"/>
              <a:buFont typeface="Cambria"/>
              <a:buNone/>
            </a:pPr>
            <a:r>
              <a:rPr lang="ka-GE" b="1" dirty="0" smtClean="0">
                <a:solidFill>
                  <a:schemeClr val="dk2"/>
                </a:solidFill>
                <a:latin typeface="Cambria"/>
                <a:ea typeface="Cambria"/>
                <a:cs typeface="Cambria"/>
                <a:sym typeface="Cambria"/>
              </a:rPr>
              <a:t>ლატვია</a:t>
            </a:r>
            <a:endParaRPr b="1" dirty="0">
              <a:solidFill>
                <a:schemeClr val="dk2"/>
              </a:solidFill>
              <a:latin typeface="Cambria"/>
              <a:ea typeface="Cambria"/>
              <a:cs typeface="Cambria"/>
              <a:sym typeface="Cambria"/>
            </a:endParaRPr>
          </a:p>
        </p:txBody>
      </p:sp>
      <p:sp>
        <p:nvSpPr>
          <p:cNvPr id="1674" name="Google Shape;1674;p78"/>
          <p:cNvSpPr txBox="1">
            <a:spLocks noGrp="1"/>
          </p:cNvSpPr>
          <p:nvPr>
            <p:ph type="body" idx="1"/>
          </p:nvPr>
        </p:nvSpPr>
        <p:spPr>
          <a:xfrm>
            <a:off x="251520" y="1519229"/>
            <a:ext cx="3384334" cy="4276396"/>
          </a:xfrm>
          <a:prstGeom prst="rect">
            <a:avLst/>
          </a:prstGeom>
          <a:noFill/>
          <a:ln>
            <a:noFill/>
          </a:ln>
        </p:spPr>
        <p:txBody>
          <a:bodyPr spcFirstLastPara="1" wrap="square" lIns="91425" tIns="45700" rIns="91425" bIns="45700" anchor="t" anchorCtr="0">
            <a:normAutofit fontScale="92500" lnSpcReduction="20000"/>
          </a:bodyPr>
          <a:lstStyle/>
          <a:p>
            <a:pPr marL="114300" lvl="0" indent="0" algn="l" rtl="0">
              <a:lnSpc>
                <a:spcPct val="110000"/>
              </a:lnSpc>
              <a:spcBef>
                <a:spcPts val="0"/>
              </a:spcBef>
              <a:spcAft>
                <a:spcPts val="0"/>
              </a:spcAft>
              <a:buClr>
                <a:schemeClr val="dk2"/>
              </a:buClr>
              <a:buSzPts val="1870"/>
              <a:buNone/>
            </a:pPr>
            <a:r>
              <a:rPr lang="ka-GE" sz="1870" b="1" dirty="0" smtClean="0">
                <a:solidFill>
                  <a:schemeClr val="dk2"/>
                </a:solidFill>
                <a:latin typeface="Times New Roman"/>
                <a:ea typeface="Times New Roman"/>
                <a:cs typeface="Times New Roman"/>
                <a:sym typeface="Times New Roman"/>
              </a:rPr>
              <a:t>ექსპორტი</a:t>
            </a:r>
            <a:r>
              <a:rPr lang="en-US" sz="1870" dirty="0" smtClean="0">
                <a:latin typeface="Times New Roman"/>
                <a:ea typeface="Times New Roman"/>
                <a:cs typeface="Times New Roman"/>
                <a:sym typeface="Times New Roman"/>
              </a:rPr>
              <a:t>: </a:t>
            </a:r>
            <a:r>
              <a:rPr lang="en-US" sz="1870" dirty="0">
                <a:latin typeface="Times New Roman"/>
                <a:ea typeface="Times New Roman"/>
                <a:cs typeface="Times New Roman"/>
                <a:sym typeface="Times New Roman"/>
              </a:rPr>
              <a:t>21361 </a:t>
            </a:r>
            <a:r>
              <a:rPr lang="en-US" sz="1870" dirty="0" smtClean="0">
                <a:latin typeface="Times New Roman"/>
                <a:ea typeface="Times New Roman"/>
                <a:cs typeface="Times New Roman"/>
                <a:sym typeface="Times New Roman"/>
              </a:rPr>
              <a:t>ტ</a:t>
            </a:r>
            <a:r>
              <a:rPr lang="ka-GE" sz="1870" dirty="0" smtClean="0">
                <a:latin typeface="Times New Roman"/>
                <a:ea typeface="Times New Roman"/>
                <a:cs typeface="Times New Roman"/>
                <a:sym typeface="Times New Roman"/>
              </a:rPr>
              <a:t>ონა წელიწადში</a:t>
            </a:r>
            <a:endParaRPr dirty="0"/>
          </a:p>
          <a:p>
            <a:pPr marL="114300" lvl="0" indent="0" algn="l" rtl="0">
              <a:lnSpc>
                <a:spcPct val="110000"/>
              </a:lnSpc>
              <a:spcBef>
                <a:spcPts val="374"/>
              </a:spcBef>
              <a:spcAft>
                <a:spcPts val="0"/>
              </a:spcAft>
              <a:buClr>
                <a:schemeClr val="dk1"/>
              </a:buClr>
              <a:buSzPts val="1870"/>
              <a:buNone/>
            </a:pPr>
            <a:r>
              <a:rPr lang="ka-GE" sz="1870" dirty="0" smtClean="0">
                <a:latin typeface="Times New Roman"/>
                <a:ea typeface="Times New Roman"/>
                <a:cs typeface="Times New Roman"/>
                <a:sym typeface="Times New Roman"/>
              </a:rPr>
              <a:t>ესტონეთი, გერმანია, ლიეტუვა.</a:t>
            </a:r>
          </a:p>
          <a:p>
            <a:pPr marL="114300" lvl="0" indent="0" algn="l" rtl="0">
              <a:lnSpc>
                <a:spcPct val="110000"/>
              </a:lnSpc>
              <a:spcBef>
                <a:spcPts val="374"/>
              </a:spcBef>
              <a:spcAft>
                <a:spcPts val="0"/>
              </a:spcAft>
              <a:buClr>
                <a:schemeClr val="dk1"/>
              </a:buClr>
              <a:buSzPts val="1870"/>
              <a:buNone/>
            </a:pPr>
            <a:r>
              <a:rPr lang="ka-GE" sz="1870" dirty="0" smtClean="0">
                <a:cs typeface="Times New Roman"/>
                <a:sym typeface="Times New Roman"/>
              </a:rPr>
              <a:t>უმეტესად - სახიფათო ნარჩენები;</a:t>
            </a:r>
            <a:endParaRPr dirty="0"/>
          </a:p>
          <a:p>
            <a:pPr marL="114300" lvl="0" indent="0" algn="l" rtl="0">
              <a:lnSpc>
                <a:spcPct val="110000"/>
              </a:lnSpc>
              <a:spcBef>
                <a:spcPts val="374"/>
              </a:spcBef>
              <a:spcAft>
                <a:spcPts val="0"/>
              </a:spcAft>
              <a:buClr>
                <a:schemeClr val="dk2"/>
              </a:buClr>
              <a:buSzPts val="1870"/>
              <a:buNone/>
            </a:pPr>
            <a:r>
              <a:rPr lang="ka-GE" sz="1870" b="1" dirty="0" smtClean="0">
                <a:solidFill>
                  <a:schemeClr val="dk2"/>
                </a:solidFill>
                <a:latin typeface="Times New Roman"/>
                <a:ea typeface="Times New Roman"/>
                <a:cs typeface="Times New Roman"/>
                <a:sym typeface="Times New Roman"/>
              </a:rPr>
              <a:t>იმპორტი</a:t>
            </a:r>
            <a:r>
              <a:rPr lang="en-US" sz="1870" dirty="0" smtClean="0">
                <a:latin typeface="Times New Roman"/>
                <a:ea typeface="Times New Roman"/>
                <a:cs typeface="Times New Roman"/>
                <a:sym typeface="Times New Roman"/>
              </a:rPr>
              <a:t> </a:t>
            </a:r>
            <a:r>
              <a:rPr lang="en-US" sz="1870" dirty="0">
                <a:latin typeface="Times New Roman"/>
                <a:ea typeface="Times New Roman"/>
                <a:cs typeface="Times New Roman"/>
                <a:sym typeface="Times New Roman"/>
              </a:rPr>
              <a:t>: 119339 </a:t>
            </a:r>
            <a:r>
              <a:rPr lang="en-US" sz="1870" dirty="0" smtClean="0">
                <a:latin typeface="Times New Roman"/>
                <a:ea typeface="Times New Roman"/>
                <a:cs typeface="Times New Roman"/>
                <a:sym typeface="Times New Roman"/>
              </a:rPr>
              <a:t>ტ</a:t>
            </a:r>
            <a:r>
              <a:rPr lang="ka-GE" sz="1870" dirty="0" smtClean="0">
                <a:latin typeface="Times New Roman"/>
                <a:ea typeface="Times New Roman"/>
                <a:cs typeface="Times New Roman"/>
                <a:sym typeface="Times New Roman"/>
              </a:rPr>
              <a:t>ონა</a:t>
            </a:r>
            <a:endParaRPr dirty="0"/>
          </a:p>
          <a:p>
            <a:pPr marL="114300" lvl="0" indent="0" algn="l" rtl="0">
              <a:lnSpc>
                <a:spcPct val="110000"/>
              </a:lnSpc>
              <a:spcBef>
                <a:spcPts val="374"/>
              </a:spcBef>
              <a:spcAft>
                <a:spcPts val="0"/>
              </a:spcAft>
              <a:buClr>
                <a:schemeClr val="dk1"/>
              </a:buClr>
              <a:buSzPts val="1870"/>
              <a:buNone/>
            </a:pPr>
            <a:r>
              <a:rPr lang="ka-GE" sz="1870" i="1" dirty="0" smtClean="0">
                <a:latin typeface="Times New Roman"/>
                <a:ea typeface="Times New Roman"/>
                <a:cs typeface="Times New Roman"/>
                <a:sym typeface="Times New Roman"/>
              </a:rPr>
              <a:t>ესტონეთი</a:t>
            </a:r>
            <a:r>
              <a:rPr lang="en-US" sz="1870" dirty="0" smtClean="0">
                <a:latin typeface="Times New Roman"/>
                <a:ea typeface="Times New Roman"/>
                <a:cs typeface="Times New Roman"/>
                <a:sym typeface="Times New Roman"/>
              </a:rPr>
              <a:t>– ს</a:t>
            </a:r>
            <a:r>
              <a:rPr lang="ka-GE" sz="1870" dirty="0" smtClean="0">
                <a:latin typeface="Times New Roman"/>
                <a:ea typeface="Times New Roman"/>
                <a:cs typeface="Times New Roman"/>
                <a:sym typeface="Times New Roman"/>
              </a:rPr>
              <a:t>ამედიცინო ნარჩენები, ნარჩენი ზეთი;</a:t>
            </a:r>
          </a:p>
          <a:p>
            <a:pPr marL="114300" lvl="0" indent="0" algn="l" rtl="0">
              <a:lnSpc>
                <a:spcPct val="110000"/>
              </a:lnSpc>
              <a:spcBef>
                <a:spcPts val="374"/>
              </a:spcBef>
              <a:spcAft>
                <a:spcPts val="0"/>
              </a:spcAft>
              <a:buClr>
                <a:schemeClr val="dk1"/>
              </a:buClr>
              <a:buSzPts val="1870"/>
              <a:buNone/>
            </a:pPr>
            <a:r>
              <a:rPr lang="ka-GE" sz="1870" i="1" dirty="0" smtClean="0">
                <a:latin typeface="Times New Roman"/>
                <a:ea typeface="Times New Roman"/>
                <a:cs typeface="Times New Roman"/>
                <a:sym typeface="Times New Roman"/>
              </a:rPr>
              <a:t>ლიეტუვა</a:t>
            </a:r>
            <a:r>
              <a:rPr lang="en-US" sz="1870" dirty="0" smtClean="0">
                <a:latin typeface="Times New Roman"/>
                <a:ea typeface="Times New Roman"/>
                <a:cs typeface="Times New Roman"/>
                <a:sym typeface="Times New Roman"/>
              </a:rPr>
              <a:t> </a:t>
            </a:r>
            <a:r>
              <a:rPr lang="en-US" sz="1870" dirty="0">
                <a:latin typeface="Times New Roman"/>
                <a:ea typeface="Times New Roman"/>
                <a:cs typeface="Times New Roman"/>
                <a:sym typeface="Times New Roman"/>
              </a:rPr>
              <a:t>– </a:t>
            </a:r>
            <a:r>
              <a:rPr lang="ka-GE" sz="1870" dirty="0" smtClean="0">
                <a:latin typeface="Times New Roman"/>
                <a:ea typeface="Times New Roman"/>
                <a:cs typeface="Times New Roman"/>
                <a:sym typeface="Times New Roman"/>
              </a:rPr>
              <a:t>სახიფათო ნარჩენები</a:t>
            </a:r>
            <a:r>
              <a:rPr lang="en-US" sz="1870" dirty="0" smtClean="0">
                <a:latin typeface="Times New Roman"/>
                <a:ea typeface="Times New Roman"/>
                <a:cs typeface="Times New Roman"/>
                <a:sym typeface="Times New Roman"/>
              </a:rPr>
              <a:t>, </a:t>
            </a:r>
            <a:r>
              <a:rPr lang="en-US" sz="1870" dirty="0">
                <a:latin typeface="Times New Roman"/>
                <a:ea typeface="Times New Roman"/>
                <a:cs typeface="Times New Roman"/>
                <a:sym typeface="Times New Roman"/>
              </a:rPr>
              <a:t>WEEE </a:t>
            </a:r>
            <a:endParaRPr dirty="0"/>
          </a:p>
          <a:p>
            <a:pPr marL="114300" lvl="0" indent="0" algn="l" rtl="0">
              <a:lnSpc>
                <a:spcPct val="110000"/>
              </a:lnSpc>
              <a:spcBef>
                <a:spcPts val="374"/>
              </a:spcBef>
              <a:spcAft>
                <a:spcPts val="0"/>
              </a:spcAft>
              <a:buClr>
                <a:schemeClr val="dk1"/>
              </a:buClr>
              <a:buSzPts val="1870"/>
              <a:buNone/>
            </a:pPr>
            <a:r>
              <a:rPr lang="ka-GE" sz="1870" i="1" dirty="0" smtClean="0">
                <a:latin typeface="Times New Roman"/>
                <a:ea typeface="Times New Roman"/>
                <a:cs typeface="Times New Roman"/>
                <a:sym typeface="Times New Roman"/>
              </a:rPr>
              <a:t>გერმანია</a:t>
            </a:r>
            <a:r>
              <a:rPr lang="en-US" sz="1870" dirty="0" smtClean="0">
                <a:latin typeface="Times New Roman"/>
                <a:ea typeface="Times New Roman"/>
                <a:cs typeface="Times New Roman"/>
                <a:sym typeface="Times New Roman"/>
              </a:rPr>
              <a:t> </a:t>
            </a:r>
            <a:r>
              <a:rPr lang="en-US" sz="1870" dirty="0">
                <a:latin typeface="Times New Roman"/>
                <a:ea typeface="Times New Roman"/>
                <a:cs typeface="Times New Roman"/>
                <a:sym typeface="Times New Roman"/>
              </a:rPr>
              <a:t>– RDF </a:t>
            </a:r>
            <a:endParaRPr dirty="0"/>
          </a:p>
          <a:p>
            <a:pPr marL="114300" lvl="0" indent="0">
              <a:lnSpc>
                <a:spcPct val="110000"/>
              </a:lnSpc>
              <a:spcBef>
                <a:spcPts val="374"/>
              </a:spcBef>
              <a:buSzPts val="1870"/>
              <a:buNone/>
            </a:pPr>
            <a:r>
              <a:rPr lang="ka-GE" sz="1870" i="1" dirty="0" smtClean="0">
                <a:latin typeface="Times New Roman"/>
                <a:ea typeface="Times New Roman"/>
                <a:cs typeface="Times New Roman"/>
                <a:sym typeface="Times New Roman"/>
              </a:rPr>
              <a:t>დიდი ბრიტანეთი </a:t>
            </a:r>
            <a:r>
              <a:rPr lang="en-US" sz="1870" dirty="0" smtClean="0">
                <a:latin typeface="Times New Roman"/>
                <a:ea typeface="Times New Roman"/>
                <a:cs typeface="Times New Roman"/>
                <a:sym typeface="Times New Roman"/>
              </a:rPr>
              <a:t>- </a:t>
            </a:r>
            <a:r>
              <a:rPr lang="ka-GE" sz="1870" dirty="0">
                <a:latin typeface="Times New Roman"/>
                <a:ea typeface="Times New Roman"/>
                <a:cs typeface="Times New Roman"/>
                <a:sym typeface="Times New Roman"/>
              </a:rPr>
              <a:t>შერეული მყარი ნარჩენები ინსინერატორებისთვის, </a:t>
            </a:r>
            <a:endParaRPr dirty="0"/>
          </a:p>
          <a:p>
            <a:pPr marL="114300" lvl="0" indent="0" algn="l" rtl="0">
              <a:lnSpc>
                <a:spcPct val="90000"/>
              </a:lnSpc>
              <a:spcBef>
                <a:spcPts val="544"/>
              </a:spcBef>
              <a:spcAft>
                <a:spcPts val="0"/>
              </a:spcAft>
              <a:buClr>
                <a:schemeClr val="dk1"/>
              </a:buClr>
              <a:buSzPts val="2720"/>
              <a:buNone/>
            </a:pPr>
            <a:endParaRPr sz="2720" dirty="0"/>
          </a:p>
          <a:p>
            <a:pPr marL="114300" lvl="0" indent="0" algn="l" rtl="0">
              <a:lnSpc>
                <a:spcPct val="90000"/>
              </a:lnSpc>
              <a:spcBef>
                <a:spcPts val="544"/>
              </a:spcBef>
              <a:spcAft>
                <a:spcPts val="0"/>
              </a:spcAft>
              <a:buClr>
                <a:schemeClr val="dk1"/>
              </a:buClr>
              <a:buSzPts val="2720"/>
              <a:buNone/>
            </a:pPr>
            <a:endParaRPr sz="2720" dirty="0"/>
          </a:p>
        </p:txBody>
      </p:sp>
      <p:pic>
        <p:nvPicPr>
          <p:cNvPr id="1675" name="Google Shape;1675;p78"/>
          <p:cNvPicPr preferRelativeResize="0"/>
          <p:nvPr/>
        </p:nvPicPr>
        <p:blipFill rotWithShape="1">
          <a:blip r:embed="rId3">
            <a:alphaModFix/>
          </a:blip>
          <a:srcRect/>
          <a:stretch/>
        </p:blipFill>
        <p:spPr>
          <a:xfrm>
            <a:off x="3635854" y="2091721"/>
            <a:ext cx="5651291" cy="4412298"/>
          </a:xfrm>
          <a:prstGeom prst="rect">
            <a:avLst/>
          </a:prstGeom>
          <a:noFill/>
          <a:ln>
            <a:noFill/>
          </a:ln>
        </p:spPr>
      </p:pic>
      <p:sp>
        <p:nvSpPr>
          <p:cNvPr id="1676" name="Google Shape;1676;p78"/>
          <p:cNvSpPr/>
          <p:nvPr/>
        </p:nvSpPr>
        <p:spPr>
          <a:xfrm>
            <a:off x="130637" y="6211669"/>
            <a:ext cx="3626100" cy="58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ka-GE" sz="1600" b="0" i="1" u="none" strike="noStrike" cap="none" dirty="0" smtClean="0">
                <a:solidFill>
                  <a:schemeClr val="dk1"/>
                </a:solidFill>
                <a:latin typeface="Times New Roman"/>
                <a:ea typeface="Times New Roman"/>
                <a:cs typeface="Times New Roman"/>
                <a:sym typeface="Times New Roman"/>
              </a:rPr>
              <a:t>წყარო</a:t>
            </a:r>
            <a:r>
              <a:rPr lang="en-US" sz="1600" b="0" i="1" u="none" strike="noStrike" cap="none" dirty="0" smtClean="0">
                <a:solidFill>
                  <a:schemeClr val="dk1"/>
                </a:solidFill>
                <a:latin typeface="Times New Roman"/>
                <a:ea typeface="Times New Roman"/>
                <a:cs typeface="Times New Roman"/>
                <a:sym typeface="Times New Roman"/>
              </a:rPr>
              <a:t> </a:t>
            </a:r>
            <a:r>
              <a:rPr lang="en-US" sz="1600" b="0" i="1" u="none" strike="noStrike" cap="none" dirty="0">
                <a:solidFill>
                  <a:schemeClr val="dk1"/>
                </a:solidFill>
                <a:latin typeface="Times New Roman"/>
                <a:ea typeface="Times New Roman"/>
                <a:cs typeface="Times New Roman"/>
                <a:sym typeface="Times New Roman"/>
              </a:rPr>
              <a:t>: </a:t>
            </a:r>
            <a:r>
              <a:rPr lang="en-US" sz="1600" b="0" i="1" u="none" strike="noStrike" cap="none" dirty="0" smtClean="0">
                <a:solidFill>
                  <a:schemeClr val="dk1"/>
                </a:solidFill>
                <a:latin typeface="Times New Roman"/>
                <a:ea typeface="Times New Roman"/>
                <a:cs typeface="Times New Roman"/>
                <a:sym typeface="Times New Roman"/>
              </a:rPr>
              <a:t>Waste </a:t>
            </a:r>
            <a:r>
              <a:rPr lang="en-US" sz="1600" b="0" i="1" u="none" strike="noStrike" cap="none" dirty="0">
                <a:solidFill>
                  <a:schemeClr val="dk1"/>
                </a:solidFill>
                <a:latin typeface="Times New Roman"/>
                <a:ea typeface="Times New Roman"/>
                <a:cs typeface="Times New Roman"/>
                <a:sym typeface="Times New Roman"/>
              </a:rPr>
              <a:t>shipment on imports and exports (Eurostat)</a:t>
            </a:r>
            <a:endParaRPr sz="1600" b="0" i="1" u="none" strike="noStrike" cap="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680"/>
        <p:cNvGrpSpPr/>
        <p:nvPr/>
      </p:nvGrpSpPr>
      <p:grpSpPr>
        <a:xfrm>
          <a:off x="0" y="0"/>
          <a:ext cx="0" cy="0"/>
          <a:chOff x="0" y="0"/>
          <a:chExt cx="0" cy="0"/>
        </a:xfrm>
      </p:grpSpPr>
      <p:sp>
        <p:nvSpPr>
          <p:cNvPr id="1681" name="Google Shape;1681;p79"/>
          <p:cNvSpPr txBox="1">
            <a:spLocks noGrp="1"/>
          </p:cNvSpPr>
          <p:nvPr>
            <p:ph type="title"/>
          </p:nvPr>
        </p:nvSpPr>
        <p:spPr>
          <a:xfrm>
            <a:off x="539552" y="-12271"/>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4400"/>
              <a:buFont typeface="Calibri"/>
              <a:buNone/>
            </a:pPr>
            <a:r>
              <a:rPr lang="ka-GE" b="1" dirty="0" smtClean="0">
                <a:solidFill>
                  <a:schemeClr val="dk2"/>
                </a:solidFill>
              </a:rPr>
              <a:t>ლიეტუვა</a:t>
            </a:r>
            <a:endParaRPr b="1" dirty="0">
              <a:solidFill>
                <a:schemeClr val="dk2"/>
              </a:solidFill>
            </a:endParaRPr>
          </a:p>
        </p:txBody>
      </p:sp>
      <p:sp>
        <p:nvSpPr>
          <p:cNvPr id="1682" name="Google Shape;1682;p79"/>
          <p:cNvSpPr txBox="1">
            <a:spLocks noGrp="1"/>
          </p:cNvSpPr>
          <p:nvPr>
            <p:ph type="body" idx="1"/>
          </p:nvPr>
        </p:nvSpPr>
        <p:spPr>
          <a:xfrm>
            <a:off x="251520" y="908720"/>
            <a:ext cx="2968758" cy="5302949"/>
          </a:xfrm>
          <a:prstGeom prst="rect">
            <a:avLst/>
          </a:prstGeom>
          <a:noFill/>
          <a:ln>
            <a:noFill/>
          </a:ln>
        </p:spPr>
        <p:txBody>
          <a:bodyPr spcFirstLastPara="1" wrap="square" lIns="91425" tIns="45700" rIns="91425" bIns="45700" anchor="t" anchorCtr="0">
            <a:normAutofit fontScale="92500" lnSpcReduction="10000"/>
          </a:bodyPr>
          <a:lstStyle/>
          <a:p>
            <a:pPr marL="114300" lvl="0" indent="0" algn="l" rtl="0">
              <a:lnSpc>
                <a:spcPct val="100000"/>
              </a:lnSpc>
              <a:spcBef>
                <a:spcPts val="0"/>
              </a:spcBef>
              <a:spcAft>
                <a:spcPts val="0"/>
              </a:spcAft>
              <a:buClr>
                <a:schemeClr val="dk2"/>
              </a:buClr>
              <a:buSzPts val="1760"/>
              <a:buNone/>
            </a:pPr>
            <a:r>
              <a:rPr lang="ka-GE" sz="1760" b="1" dirty="0" smtClean="0">
                <a:solidFill>
                  <a:schemeClr val="dk2"/>
                </a:solidFill>
                <a:latin typeface="Times New Roman"/>
                <a:ea typeface="Times New Roman"/>
                <a:cs typeface="Times New Roman"/>
                <a:sym typeface="Times New Roman"/>
              </a:rPr>
              <a:t>ექსპორტი</a:t>
            </a:r>
            <a:r>
              <a:rPr lang="en-US" sz="1760" b="1"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29008 </a:t>
            </a:r>
            <a:r>
              <a:rPr lang="en-US" sz="1760" dirty="0" smtClean="0">
                <a:latin typeface="Times New Roman"/>
                <a:ea typeface="Times New Roman"/>
                <a:cs typeface="Times New Roman"/>
                <a:sym typeface="Times New Roman"/>
              </a:rPr>
              <a:t>ტ</a:t>
            </a:r>
            <a:r>
              <a:rPr lang="ka-GE" sz="1760" dirty="0" smtClean="0">
                <a:latin typeface="Times New Roman"/>
                <a:ea typeface="Times New Roman"/>
                <a:cs typeface="Times New Roman"/>
                <a:sym typeface="Times New Roman"/>
              </a:rPr>
              <a:t>ონა წელიწადში.</a:t>
            </a:r>
          </a:p>
          <a:p>
            <a:pPr marL="114300" lvl="0" indent="0" algn="l" rtl="0">
              <a:lnSpc>
                <a:spcPct val="100000"/>
              </a:lnSpc>
              <a:spcBef>
                <a:spcPts val="0"/>
              </a:spcBef>
              <a:spcAft>
                <a:spcPts val="0"/>
              </a:spcAft>
              <a:buClr>
                <a:schemeClr val="dk2"/>
              </a:buClr>
              <a:buSzPts val="1760"/>
              <a:buNone/>
            </a:pPr>
            <a:r>
              <a:rPr lang="ka-GE" sz="1760" dirty="0" smtClean="0">
                <a:cs typeface="Times New Roman"/>
                <a:sym typeface="Times New Roman"/>
              </a:rPr>
              <a:t>ესტონეთი, გერმანია, ლატვია, ჩეხეთის რესპუბლიკა (ტყვიის ბატარეები), ნიდერლანდები, შვედეთი, პოლონეთი.</a:t>
            </a:r>
            <a:endParaRPr dirty="0"/>
          </a:p>
          <a:p>
            <a:pPr marL="114300" lvl="0" indent="0" algn="l" rtl="0">
              <a:lnSpc>
                <a:spcPct val="100000"/>
              </a:lnSpc>
              <a:spcBef>
                <a:spcPts val="352"/>
              </a:spcBef>
              <a:spcAft>
                <a:spcPts val="0"/>
              </a:spcAft>
              <a:buClr>
                <a:schemeClr val="dk2"/>
              </a:buClr>
              <a:buSzPts val="1760"/>
              <a:buNone/>
            </a:pPr>
            <a:r>
              <a:rPr lang="ka-GE" sz="1760" b="1" dirty="0" smtClean="0">
                <a:solidFill>
                  <a:schemeClr val="dk2"/>
                </a:solidFill>
                <a:latin typeface="Times New Roman"/>
                <a:ea typeface="Times New Roman"/>
                <a:cs typeface="Times New Roman"/>
                <a:sym typeface="Times New Roman"/>
              </a:rPr>
              <a:t>იმპორტი</a:t>
            </a:r>
            <a:r>
              <a:rPr lang="en-US" sz="1760"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 14691 </a:t>
            </a:r>
            <a:r>
              <a:rPr lang="en-US" sz="1760" dirty="0" smtClean="0">
                <a:latin typeface="Times New Roman"/>
                <a:ea typeface="Times New Roman"/>
                <a:cs typeface="Times New Roman"/>
                <a:sym typeface="Times New Roman"/>
              </a:rPr>
              <a:t>ტ</a:t>
            </a:r>
            <a:r>
              <a:rPr lang="ka-GE" sz="1760" dirty="0" smtClean="0">
                <a:latin typeface="Times New Roman"/>
                <a:ea typeface="Times New Roman"/>
                <a:cs typeface="Times New Roman"/>
                <a:sym typeface="Times New Roman"/>
              </a:rPr>
              <a:t>ონა.</a:t>
            </a:r>
            <a:endParaRPr dirty="0"/>
          </a:p>
          <a:p>
            <a:pPr marL="114300" lvl="0" indent="0">
              <a:spcBef>
                <a:spcPts val="352"/>
              </a:spcBef>
              <a:buSzPts val="1760"/>
              <a:buNone/>
            </a:pPr>
            <a:r>
              <a:rPr lang="ka-GE" sz="1760" i="1" dirty="0" smtClean="0">
                <a:latin typeface="Times New Roman"/>
                <a:ea typeface="Times New Roman"/>
                <a:cs typeface="Times New Roman"/>
                <a:sym typeface="Times New Roman"/>
              </a:rPr>
              <a:t>ესტონეთი</a:t>
            </a:r>
            <a:r>
              <a:rPr lang="en-US" sz="1760"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WEEE, </a:t>
            </a:r>
            <a:r>
              <a:rPr lang="ka-GE" sz="1760" dirty="0" smtClean="0">
                <a:latin typeface="Times New Roman"/>
                <a:ea typeface="Times New Roman"/>
                <a:cs typeface="Times New Roman"/>
                <a:sym typeface="Times New Roman"/>
              </a:rPr>
              <a:t>გაგრილებელი მოწყობილობები;</a:t>
            </a:r>
            <a:endParaRPr sz="1760" dirty="0">
              <a:latin typeface="Times New Roman"/>
              <a:ea typeface="Times New Roman"/>
              <a:cs typeface="Times New Roman"/>
              <a:sym typeface="Times New Roman"/>
            </a:endParaRPr>
          </a:p>
          <a:p>
            <a:pPr marL="114300" lvl="0" indent="0" algn="l" rtl="0">
              <a:lnSpc>
                <a:spcPct val="100000"/>
              </a:lnSpc>
              <a:spcBef>
                <a:spcPts val="352"/>
              </a:spcBef>
              <a:spcAft>
                <a:spcPts val="0"/>
              </a:spcAft>
              <a:buClr>
                <a:schemeClr val="dk1"/>
              </a:buClr>
              <a:buSzPts val="1760"/>
              <a:buNone/>
            </a:pPr>
            <a:r>
              <a:rPr lang="ka-GE" sz="1760" i="1" dirty="0" smtClean="0">
                <a:latin typeface="Times New Roman"/>
                <a:ea typeface="Times New Roman"/>
                <a:cs typeface="Times New Roman"/>
                <a:sym typeface="Times New Roman"/>
              </a:rPr>
              <a:t>ლატვია</a:t>
            </a:r>
            <a:r>
              <a:rPr lang="en-US" sz="1760"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 </a:t>
            </a:r>
            <a:r>
              <a:rPr lang="ka-GE" sz="1760" dirty="0" smtClean="0">
                <a:latin typeface="Times New Roman"/>
                <a:ea typeface="Times New Roman"/>
                <a:cs typeface="Times New Roman"/>
                <a:sym typeface="Times New Roman"/>
              </a:rPr>
              <a:t>ტოქსიკური ნარჩენები, ტყვიის ბატარეები, ნარჩენი ზეთი;</a:t>
            </a:r>
            <a:endParaRPr sz="1760" dirty="0">
              <a:latin typeface="Times New Roman"/>
              <a:ea typeface="Times New Roman"/>
              <a:cs typeface="Times New Roman"/>
              <a:sym typeface="Times New Roman"/>
            </a:endParaRPr>
          </a:p>
          <a:p>
            <a:pPr marL="114300" lvl="0" indent="0" algn="l" rtl="0">
              <a:lnSpc>
                <a:spcPct val="100000"/>
              </a:lnSpc>
              <a:spcBef>
                <a:spcPts val="352"/>
              </a:spcBef>
              <a:spcAft>
                <a:spcPts val="0"/>
              </a:spcAft>
              <a:buClr>
                <a:schemeClr val="dk1"/>
              </a:buClr>
              <a:buSzPts val="1760"/>
              <a:buNone/>
            </a:pPr>
            <a:r>
              <a:rPr lang="ka-GE" sz="1760" i="1" dirty="0" smtClean="0">
                <a:latin typeface="Times New Roman"/>
                <a:ea typeface="Times New Roman"/>
                <a:cs typeface="Times New Roman"/>
                <a:sym typeface="Times New Roman"/>
              </a:rPr>
              <a:t>ირლანდია</a:t>
            </a:r>
            <a:r>
              <a:rPr lang="en-US" sz="1760"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RDF</a:t>
            </a:r>
            <a:endParaRPr dirty="0"/>
          </a:p>
          <a:p>
            <a:pPr marL="114300" lvl="0" indent="0">
              <a:spcBef>
                <a:spcPts val="352"/>
              </a:spcBef>
              <a:buSzPts val="1760"/>
              <a:buNone/>
            </a:pPr>
            <a:r>
              <a:rPr lang="ka-GE" sz="1760" i="1" dirty="0" smtClean="0">
                <a:latin typeface="Times New Roman"/>
                <a:ea typeface="Times New Roman"/>
                <a:cs typeface="Times New Roman"/>
                <a:sym typeface="Times New Roman"/>
              </a:rPr>
              <a:t>ნორვეგია</a:t>
            </a:r>
            <a:r>
              <a:rPr lang="en-US" sz="1760"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 </a:t>
            </a:r>
            <a:r>
              <a:rPr lang="ka-GE" sz="1760" dirty="0" smtClean="0">
                <a:latin typeface="Times New Roman"/>
                <a:ea typeface="Times New Roman"/>
                <a:cs typeface="Times New Roman"/>
                <a:sym typeface="Times New Roman"/>
              </a:rPr>
              <a:t>პლასტმასები, </a:t>
            </a:r>
            <a:r>
              <a:rPr lang="ka-GE" sz="1760" dirty="0">
                <a:latin typeface="Times New Roman"/>
                <a:ea typeface="Times New Roman"/>
                <a:cs typeface="Times New Roman"/>
                <a:sym typeface="Times New Roman"/>
              </a:rPr>
              <a:t>თევზის მეურნეობის </a:t>
            </a:r>
            <a:r>
              <a:rPr lang="ka-GE" sz="1760" dirty="0" smtClean="0">
                <a:latin typeface="Times New Roman"/>
                <a:ea typeface="Times New Roman"/>
                <a:cs typeface="Times New Roman"/>
                <a:sym typeface="Times New Roman"/>
              </a:rPr>
              <a:t>ბადეები;</a:t>
            </a:r>
          </a:p>
          <a:p>
            <a:pPr marL="114300" lvl="0" indent="0">
              <a:spcBef>
                <a:spcPts val="352"/>
              </a:spcBef>
              <a:buSzPts val="1760"/>
              <a:buNone/>
            </a:pPr>
            <a:r>
              <a:rPr lang="ka-GE" sz="1760" i="1" dirty="0" smtClean="0">
                <a:latin typeface="Times New Roman"/>
                <a:ea typeface="Times New Roman"/>
                <a:cs typeface="Times New Roman"/>
                <a:sym typeface="Times New Roman"/>
              </a:rPr>
              <a:t>შვედეთი</a:t>
            </a:r>
            <a:r>
              <a:rPr lang="en-US" sz="1760" dirty="0" smtClean="0">
                <a:latin typeface="Times New Roman"/>
                <a:ea typeface="Times New Roman"/>
                <a:cs typeface="Times New Roman"/>
                <a:sym typeface="Times New Roman"/>
              </a:rPr>
              <a:t> </a:t>
            </a:r>
            <a:r>
              <a:rPr lang="en-US" sz="1760" dirty="0">
                <a:latin typeface="Times New Roman"/>
                <a:ea typeface="Times New Roman"/>
                <a:cs typeface="Times New Roman"/>
                <a:sym typeface="Times New Roman"/>
              </a:rPr>
              <a:t>-  </a:t>
            </a:r>
            <a:r>
              <a:rPr lang="ka-GE" sz="1760" dirty="0" smtClean="0">
                <a:latin typeface="Times New Roman"/>
                <a:ea typeface="Times New Roman"/>
                <a:cs typeface="Times New Roman"/>
                <a:sym typeface="Times New Roman"/>
              </a:rPr>
              <a:t>ტყვიის ბატარეები;</a:t>
            </a:r>
            <a:endParaRPr dirty="0"/>
          </a:p>
          <a:p>
            <a:pPr marL="114300" lvl="0" indent="0" algn="l" rtl="0">
              <a:lnSpc>
                <a:spcPct val="100000"/>
              </a:lnSpc>
              <a:spcBef>
                <a:spcPts val="352"/>
              </a:spcBef>
              <a:spcAft>
                <a:spcPts val="0"/>
              </a:spcAft>
              <a:buClr>
                <a:schemeClr val="dk1"/>
              </a:buClr>
              <a:buSzPts val="1760"/>
              <a:buNone/>
            </a:pPr>
            <a:r>
              <a:rPr lang="ka-GE" sz="1760" dirty="0" smtClean="0">
                <a:latin typeface="Times New Roman"/>
                <a:ea typeface="Times New Roman"/>
                <a:cs typeface="Times New Roman"/>
                <a:sym typeface="Times New Roman"/>
              </a:rPr>
              <a:t>ბელარუსია, საქართველო</a:t>
            </a:r>
            <a:endParaRPr sz="1760" dirty="0">
              <a:latin typeface="Times New Roman"/>
              <a:ea typeface="Times New Roman"/>
              <a:cs typeface="Times New Roman"/>
              <a:sym typeface="Times New Roman"/>
            </a:endParaRPr>
          </a:p>
        </p:txBody>
      </p:sp>
      <p:pic>
        <p:nvPicPr>
          <p:cNvPr id="1683" name="Google Shape;1683;p79"/>
          <p:cNvPicPr preferRelativeResize="0"/>
          <p:nvPr/>
        </p:nvPicPr>
        <p:blipFill rotWithShape="1">
          <a:blip r:embed="rId3">
            <a:alphaModFix/>
          </a:blip>
          <a:srcRect/>
          <a:stretch/>
        </p:blipFill>
        <p:spPr>
          <a:xfrm>
            <a:off x="2843808" y="2366810"/>
            <a:ext cx="6228184" cy="4461076"/>
          </a:xfrm>
          <a:prstGeom prst="rect">
            <a:avLst/>
          </a:prstGeom>
          <a:noFill/>
          <a:ln>
            <a:noFill/>
          </a:ln>
        </p:spPr>
      </p:pic>
      <p:sp>
        <p:nvSpPr>
          <p:cNvPr id="1684" name="Google Shape;1684;p79"/>
          <p:cNvSpPr/>
          <p:nvPr/>
        </p:nvSpPr>
        <p:spPr>
          <a:xfrm>
            <a:off x="9754" y="6211669"/>
            <a:ext cx="3626100" cy="58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1" u="none" strike="noStrike" cap="none">
                <a:solidFill>
                  <a:schemeClr val="dk1"/>
                </a:solidFill>
                <a:latin typeface="Times New Roman"/>
                <a:ea typeface="Times New Roman"/>
                <a:cs typeface="Times New Roman"/>
                <a:sym typeface="Times New Roman"/>
              </a:rPr>
              <a:t>Source : Waste shipment on imports and exports (Eurostat)</a:t>
            </a:r>
            <a:endParaRPr sz="1600" b="0" i="1" u="none" strike="noStrike" cap="none">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sp>
        <p:nvSpPr>
          <p:cNvPr id="1689" name="Google Shape;1689;p80"/>
          <p:cNvSpPr txBox="1">
            <a:spLocks noGrp="1"/>
          </p:cNvSpPr>
          <p:nvPr>
            <p:ph type="title"/>
          </p:nvPr>
        </p:nvSpPr>
        <p:spPr>
          <a:xfrm>
            <a:off x="467544" y="123430"/>
            <a:ext cx="7620000" cy="634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2"/>
              </a:buClr>
              <a:buSzPts val="3959"/>
              <a:buFont typeface="Cambria"/>
              <a:buNone/>
            </a:pPr>
            <a:r>
              <a:rPr lang="ka-GE" sz="3959" b="1" dirty="0" smtClean="0">
                <a:solidFill>
                  <a:schemeClr val="dk2"/>
                </a:solidFill>
                <a:latin typeface="Cambria"/>
                <a:ea typeface="Cambria"/>
                <a:cs typeface="Cambria"/>
                <a:sym typeface="Cambria"/>
              </a:rPr>
              <a:t>ფინეთი</a:t>
            </a:r>
            <a:endParaRPr sz="3959" b="1" dirty="0">
              <a:solidFill>
                <a:schemeClr val="dk2"/>
              </a:solidFill>
              <a:latin typeface="Cambria"/>
              <a:ea typeface="Cambria"/>
              <a:cs typeface="Cambria"/>
              <a:sym typeface="Cambria"/>
            </a:endParaRPr>
          </a:p>
        </p:txBody>
      </p:sp>
      <p:sp>
        <p:nvSpPr>
          <p:cNvPr id="1690" name="Google Shape;1690;p80"/>
          <p:cNvSpPr txBox="1">
            <a:spLocks noGrp="1"/>
          </p:cNvSpPr>
          <p:nvPr>
            <p:ph type="body" idx="1"/>
          </p:nvPr>
        </p:nvSpPr>
        <p:spPr>
          <a:xfrm>
            <a:off x="323528" y="764704"/>
            <a:ext cx="3154800" cy="58326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0"/>
              </a:spcBef>
              <a:spcAft>
                <a:spcPts val="0"/>
              </a:spcAft>
              <a:buClr>
                <a:schemeClr val="dk2"/>
              </a:buClr>
              <a:buSzPts val="1900"/>
              <a:buNone/>
            </a:pPr>
            <a:r>
              <a:rPr lang="ka-GE" sz="1600" b="1" dirty="0" smtClean="0">
                <a:solidFill>
                  <a:schemeClr val="dk2"/>
                </a:solidFill>
                <a:latin typeface="Times New Roman"/>
                <a:ea typeface="Times New Roman"/>
                <a:cs typeface="Times New Roman"/>
                <a:sym typeface="Times New Roman"/>
              </a:rPr>
              <a:t>იმპორტი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84937 </a:t>
            </a:r>
            <a:r>
              <a:rPr lang="ka-GE" sz="1600" dirty="0" smtClean="0">
                <a:latin typeface="Times New Roman"/>
                <a:ea typeface="Times New Roman"/>
                <a:cs typeface="Times New Roman"/>
                <a:sym typeface="Times New Roman"/>
              </a:rPr>
              <a:t>ტონა</a:t>
            </a:r>
            <a:r>
              <a:rPr lang="en-US" sz="1600" dirty="0" smtClean="0">
                <a:latin typeface="Times New Roman"/>
                <a:ea typeface="Times New Roman"/>
                <a:cs typeface="Times New Roman"/>
                <a:sym typeface="Times New Roman"/>
              </a:rPr>
              <a:t> </a:t>
            </a:r>
            <a:endParaRPr sz="2400" dirty="0"/>
          </a:p>
          <a:p>
            <a:pPr marL="114300" lvl="0" indent="0">
              <a:spcBef>
                <a:spcPts val="380"/>
              </a:spcBef>
              <a:buSzPts val="1900"/>
              <a:buNone/>
            </a:pPr>
            <a:r>
              <a:rPr lang="ka-GE" sz="1600" i="1" dirty="0" smtClean="0">
                <a:latin typeface="Times New Roman"/>
                <a:ea typeface="Times New Roman"/>
                <a:cs typeface="Times New Roman"/>
                <a:sym typeface="Times New Roman"/>
              </a:rPr>
              <a:t>აუსტრია</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აკუმულატორები</a:t>
            </a:r>
            <a:r>
              <a:rPr lang="en-US" sz="1600" dirty="0" smtClean="0">
                <a:latin typeface="Times New Roman"/>
                <a:ea typeface="Times New Roman"/>
                <a:cs typeface="Times New Roman"/>
                <a:sym typeface="Times New Roman"/>
              </a:rPr>
              <a:t>, </a:t>
            </a:r>
            <a:r>
              <a:rPr lang="ka-GE" sz="1600" dirty="0">
                <a:latin typeface="Times New Roman"/>
                <a:ea typeface="Times New Roman"/>
                <a:cs typeface="Times New Roman"/>
                <a:sym typeface="Times New Roman"/>
              </a:rPr>
              <a:t>კობალტის შემცველი </a:t>
            </a:r>
            <a:r>
              <a:rPr lang="ka-GE" sz="1600" dirty="0" smtClean="0">
                <a:latin typeface="Times New Roman"/>
                <a:ea typeface="Times New Roman"/>
                <a:cs typeface="Times New Roman"/>
                <a:sym typeface="Times New Roman"/>
              </a:rPr>
              <a:t>ნარჩენები;</a:t>
            </a:r>
          </a:p>
          <a:p>
            <a:pPr marL="114300" lvl="0" indent="0">
              <a:spcBef>
                <a:spcPts val="380"/>
              </a:spcBef>
              <a:buSzPts val="1900"/>
              <a:buNone/>
            </a:pPr>
            <a:r>
              <a:rPr lang="ka-GE" sz="1600" i="1" dirty="0" smtClean="0">
                <a:latin typeface="Times New Roman"/>
                <a:ea typeface="Times New Roman"/>
                <a:cs typeface="Times New Roman"/>
                <a:sym typeface="Times New Roman"/>
              </a:rPr>
              <a:t>ესტონეთი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en-US" sz="1600" dirty="0" smtClean="0">
                <a:latin typeface="Times New Roman"/>
                <a:ea typeface="Times New Roman"/>
                <a:cs typeface="Times New Roman"/>
                <a:sym typeface="Times New Roman"/>
              </a:rPr>
              <a:t>ს</a:t>
            </a:r>
            <a:r>
              <a:rPr lang="ka-GE" sz="1600" dirty="0" smtClean="0">
                <a:latin typeface="Times New Roman"/>
                <a:ea typeface="Times New Roman"/>
                <a:cs typeface="Times New Roman"/>
                <a:sym typeface="Times New Roman"/>
              </a:rPr>
              <a:t>აყოფაცხოვრებო ნარჩენეის დაწვის შედეგად მიღებული ნარჩენები, მაცივრები;</a:t>
            </a:r>
            <a:endParaRPr sz="2400" dirty="0"/>
          </a:p>
          <a:p>
            <a:pPr marL="114300" lvl="0" indent="0" algn="l" rtl="0">
              <a:lnSpc>
                <a:spcPct val="100000"/>
              </a:lnSpc>
              <a:spcBef>
                <a:spcPts val="380"/>
              </a:spcBef>
              <a:spcAft>
                <a:spcPts val="0"/>
              </a:spcAft>
              <a:buClr>
                <a:schemeClr val="dk1"/>
              </a:buClr>
              <a:buSzPts val="1900"/>
              <a:buNone/>
            </a:pPr>
            <a:r>
              <a:rPr lang="ka-GE" sz="1600" i="1" dirty="0" smtClean="0">
                <a:latin typeface="Times New Roman"/>
                <a:ea typeface="Times New Roman"/>
                <a:cs typeface="Times New Roman"/>
                <a:sym typeface="Times New Roman"/>
              </a:rPr>
              <a:t>გერმანია</a:t>
            </a:r>
            <a:r>
              <a:rPr lang="en-US" sz="1600" dirty="0" smtClean="0">
                <a:latin typeface="Times New Roman"/>
                <a:ea typeface="Times New Roman"/>
                <a:cs typeface="Times New Roman"/>
                <a:sym typeface="Times New Roman"/>
              </a:rPr>
              <a:t>- ბ</a:t>
            </a:r>
            <a:r>
              <a:rPr lang="ka-GE" sz="1600" dirty="0" smtClean="0">
                <a:latin typeface="Times New Roman"/>
                <a:ea typeface="Times New Roman"/>
                <a:cs typeface="Times New Roman"/>
                <a:sym typeface="Times New Roman"/>
              </a:rPr>
              <a:t>ატარეის ნარჩენები, ნარჩენი ზეთი;</a:t>
            </a:r>
          </a:p>
          <a:p>
            <a:pPr marL="114300" lvl="0" indent="0" algn="l" rtl="0">
              <a:lnSpc>
                <a:spcPct val="100000"/>
              </a:lnSpc>
              <a:spcBef>
                <a:spcPts val="380"/>
              </a:spcBef>
              <a:spcAft>
                <a:spcPts val="0"/>
              </a:spcAft>
              <a:buClr>
                <a:schemeClr val="dk1"/>
              </a:buClr>
              <a:buSzPts val="1900"/>
              <a:buNone/>
            </a:pPr>
            <a:r>
              <a:rPr lang="ka-GE" sz="1600" i="1" dirty="0" smtClean="0">
                <a:cs typeface="Times New Roman"/>
                <a:sym typeface="Times New Roman"/>
              </a:rPr>
              <a:t>ნიდერლანდები</a:t>
            </a:r>
            <a:r>
              <a:rPr lang="ka-GE" sz="1600" dirty="0" smtClean="0">
                <a:cs typeface="Times New Roman"/>
                <a:sym typeface="Times New Roman"/>
              </a:rPr>
              <a:t> - ნარჩენი ზეთი;</a:t>
            </a:r>
          </a:p>
          <a:p>
            <a:pPr marL="114300" lvl="0" indent="0">
              <a:spcBef>
                <a:spcPts val="380"/>
              </a:spcBef>
              <a:buSzPts val="1900"/>
              <a:buNone/>
            </a:pPr>
            <a:r>
              <a:rPr lang="ka-GE" sz="1600" i="1" dirty="0" smtClean="0">
                <a:cs typeface="Times New Roman"/>
                <a:sym typeface="Times New Roman"/>
              </a:rPr>
              <a:t>ნორვეგია</a:t>
            </a:r>
            <a:r>
              <a:rPr lang="ka-GE" sz="1600" dirty="0" smtClean="0">
                <a:cs typeface="Times New Roman"/>
                <a:sym typeface="Times New Roman"/>
              </a:rPr>
              <a:t> - </a:t>
            </a:r>
            <a:r>
              <a:rPr lang="en-US" sz="1600" dirty="0" smtClean="0">
                <a:latin typeface="Times New Roman"/>
                <a:ea typeface="Times New Roman"/>
                <a:cs typeface="Times New Roman"/>
                <a:sym typeface="Times New Roman"/>
              </a:rPr>
              <a:t>PCB-</a:t>
            </a:r>
            <a:r>
              <a:rPr lang="ka-GE" sz="1600" dirty="0" smtClean="0">
                <a:latin typeface="Times New Roman"/>
                <a:ea typeface="Times New Roman"/>
                <a:cs typeface="Times New Roman"/>
                <a:sym typeface="Times New Roman"/>
              </a:rPr>
              <a:t>ის შემცველი ნარჩენები;</a:t>
            </a:r>
          </a:p>
          <a:p>
            <a:pPr marL="114300" lvl="0" indent="0">
              <a:spcBef>
                <a:spcPts val="380"/>
              </a:spcBef>
              <a:buSzPts val="1900"/>
              <a:buNone/>
            </a:pPr>
            <a:r>
              <a:rPr lang="ka-GE" sz="1600" i="1" dirty="0" smtClean="0">
                <a:latin typeface="Times New Roman"/>
                <a:ea typeface="Times New Roman"/>
                <a:cs typeface="Times New Roman"/>
                <a:sym typeface="Times New Roman"/>
              </a:rPr>
              <a:t>შვედეთი - </a:t>
            </a:r>
            <a:r>
              <a:rPr lang="ka-GE" sz="1600" dirty="0" smtClean="0">
                <a:latin typeface="Times New Roman"/>
                <a:ea typeface="Times New Roman"/>
                <a:cs typeface="Times New Roman"/>
                <a:sym typeface="Times New Roman"/>
              </a:rPr>
              <a:t>ნარჩენი ზეთი, </a:t>
            </a:r>
            <a:endParaRPr lang="en-US" sz="1600" dirty="0">
              <a:latin typeface="Times New Roman"/>
              <a:ea typeface="Times New Roman"/>
              <a:cs typeface="Times New Roman"/>
              <a:sym typeface="Times New Roman"/>
            </a:endParaRPr>
          </a:p>
          <a:p>
            <a:pPr marL="114300" lvl="0" indent="0">
              <a:spcBef>
                <a:spcPts val="380"/>
              </a:spcBef>
              <a:buSzPts val="1900"/>
              <a:buNone/>
            </a:pPr>
            <a:r>
              <a:rPr lang="ka-GE" sz="1600" dirty="0">
                <a:latin typeface="Times New Roman"/>
                <a:ea typeface="Times New Roman"/>
                <a:cs typeface="Times New Roman"/>
                <a:sym typeface="Times New Roman"/>
              </a:rPr>
              <a:t>ფერადი ლითონის ფრაქცია, ბატარეის </a:t>
            </a:r>
            <a:r>
              <a:rPr lang="ka-GE" sz="1600" dirty="0" smtClean="0">
                <a:latin typeface="Times New Roman"/>
                <a:ea typeface="Times New Roman"/>
                <a:cs typeface="Times New Roman"/>
                <a:sym typeface="Times New Roman"/>
              </a:rPr>
              <a:t>ნარჩენები;</a:t>
            </a:r>
          </a:p>
          <a:p>
            <a:pPr marL="114300" lvl="0" indent="0">
              <a:spcBef>
                <a:spcPts val="380"/>
              </a:spcBef>
              <a:buSzPts val="1900"/>
              <a:buNone/>
            </a:pPr>
            <a:r>
              <a:rPr lang="ka-GE" sz="1600" i="1" dirty="0" smtClean="0">
                <a:latin typeface="Times New Roman"/>
                <a:ea typeface="Times New Roman"/>
                <a:cs typeface="Times New Roman"/>
                <a:sym typeface="Times New Roman"/>
              </a:rPr>
              <a:t>რუსეთი, დიდი ბრიტანეტი </a:t>
            </a:r>
            <a:r>
              <a:rPr lang="ka-GE" sz="1600" dirty="0">
                <a:latin typeface="Times New Roman"/>
                <a:ea typeface="Times New Roman"/>
                <a:cs typeface="Times New Roman"/>
                <a:sym typeface="Times New Roman"/>
              </a:rPr>
              <a:t>- დამუშავებული ხის ნარჩენები</a:t>
            </a:r>
            <a:endParaRPr sz="2400" dirty="0"/>
          </a:p>
        </p:txBody>
      </p:sp>
      <p:sp>
        <p:nvSpPr>
          <p:cNvPr id="1691" name="Google Shape;1691;p80"/>
          <p:cNvSpPr/>
          <p:nvPr/>
        </p:nvSpPr>
        <p:spPr>
          <a:xfrm>
            <a:off x="3635896" y="764704"/>
            <a:ext cx="5508000" cy="1569620"/>
          </a:xfrm>
          <a:prstGeom prst="rect">
            <a:avLst/>
          </a:prstGeom>
          <a:noFill/>
          <a:ln>
            <a:noFill/>
          </a:ln>
        </p:spPr>
        <p:txBody>
          <a:bodyPr spcFirstLastPara="1" wrap="square" lIns="91425" tIns="45700" rIns="91425" bIns="45700" anchor="t" anchorCtr="0">
            <a:spAutoFit/>
          </a:bodyPr>
          <a:lstStyle/>
          <a:p>
            <a:pPr marL="114300" marR="0" lvl="0" indent="0" algn="l" rtl="0">
              <a:lnSpc>
                <a:spcPct val="100000"/>
              </a:lnSpc>
              <a:spcBef>
                <a:spcPts val="0"/>
              </a:spcBef>
              <a:spcAft>
                <a:spcPts val="0"/>
              </a:spcAft>
              <a:buClr>
                <a:schemeClr val="dk2"/>
              </a:buClr>
              <a:buSzPts val="1900"/>
              <a:buFont typeface="Times New Roman"/>
              <a:buNone/>
            </a:pPr>
            <a:r>
              <a:rPr lang="ka-GE" sz="1600" b="1" i="0" u="none" strike="noStrike" cap="none" dirty="0" smtClean="0">
                <a:solidFill>
                  <a:schemeClr val="dk2"/>
                </a:solidFill>
                <a:latin typeface="Times New Roman"/>
                <a:ea typeface="Times New Roman"/>
                <a:cs typeface="Times New Roman"/>
                <a:sym typeface="Times New Roman"/>
              </a:rPr>
              <a:t>ექსპორტი</a:t>
            </a:r>
            <a:r>
              <a:rPr lang="en-US" sz="1600" b="0" i="0" u="none" strike="noStrike" cap="none" dirty="0" smtClean="0">
                <a:solidFill>
                  <a:schemeClr val="dk1"/>
                </a:solidFill>
                <a:latin typeface="Times New Roman"/>
                <a:ea typeface="Times New Roman"/>
                <a:cs typeface="Times New Roman"/>
                <a:sym typeface="Times New Roman"/>
              </a:rPr>
              <a:t>: </a:t>
            </a:r>
            <a:r>
              <a:rPr lang="en-US" sz="1600" b="0" i="0" u="none" strike="noStrike" cap="none" dirty="0">
                <a:solidFill>
                  <a:schemeClr val="dk1"/>
                </a:solidFill>
                <a:latin typeface="Times New Roman"/>
                <a:ea typeface="Times New Roman"/>
                <a:cs typeface="Times New Roman"/>
                <a:sym typeface="Times New Roman"/>
              </a:rPr>
              <a:t>231344 </a:t>
            </a:r>
            <a:r>
              <a:rPr lang="en-US" sz="1600" b="0" i="0" u="none" strike="noStrike" cap="none" dirty="0" smtClean="0">
                <a:solidFill>
                  <a:schemeClr val="dk1"/>
                </a:solidFill>
                <a:latin typeface="Times New Roman"/>
                <a:ea typeface="Times New Roman"/>
                <a:cs typeface="Times New Roman"/>
                <a:sym typeface="Times New Roman"/>
              </a:rPr>
              <a:t>ტ</a:t>
            </a:r>
            <a:r>
              <a:rPr lang="ka-GE" sz="1600" b="0" i="0" u="none" strike="noStrike" cap="none" dirty="0" smtClean="0">
                <a:solidFill>
                  <a:schemeClr val="dk1"/>
                </a:solidFill>
                <a:latin typeface="Times New Roman"/>
                <a:ea typeface="Times New Roman"/>
                <a:cs typeface="Times New Roman"/>
                <a:sym typeface="Times New Roman"/>
              </a:rPr>
              <a:t>ონა წელიწადში</a:t>
            </a:r>
            <a:endParaRPr sz="1100" b="0" i="0" u="none" strike="noStrike" cap="none" dirty="0">
              <a:solidFill>
                <a:srgbClr val="000000"/>
              </a:solidFill>
              <a:latin typeface="Arial"/>
              <a:ea typeface="Arial"/>
              <a:cs typeface="Arial"/>
              <a:sym typeface="Arial"/>
            </a:endParaRPr>
          </a:p>
          <a:p>
            <a:pPr marL="114300" lvl="0">
              <a:buClr>
                <a:schemeClr val="dk1"/>
              </a:buClr>
              <a:buSzPts val="1900"/>
            </a:pPr>
            <a:r>
              <a:rPr lang="ka-GE" sz="1600" b="0" i="0" u="none" strike="noStrike" cap="none" dirty="0" smtClean="0">
                <a:solidFill>
                  <a:schemeClr val="dk1"/>
                </a:solidFill>
                <a:latin typeface="Times New Roman"/>
                <a:ea typeface="Times New Roman"/>
                <a:cs typeface="Times New Roman"/>
                <a:sym typeface="Times New Roman"/>
              </a:rPr>
              <a:t>ბელგია</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ტყვიის შემცველი ნარჩენები</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დანია, ესტონეთი, გერმანია, ლატვია, იტალია (მჟავა ნარჩენები), დიდი ბრიტანეთი, </a:t>
            </a:r>
            <a:r>
              <a:rPr lang="ka-GE" sz="1600" dirty="0">
                <a:solidFill>
                  <a:schemeClr val="dk1"/>
                </a:solidFill>
                <a:latin typeface="Times New Roman"/>
                <a:ea typeface="Times New Roman"/>
                <a:cs typeface="Times New Roman"/>
                <a:sym typeface="Times New Roman"/>
              </a:rPr>
              <a:t>ლუქსემბურგი (ნარჩენების კატალიზატორი (ქარვა</a:t>
            </a:r>
            <a:r>
              <a:rPr lang="ka-GE" sz="1600" dirty="0" smtClean="0">
                <a:solidFill>
                  <a:schemeClr val="dk1"/>
                </a:solidFill>
                <a:latin typeface="Times New Roman"/>
                <a:ea typeface="Times New Roman"/>
                <a:cs typeface="Times New Roman"/>
                <a:sym typeface="Times New Roman"/>
              </a:rPr>
              <a:t>), ნიდერლანდები </a:t>
            </a:r>
            <a:r>
              <a:rPr lang="ka-GE" sz="1600" dirty="0">
                <a:solidFill>
                  <a:schemeClr val="dk1"/>
                </a:solidFill>
                <a:latin typeface="Times New Roman"/>
                <a:ea typeface="Times New Roman"/>
                <a:cs typeface="Times New Roman"/>
                <a:sym typeface="Times New Roman"/>
              </a:rPr>
              <a:t>(ფერადი ლითონის </a:t>
            </a:r>
            <a:r>
              <a:rPr lang="ka-GE" sz="1600" dirty="0" smtClean="0">
                <a:solidFill>
                  <a:schemeClr val="dk1"/>
                </a:solidFill>
                <a:latin typeface="Times New Roman"/>
                <a:ea typeface="Times New Roman"/>
                <a:cs typeface="Times New Roman"/>
                <a:sym typeface="Times New Roman"/>
              </a:rPr>
              <a:t>კონცენტრატი), შვედეთი.</a:t>
            </a:r>
            <a:endParaRPr sz="1100" b="0" i="0" u="none" strike="noStrike" cap="none" dirty="0">
              <a:solidFill>
                <a:srgbClr val="000000"/>
              </a:solidFill>
              <a:latin typeface="Arial"/>
              <a:ea typeface="Arial"/>
              <a:cs typeface="Arial"/>
              <a:sym typeface="Arial"/>
            </a:endParaRPr>
          </a:p>
        </p:txBody>
      </p:sp>
      <p:pic>
        <p:nvPicPr>
          <p:cNvPr id="1692" name="Google Shape;1692;p80"/>
          <p:cNvPicPr preferRelativeResize="0"/>
          <p:nvPr/>
        </p:nvPicPr>
        <p:blipFill rotWithShape="1">
          <a:blip r:embed="rId3">
            <a:alphaModFix/>
          </a:blip>
          <a:srcRect/>
          <a:stretch/>
        </p:blipFill>
        <p:spPr>
          <a:xfrm>
            <a:off x="3635896" y="2341375"/>
            <a:ext cx="5497950" cy="4509120"/>
          </a:xfrm>
          <a:prstGeom prst="rect">
            <a:avLst/>
          </a:prstGeom>
          <a:noFill/>
          <a:ln>
            <a:noFill/>
          </a:ln>
        </p:spPr>
      </p:pic>
      <p:sp>
        <p:nvSpPr>
          <p:cNvPr id="1693" name="Google Shape;1693;p80"/>
          <p:cNvSpPr/>
          <p:nvPr/>
        </p:nvSpPr>
        <p:spPr>
          <a:xfrm>
            <a:off x="9754" y="6211669"/>
            <a:ext cx="3626100" cy="58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1" u="none" strike="noStrike" cap="none">
                <a:solidFill>
                  <a:schemeClr val="dk1"/>
                </a:solidFill>
                <a:latin typeface="Times New Roman"/>
                <a:ea typeface="Times New Roman"/>
                <a:cs typeface="Times New Roman"/>
                <a:sym typeface="Times New Roman"/>
              </a:rPr>
              <a:t>Source : Waste shipment on imports and exports (Eurostat)</a:t>
            </a:r>
            <a:endParaRPr sz="1600" b="0" i="1" u="none" strike="noStrike" cap="none">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97"/>
        <p:cNvGrpSpPr/>
        <p:nvPr/>
      </p:nvGrpSpPr>
      <p:grpSpPr>
        <a:xfrm>
          <a:off x="0" y="0"/>
          <a:ext cx="0" cy="0"/>
          <a:chOff x="0" y="0"/>
          <a:chExt cx="0" cy="0"/>
        </a:xfrm>
      </p:grpSpPr>
      <p:sp>
        <p:nvSpPr>
          <p:cNvPr id="1698" name="Google Shape;1698;p81"/>
          <p:cNvSpPr txBox="1">
            <a:spLocks noGrp="1"/>
          </p:cNvSpPr>
          <p:nvPr>
            <p:ph type="title"/>
          </p:nvPr>
        </p:nvSpPr>
        <p:spPr>
          <a:xfrm>
            <a:off x="3563888" y="6021"/>
            <a:ext cx="5868000" cy="8307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4400"/>
              <a:buFont typeface="Calibri"/>
              <a:buNone/>
            </a:pPr>
            <a:r>
              <a:rPr lang="ka-GE" b="1" dirty="0" smtClean="0">
                <a:solidFill>
                  <a:schemeClr val="dk2"/>
                </a:solidFill>
              </a:rPr>
              <a:t>შვედეთი</a:t>
            </a:r>
            <a:endParaRPr b="1" dirty="0">
              <a:solidFill>
                <a:schemeClr val="dk2"/>
              </a:solidFill>
            </a:endParaRPr>
          </a:p>
        </p:txBody>
      </p:sp>
      <p:sp>
        <p:nvSpPr>
          <p:cNvPr id="1699" name="Google Shape;1699;p81"/>
          <p:cNvSpPr txBox="1">
            <a:spLocks noGrp="1"/>
          </p:cNvSpPr>
          <p:nvPr>
            <p:ph type="body" idx="1"/>
          </p:nvPr>
        </p:nvSpPr>
        <p:spPr>
          <a:xfrm>
            <a:off x="102303" y="332656"/>
            <a:ext cx="8894700" cy="50406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0"/>
              </a:spcBef>
              <a:spcAft>
                <a:spcPts val="0"/>
              </a:spcAft>
              <a:buClr>
                <a:schemeClr val="dk2"/>
              </a:buClr>
              <a:buSzPts val="1800"/>
              <a:buNone/>
            </a:pPr>
            <a:r>
              <a:rPr lang="ka-GE" sz="1600" b="1" dirty="0" smtClean="0">
                <a:solidFill>
                  <a:schemeClr val="dk2"/>
                </a:solidFill>
                <a:latin typeface="Times New Roman"/>
                <a:ea typeface="Times New Roman"/>
                <a:cs typeface="Times New Roman"/>
                <a:sym typeface="Times New Roman"/>
              </a:rPr>
              <a:t>ექსპორტი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357756 </a:t>
            </a:r>
            <a:r>
              <a:rPr lang="ka-GE" sz="1600" dirty="0" smtClean="0">
                <a:latin typeface="Times New Roman"/>
                <a:ea typeface="Times New Roman"/>
                <a:cs typeface="Times New Roman"/>
                <a:sym typeface="Times New Roman"/>
              </a:rPr>
              <a:t>ტონა წელიწადში</a:t>
            </a:r>
            <a:endParaRPr sz="2800" dirty="0"/>
          </a:p>
          <a:p>
            <a:pPr marL="114300" lvl="0" indent="0">
              <a:buNone/>
            </a:pPr>
            <a:r>
              <a:rPr lang="ka-GE" sz="1600" dirty="0" smtClean="0">
                <a:latin typeface="Times New Roman"/>
                <a:ea typeface="Times New Roman"/>
                <a:cs typeface="Times New Roman"/>
                <a:sym typeface="Times New Roman"/>
              </a:rPr>
              <a:t>აუსტრია</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დანია, ესტონეთი, საფრანგეთი </a:t>
            </a:r>
            <a:r>
              <a:rPr lang="en-US" sz="1600" dirty="0" smtClean="0">
                <a:latin typeface="Times New Roman"/>
                <a:ea typeface="Times New Roman"/>
                <a:cs typeface="Times New Roman"/>
                <a:sym typeface="Times New Roman"/>
              </a:rPr>
              <a:t>(</a:t>
            </a:r>
            <a:r>
              <a:rPr lang="ka-GE" sz="1600" dirty="0">
                <a:latin typeface="Times New Roman"/>
                <a:ea typeface="Times New Roman"/>
                <a:cs typeface="Times New Roman"/>
                <a:sym typeface="Times New Roman"/>
              </a:rPr>
              <a:t>მყარი ნარჩენების გაზის </a:t>
            </a:r>
            <a:r>
              <a:rPr lang="ka-GE" sz="1600" dirty="0" smtClean="0">
                <a:latin typeface="Times New Roman"/>
                <a:ea typeface="Times New Roman"/>
                <a:cs typeface="Times New Roman"/>
                <a:sym typeface="Times New Roman"/>
              </a:rPr>
              <a:t>გაწმენდიდან</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ფინეთი, გერმანია, ლიეტუვა, ნიდერლანდები(ფლუოროსცენტრული მილები და ვერცხლისწყლის შემცველი სხვა ნარჩენები</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ნორვეგია</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(სახიფათო ფერფლის ნარჩენები, </a:t>
            </a:r>
            <a:r>
              <a:rPr lang="ka-GE" sz="1600" dirty="0"/>
              <a:t>საწვავი </a:t>
            </a:r>
            <a:r>
              <a:rPr lang="ka-GE" sz="1600" dirty="0" smtClean="0"/>
              <a:t>ზეთი </a:t>
            </a:r>
            <a:r>
              <a:rPr lang="ka-GE" sz="1600" dirty="0"/>
              <a:t>და დიზელი</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პოლონეთი, დიდი ბრიტანეთი</a:t>
            </a:r>
            <a:r>
              <a:rPr lang="en-US" sz="1600" dirty="0" smtClean="0">
                <a:latin typeface="Times New Roman"/>
                <a:ea typeface="Times New Roman"/>
                <a:cs typeface="Times New Roman"/>
                <a:sym typeface="Times New Roman"/>
              </a:rPr>
              <a:t>(</a:t>
            </a:r>
            <a:r>
              <a:rPr lang="ka-GE" sz="1600" dirty="0">
                <a:latin typeface="Times New Roman"/>
                <a:ea typeface="Times New Roman"/>
                <a:cs typeface="Times New Roman"/>
                <a:sym typeface="Times New Roman"/>
              </a:rPr>
              <a:t>ქლოროფლორკარბონები, კატალიზატორები</a:t>
            </a:r>
            <a:r>
              <a:rPr lang="en-US" sz="1600" dirty="0" smtClean="0">
                <a:latin typeface="Times New Roman"/>
                <a:ea typeface="Times New Roman"/>
                <a:cs typeface="Times New Roman"/>
                <a:sym typeface="Times New Roman"/>
              </a:rPr>
              <a:t>). </a:t>
            </a:r>
            <a:endParaRPr sz="2800" dirty="0"/>
          </a:p>
        </p:txBody>
      </p:sp>
      <p:sp>
        <p:nvSpPr>
          <p:cNvPr id="1700" name="Google Shape;1700;p81"/>
          <p:cNvSpPr/>
          <p:nvPr/>
        </p:nvSpPr>
        <p:spPr>
          <a:xfrm>
            <a:off x="107504" y="1772816"/>
            <a:ext cx="3974599" cy="4832052"/>
          </a:xfrm>
          <a:prstGeom prst="rect">
            <a:avLst/>
          </a:prstGeom>
          <a:noFill/>
          <a:ln>
            <a:noFill/>
          </a:ln>
        </p:spPr>
        <p:txBody>
          <a:bodyPr spcFirstLastPara="1" wrap="square" lIns="91425" tIns="45700" rIns="91425" bIns="45700" anchor="t" anchorCtr="0">
            <a:spAutoFit/>
          </a:bodyPr>
          <a:lstStyle/>
          <a:p>
            <a:pPr marL="114300" marR="0" lvl="0" indent="0" algn="l" rtl="0">
              <a:lnSpc>
                <a:spcPct val="100000"/>
              </a:lnSpc>
              <a:spcBef>
                <a:spcPts val="0"/>
              </a:spcBef>
              <a:spcAft>
                <a:spcPts val="0"/>
              </a:spcAft>
              <a:buClr>
                <a:schemeClr val="dk2"/>
              </a:buClr>
              <a:buSzPts val="1800"/>
              <a:buFont typeface="Times New Roman"/>
              <a:buNone/>
            </a:pPr>
            <a:r>
              <a:rPr lang="ka-GE" b="1" i="0" u="none" strike="noStrike" cap="none" dirty="0" smtClean="0">
                <a:solidFill>
                  <a:schemeClr val="dk2"/>
                </a:solidFill>
                <a:latin typeface="Times New Roman"/>
                <a:ea typeface="Times New Roman"/>
                <a:cs typeface="Times New Roman"/>
                <a:sym typeface="Times New Roman"/>
              </a:rPr>
              <a:t>იმპორტი</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2617634 </a:t>
            </a:r>
            <a:r>
              <a:rPr lang="en-US" b="0" i="0" u="none" strike="noStrike" cap="none" dirty="0" smtClean="0">
                <a:solidFill>
                  <a:schemeClr val="dk1"/>
                </a:solidFill>
                <a:latin typeface="Times New Roman"/>
                <a:ea typeface="Times New Roman"/>
                <a:cs typeface="Times New Roman"/>
                <a:sym typeface="Times New Roman"/>
              </a:rPr>
              <a:t>ტ</a:t>
            </a:r>
            <a:r>
              <a:rPr lang="ka-GE" b="0" i="0" u="none" strike="noStrike" cap="none" dirty="0" smtClean="0">
                <a:solidFill>
                  <a:schemeClr val="dk1"/>
                </a:solidFill>
                <a:latin typeface="Times New Roman"/>
                <a:ea typeface="Times New Roman"/>
                <a:cs typeface="Times New Roman"/>
                <a:sym typeface="Times New Roman"/>
              </a:rPr>
              <a:t>ონა</a:t>
            </a:r>
            <a:endParaRPr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ბელგია</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r>
              <a:rPr lang="ka-GE" b="0" i="0" u="none" strike="noStrike" cap="none" dirty="0" smtClean="0">
                <a:solidFill>
                  <a:schemeClr val="dk1"/>
                </a:solidFill>
                <a:latin typeface="Times New Roman"/>
                <a:ea typeface="Times New Roman"/>
                <a:cs typeface="Times New Roman"/>
                <a:sym typeface="Times New Roman"/>
              </a:rPr>
              <a:t>პლასტმასი და რეზინა</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endParaRPr sz="11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დანია</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r>
              <a:rPr lang="en-US" b="0" i="0" u="none" strike="noStrike" cap="none" dirty="0" smtClean="0">
                <a:solidFill>
                  <a:schemeClr val="dk1"/>
                </a:solidFill>
                <a:latin typeface="Times New Roman"/>
                <a:ea typeface="Times New Roman"/>
                <a:cs typeface="Times New Roman"/>
                <a:sym typeface="Times New Roman"/>
              </a:rPr>
              <a:t>ფ</a:t>
            </a:r>
            <a:r>
              <a:rPr lang="ka-GE" b="0" i="0" u="none" strike="noStrike" cap="none" dirty="0" smtClean="0">
                <a:solidFill>
                  <a:schemeClr val="dk1"/>
                </a:solidFill>
                <a:latin typeface="Times New Roman"/>
                <a:ea typeface="Times New Roman"/>
                <a:cs typeface="Times New Roman"/>
                <a:sym typeface="Times New Roman"/>
              </a:rPr>
              <a:t>ერადი ლითონები, ტყვიის ბატარეები, ხის ნარჩენები;</a:t>
            </a:r>
          </a:p>
          <a:p>
            <a:pPr marL="114300" marR="0" lvl="0" indent="0" algn="l" rtl="0">
              <a:lnSpc>
                <a:spcPct val="100000"/>
              </a:lnSpc>
              <a:spcBef>
                <a:spcPts val="0"/>
              </a:spcBef>
              <a:spcAft>
                <a:spcPts val="0"/>
              </a:spcAft>
              <a:buClr>
                <a:schemeClr val="dk1"/>
              </a:buClr>
              <a:buSzPts val="1800"/>
              <a:buFont typeface="Times New Roman"/>
              <a:buNone/>
            </a:pPr>
            <a:r>
              <a:rPr lang="ka-GE" dirty="0" smtClean="0">
                <a:solidFill>
                  <a:schemeClr val="dk1"/>
                </a:solidFill>
                <a:cs typeface="Times New Roman"/>
                <a:sym typeface="Times New Roman"/>
              </a:rPr>
              <a:t>ესტონეთი - ვერცხლისწყლის შემცველი ნარჩენები;</a:t>
            </a: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cs typeface="Times New Roman"/>
                <a:sym typeface="Times New Roman"/>
              </a:rPr>
              <a:t>ფინეთი - </a:t>
            </a:r>
            <a:r>
              <a:rPr lang="en-US" b="0" i="0" u="none" strike="noStrike" cap="none" dirty="0" smtClean="0">
                <a:solidFill>
                  <a:schemeClr val="dk1"/>
                </a:solidFill>
                <a:latin typeface="Times New Roman"/>
                <a:ea typeface="Times New Roman"/>
                <a:cs typeface="Times New Roman"/>
                <a:sym typeface="Times New Roman"/>
              </a:rPr>
              <a:t>RDF</a:t>
            </a:r>
            <a:r>
              <a:rPr lang="en-US" b="0" i="0" u="none" strike="noStrike" cap="none" dirty="0">
                <a:solidFill>
                  <a:schemeClr val="dk1"/>
                </a:solidFill>
                <a:latin typeface="Times New Roman"/>
                <a:ea typeface="Times New Roman"/>
                <a:cs typeface="Times New Roman"/>
                <a:sym typeface="Times New Roman"/>
              </a:rPr>
              <a:t>, </a:t>
            </a:r>
            <a:r>
              <a:rPr lang="ka-GE" b="0" i="0" u="none" strike="noStrike" cap="none" dirty="0" smtClean="0">
                <a:solidFill>
                  <a:schemeClr val="dk1"/>
                </a:solidFill>
                <a:latin typeface="Times New Roman"/>
                <a:ea typeface="Times New Roman"/>
                <a:cs typeface="Times New Roman"/>
                <a:sym typeface="Times New Roman"/>
              </a:rPr>
              <a:t>სახიფათო ნაერთები</a:t>
            </a:r>
            <a:r>
              <a:rPr lang="en-US" b="0" i="0" u="none" strike="noStrike" cap="none" dirty="0" smtClean="0">
                <a:solidFill>
                  <a:schemeClr val="dk1"/>
                </a:solidFill>
                <a:latin typeface="Times New Roman"/>
                <a:ea typeface="Times New Roman"/>
                <a:cs typeface="Times New Roman"/>
                <a:sym typeface="Times New Roman"/>
              </a:rPr>
              <a:t>, </a:t>
            </a:r>
            <a:endParaRPr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მყარი ნარჩენები, ხე, ლითონის მტვერი, ტყვია და ნიკელ-კადმიუმის ბატარეები, არამეტალური ნარჩენები;</a:t>
            </a:r>
          </a:p>
          <a:p>
            <a:pPr marL="114300" marR="0" lvl="0" indent="0" algn="l" rtl="0">
              <a:lnSpc>
                <a:spcPct val="100000"/>
              </a:lnSpc>
              <a:spcBef>
                <a:spcPts val="0"/>
              </a:spcBef>
              <a:spcAft>
                <a:spcPts val="0"/>
              </a:spcAft>
              <a:buClr>
                <a:schemeClr val="dk1"/>
              </a:buClr>
              <a:buSzPts val="1800"/>
              <a:buFont typeface="Times New Roman"/>
              <a:buNone/>
            </a:pPr>
            <a:r>
              <a:rPr lang="ka-GE" dirty="0" smtClean="0">
                <a:solidFill>
                  <a:schemeClr val="dk1"/>
                </a:solidFill>
                <a:latin typeface="Times New Roman"/>
                <a:ea typeface="Times New Roman"/>
                <a:cs typeface="Times New Roman"/>
                <a:sym typeface="Times New Roman"/>
              </a:rPr>
              <a:t>გერმანია - </a:t>
            </a:r>
            <a:r>
              <a:rPr lang="en-US" b="0" i="0" u="none" strike="noStrike" cap="none" dirty="0" smtClean="0">
                <a:solidFill>
                  <a:schemeClr val="dk1"/>
                </a:solidFill>
                <a:latin typeface="Times New Roman"/>
                <a:ea typeface="Times New Roman"/>
                <a:cs typeface="Times New Roman"/>
                <a:sym typeface="Times New Roman"/>
              </a:rPr>
              <a:t>RDF</a:t>
            </a:r>
            <a:r>
              <a:rPr lang="en-US" b="0" i="0" u="none" strike="noStrike" cap="none" dirty="0">
                <a:solidFill>
                  <a:schemeClr val="dk1"/>
                </a:solidFill>
                <a:latin typeface="Times New Roman"/>
                <a:ea typeface="Times New Roman"/>
                <a:cs typeface="Times New Roman"/>
                <a:sym typeface="Times New Roman"/>
              </a:rPr>
              <a:t>, </a:t>
            </a:r>
            <a:r>
              <a:rPr lang="en-US" b="0" i="0" u="none" strike="noStrike" cap="none" dirty="0" smtClean="0">
                <a:solidFill>
                  <a:schemeClr val="dk1"/>
                </a:solidFill>
                <a:latin typeface="Times New Roman"/>
                <a:ea typeface="Times New Roman"/>
                <a:cs typeface="Times New Roman"/>
                <a:sym typeface="Times New Roman"/>
              </a:rPr>
              <a:t>ლ</a:t>
            </a:r>
            <a:r>
              <a:rPr lang="ka-GE" b="0" i="0" u="none" strike="noStrike" cap="none" dirty="0" smtClean="0">
                <a:solidFill>
                  <a:schemeClr val="dk1"/>
                </a:solidFill>
                <a:latin typeface="Times New Roman"/>
                <a:ea typeface="Times New Roman"/>
                <a:cs typeface="Times New Roman"/>
                <a:sym typeface="Times New Roman"/>
              </a:rPr>
              <a:t>ითონის ნარჩენები;</a:t>
            </a:r>
            <a:endParaRPr sz="1100" b="0" i="0" u="none" strike="noStrike" cap="none" dirty="0">
              <a:solidFill>
                <a:srgbClr val="000000"/>
              </a:solidFill>
              <a:latin typeface="Arial"/>
              <a:ea typeface="Arial"/>
              <a:cs typeface="Arial"/>
              <a:sym typeface="Arial"/>
            </a:endParaRPr>
          </a:p>
          <a:p>
            <a:pPr marL="114300" lvl="0">
              <a:buClr>
                <a:schemeClr val="dk1"/>
              </a:buClr>
              <a:buSzPts val="1800"/>
            </a:pPr>
            <a:r>
              <a:rPr lang="ka-GE" b="0" i="0" u="none" strike="noStrike" cap="none" dirty="0" smtClean="0">
                <a:solidFill>
                  <a:schemeClr val="dk1"/>
                </a:solidFill>
                <a:latin typeface="Times New Roman"/>
                <a:ea typeface="Times New Roman"/>
                <a:cs typeface="Times New Roman"/>
                <a:sym typeface="Times New Roman"/>
              </a:rPr>
              <a:t>საბერძნეთი</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r>
              <a:rPr lang="ka-GE" dirty="0">
                <a:solidFill>
                  <a:schemeClr val="dk1"/>
                </a:solidFill>
                <a:latin typeface="Times New Roman"/>
                <a:ea typeface="Times New Roman"/>
                <a:cs typeface="Times New Roman"/>
                <a:sym typeface="Times New Roman"/>
              </a:rPr>
              <a:t>აგროქიმიური ნარჩენები, </a:t>
            </a:r>
            <a:r>
              <a:rPr lang="ka-GE" dirty="0" smtClean="0">
                <a:solidFill>
                  <a:schemeClr val="dk1"/>
                </a:solidFill>
                <a:latin typeface="Times New Roman"/>
                <a:ea typeface="Times New Roman"/>
                <a:cs typeface="Times New Roman"/>
                <a:sym typeface="Times New Roman"/>
              </a:rPr>
              <a:t>მჟავა</a:t>
            </a:r>
            <a:r>
              <a:rPr lang="en-US" dirty="0" smtClean="0">
                <a:solidFill>
                  <a:schemeClr val="dk1"/>
                </a:solidFill>
                <a:latin typeface="Times New Roman"/>
                <a:ea typeface="Times New Roman"/>
                <a:cs typeface="Times New Roman"/>
                <a:sym typeface="Times New Roman"/>
              </a:rPr>
              <a:t>, </a:t>
            </a:r>
            <a:r>
              <a:rPr lang="ka-GE" dirty="0" smtClean="0">
                <a:solidFill>
                  <a:schemeClr val="dk1"/>
                </a:solidFill>
                <a:latin typeface="Times New Roman"/>
                <a:ea typeface="Times New Roman"/>
                <a:cs typeface="Times New Roman"/>
                <a:sym typeface="Times New Roman"/>
              </a:rPr>
              <a:t>ფილტრის მასალები;</a:t>
            </a:r>
          </a:p>
          <a:p>
            <a:pPr marL="114300" lvl="0">
              <a:buClr>
                <a:schemeClr val="dk1"/>
              </a:buClr>
              <a:buSzPts val="1800"/>
            </a:pPr>
            <a:r>
              <a:rPr lang="ka-GE" b="0" i="0" u="none" strike="noStrike" cap="none" dirty="0" smtClean="0">
                <a:solidFill>
                  <a:schemeClr val="dk1"/>
                </a:solidFill>
                <a:latin typeface="Times New Roman"/>
                <a:ea typeface="Times New Roman"/>
                <a:cs typeface="Times New Roman"/>
                <a:sym typeface="Times New Roman"/>
              </a:rPr>
              <a:t>ირლანდია</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r>
              <a:rPr lang="ka-GE" b="0" i="0" u="none" strike="noStrike" cap="none" dirty="0" smtClean="0">
                <a:solidFill>
                  <a:schemeClr val="dk1"/>
                </a:solidFill>
                <a:latin typeface="Times New Roman"/>
                <a:ea typeface="Times New Roman"/>
                <a:cs typeface="Times New Roman"/>
                <a:sym typeface="Times New Roman"/>
              </a:rPr>
              <a:t>შერეული მუნიციპალური ნარჩენები</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RDF</a:t>
            </a:r>
            <a:endParaRPr sz="11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იტალია, შვეიცარია </a:t>
            </a:r>
            <a:r>
              <a:rPr lang="en-US" b="0" i="0" u="none" strike="noStrike" cap="none" dirty="0" smtClean="0">
                <a:solidFill>
                  <a:schemeClr val="dk1"/>
                </a:solidFill>
                <a:latin typeface="Times New Roman"/>
                <a:ea typeface="Times New Roman"/>
                <a:cs typeface="Times New Roman"/>
                <a:sym typeface="Times New Roman"/>
              </a:rPr>
              <a:t>– დ</a:t>
            </a:r>
            <a:r>
              <a:rPr lang="ka-GE" b="0" i="0" u="none" strike="noStrike" cap="none" dirty="0" smtClean="0">
                <a:solidFill>
                  <a:schemeClr val="dk1"/>
                </a:solidFill>
                <a:latin typeface="Times New Roman"/>
                <a:ea typeface="Times New Roman"/>
                <a:cs typeface="Times New Roman"/>
                <a:sym typeface="Times New Roman"/>
              </a:rPr>
              <a:t>აბინძურებული მინა, პლასტმასი და ხე;</a:t>
            </a:r>
            <a:endParaRPr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ნიდერლანდები</a:t>
            </a:r>
            <a:r>
              <a:rPr lang="en-US" b="0" i="0" u="none" strike="noStrike" cap="none" dirty="0" smtClean="0">
                <a:solidFill>
                  <a:schemeClr val="dk1"/>
                </a:solidFill>
                <a:latin typeface="Times New Roman"/>
                <a:ea typeface="Times New Roman"/>
                <a:cs typeface="Times New Roman"/>
                <a:sym typeface="Times New Roman"/>
              </a:rPr>
              <a:t> –</a:t>
            </a:r>
            <a:r>
              <a:rPr lang="ka-GE" b="0" i="0" u="none" strike="noStrike" cap="none" dirty="0" smtClean="0">
                <a:solidFill>
                  <a:schemeClr val="dk1"/>
                </a:solidFill>
                <a:latin typeface="Times New Roman"/>
                <a:ea typeface="Times New Roman"/>
                <a:cs typeface="Times New Roman"/>
                <a:sym typeface="Times New Roman"/>
              </a:rPr>
              <a:t>ტყვიის ბატარეები</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RDF,</a:t>
            </a:r>
            <a:endParaRPr sz="11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ნორვეგია</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 </a:t>
            </a:r>
            <a:r>
              <a:rPr lang="ka-GE" b="0" i="0" u="none" strike="noStrike" cap="none" dirty="0" smtClean="0">
                <a:solidFill>
                  <a:schemeClr val="dk1"/>
                </a:solidFill>
                <a:latin typeface="Times New Roman"/>
                <a:ea typeface="Times New Roman"/>
                <a:cs typeface="Times New Roman"/>
                <a:sym typeface="Times New Roman"/>
              </a:rPr>
              <a:t>ხე</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RDF, </a:t>
            </a:r>
            <a:r>
              <a:rPr lang="ka-GE" b="0" i="0" u="none" strike="noStrike" cap="none" dirty="0" smtClean="0">
                <a:solidFill>
                  <a:schemeClr val="dk1"/>
                </a:solidFill>
                <a:latin typeface="Times New Roman"/>
                <a:ea typeface="Times New Roman"/>
                <a:cs typeface="Times New Roman"/>
                <a:sym typeface="Times New Roman"/>
              </a:rPr>
              <a:t>დაბინძურებული მსუბუქი ფრაქციები და მტვერი, პესტიციდები, პლასტმასი;</a:t>
            </a:r>
            <a:endParaRPr sz="11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1800"/>
              <a:buFont typeface="Times New Roman"/>
              <a:buNone/>
            </a:pPr>
            <a:r>
              <a:rPr lang="ka-GE" b="0" i="0" u="none" strike="noStrike" cap="none" dirty="0" smtClean="0">
                <a:solidFill>
                  <a:schemeClr val="dk1"/>
                </a:solidFill>
                <a:latin typeface="Times New Roman"/>
                <a:ea typeface="Times New Roman"/>
                <a:cs typeface="Times New Roman"/>
                <a:sym typeface="Times New Roman"/>
              </a:rPr>
              <a:t>დიდი ბრიტანეთი </a:t>
            </a:r>
            <a:r>
              <a:rPr lang="en-US" b="0" i="0" u="none" strike="noStrike" cap="none" dirty="0" smtClean="0">
                <a:solidFill>
                  <a:schemeClr val="dk1"/>
                </a:solidFill>
                <a:latin typeface="Times New Roman"/>
                <a:ea typeface="Times New Roman"/>
                <a:cs typeface="Times New Roman"/>
                <a:sym typeface="Times New Roman"/>
              </a:rPr>
              <a:t>- </a:t>
            </a:r>
            <a:r>
              <a:rPr lang="en-US" b="0" i="0" u="none" strike="noStrike" cap="none" dirty="0">
                <a:solidFill>
                  <a:schemeClr val="dk1"/>
                </a:solidFill>
                <a:latin typeface="Times New Roman"/>
                <a:ea typeface="Times New Roman"/>
                <a:cs typeface="Times New Roman"/>
                <a:sym typeface="Times New Roman"/>
              </a:rPr>
              <a:t>RDF</a:t>
            </a:r>
            <a:endParaRPr b="0" i="0" u="none" strike="noStrike" cap="none" dirty="0">
              <a:solidFill>
                <a:schemeClr val="dk1"/>
              </a:solidFill>
              <a:latin typeface="Times New Roman"/>
              <a:ea typeface="Times New Roman"/>
              <a:cs typeface="Times New Roman"/>
              <a:sym typeface="Times New Roman"/>
            </a:endParaRPr>
          </a:p>
        </p:txBody>
      </p:sp>
      <p:pic>
        <p:nvPicPr>
          <p:cNvPr id="1701" name="Google Shape;1701;p81"/>
          <p:cNvPicPr preferRelativeResize="0"/>
          <p:nvPr/>
        </p:nvPicPr>
        <p:blipFill rotWithShape="1">
          <a:blip r:embed="rId3">
            <a:alphaModFix/>
          </a:blip>
          <a:srcRect/>
          <a:stretch/>
        </p:blipFill>
        <p:spPr>
          <a:xfrm>
            <a:off x="4229100" y="1772817"/>
            <a:ext cx="4914900" cy="5085185"/>
          </a:xfrm>
          <a:prstGeom prst="rect">
            <a:avLst/>
          </a:prstGeom>
          <a:noFill/>
          <a:ln>
            <a:noFill/>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705"/>
        <p:cNvGrpSpPr/>
        <p:nvPr/>
      </p:nvGrpSpPr>
      <p:grpSpPr>
        <a:xfrm>
          <a:off x="0" y="0"/>
          <a:ext cx="0" cy="0"/>
          <a:chOff x="0" y="0"/>
          <a:chExt cx="0" cy="0"/>
        </a:xfrm>
      </p:grpSpPr>
      <p:sp>
        <p:nvSpPr>
          <p:cNvPr id="1706" name="Google Shape;1706;p82"/>
          <p:cNvSpPr txBox="1">
            <a:spLocks noGrp="1"/>
          </p:cNvSpPr>
          <p:nvPr>
            <p:ph type="title"/>
          </p:nvPr>
        </p:nvSpPr>
        <p:spPr>
          <a:xfrm>
            <a:off x="467544" y="116632"/>
            <a:ext cx="8229600" cy="7062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3959"/>
              <a:buFont typeface="Cambria"/>
              <a:buNone/>
            </a:pPr>
            <a:r>
              <a:rPr lang="ka-GE" sz="3959" b="1" dirty="0" smtClean="0">
                <a:solidFill>
                  <a:schemeClr val="dk2"/>
                </a:solidFill>
                <a:latin typeface="Cambria"/>
                <a:ea typeface="Cambria"/>
                <a:cs typeface="Cambria"/>
                <a:sym typeface="Cambria"/>
              </a:rPr>
              <a:t>დანია</a:t>
            </a:r>
            <a:endParaRPr sz="3959" b="1" dirty="0">
              <a:solidFill>
                <a:schemeClr val="dk2"/>
              </a:solidFill>
              <a:latin typeface="Cambria"/>
              <a:ea typeface="Cambria"/>
              <a:cs typeface="Cambria"/>
              <a:sym typeface="Cambria"/>
            </a:endParaRPr>
          </a:p>
        </p:txBody>
      </p:sp>
      <p:sp>
        <p:nvSpPr>
          <p:cNvPr id="1707" name="Google Shape;1707;p82"/>
          <p:cNvSpPr/>
          <p:nvPr/>
        </p:nvSpPr>
        <p:spPr>
          <a:xfrm>
            <a:off x="108291" y="548680"/>
            <a:ext cx="3736828" cy="5632271"/>
          </a:xfrm>
          <a:prstGeom prst="rect">
            <a:avLst/>
          </a:prstGeom>
          <a:noFill/>
          <a:ln>
            <a:noFill/>
          </a:ln>
        </p:spPr>
        <p:txBody>
          <a:bodyPr spcFirstLastPara="1" wrap="square" lIns="91425" tIns="45700" rIns="91425" bIns="45700" anchor="t" anchorCtr="0">
            <a:spAutoFit/>
          </a:bodyPr>
          <a:lstStyle/>
          <a:p>
            <a:pPr marL="114300" marR="0" lvl="0" indent="0" algn="l" rtl="0">
              <a:lnSpc>
                <a:spcPct val="100000"/>
              </a:lnSpc>
              <a:spcBef>
                <a:spcPts val="0"/>
              </a:spcBef>
              <a:spcAft>
                <a:spcPts val="0"/>
              </a:spcAft>
              <a:buClr>
                <a:schemeClr val="dk1"/>
              </a:buClr>
              <a:buSzPts val="2000"/>
              <a:buFont typeface="Calibri"/>
              <a:buNone/>
            </a:pPr>
            <a:endParaRPr sz="1800"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2"/>
              </a:buClr>
              <a:buSzPts val="2000"/>
              <a:buFont typeface="Times New Roman"/>
              <a:buNone/>
            </a:pPr>
            <a:r>
              <a:rPr lang="ka-GE" sz="1800" b="1" i="0" u="none" strike="noStrike" cap="none" dirty="0" smtClean="0">
                <a:solidFill>
                  <a:schemeClr val="dk2"/>
                </a:solidFill>
                <a:latin typeface="Times New Roman"/>
                <a:ea typeface="Times New Roman"/>
                <a:cs typeface="Times New Roman"/>
                <a:sym typeface="Times New Roman"/>
              </a:rPr>
              <a:t>იმპორტი</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 737 239 </a:t>
            </a:r>
            <a:r>
              <a:rPr lang="en-US" sz="1800" b="0" i="0" u="none" strike="noStrike" cap="none" dirty="0" smtClean="0">
                <a:solidFill>
                  <a:schemeClr val="dk1"/>
                </a:solidFill>
                <a:latin typeface="Times New Roman"/>
                <a:ea typeface="Times New Roman"/>
                <a:cs typeface="Times New Roman"/>
                <a:sym typeface="Times New Roman"/>
              </a:rPr>
              <a:t>ტ</a:t>
            </a:r>
            <a:r>
              <a:rPr lang="ka-GE" sz="1800" b="0" i="0" u="none" strike="noStrike" cap="none" dirty="0" smtClean="0">
                <a:solidFill>
                  <a:schemeClr val="dk1"/>
                </a:solidFill>
                <a:latin typeface="Times New Roman"/>
                <a:ea typeface="Times New Roman"/>
                <a:cs typeface="Times New Roman"/>
                <a:sym typeface="Times New Roman"/>
              </a:rPr>
              <a:t>ონა</a:t>
            </a:r>
            <a:endParaRPr sz="1800"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1"/>
              </a:buClr>
              <a:buSzPts val="2000"/>
              <a:buFont typeface="Times New Roman"/>
              <a:buNone/>
            </a:pPr>
            <a:r>
              <a:rPr lang="ka-GE" sz="1800" b="0" i="1" u="none" strike="noStrike" cap="none" dirty="0" smtClean="0">
                <a:solidFill>
                  <a:schemeClr val="dk1"/>
                </a:solidFill>
                <a:latin typeface="Times New Roman"/>
                <a:ea typeface="Times New Roman"/>
                <a:cs typeface="Times New Roman"/>
                <a:sym typeface="Times New Roman"/>
              </a:rPr>
              <a:t>ფინეთი</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smtClean="0">
                <a:solidFill>
                  <a:schemeClr val="dk1"/>
                </a:solidFill>
                <a:latin typeface="Times New Roman"/>
                <a:ea typeface="Times New Roman"/>
                <a:cs typeface="Times New Roman"/>
                <a:sym typeface="Times New Roman"/>
              </a:rPr>
              <a:t>უ</a:t>
            </a:r>
            <a:r>
              <a:rPr lang="ka-GE" sz="1800" b="0" i="0" u="none" strike="noStrike" cap="none" dirty="0" smtClean="0">
                <a:solidFill>
                  <a:schemeClr val="dk1"/>
                </a:solidFill>
                <a:latin typeface="Times New Roman"/>
                <a:ea typeface="Times New Roman"/>
                <a:cs typeface="Times New Roman"/>
                <a:sym typeface="Times New Roman"/>
              </a:rPr>
              <a:t>გულებელყოფილი ქიმიკატები; </a:t>
            </a:r>
            <a:endParaRPr sz="12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2000"/>
              <a:buFont typeface="Times New Roman"/>
              <a:buNone/>
            </a:pPr>
            <a:r>
              <a:rPr lang="ka-GE" sz="1800" b="0" i="1" u="none" strike="noStrike" cap="none" dirty="0" smtClean="0">
                <a:solidFill>
                  <a:schemeClr val="dk1"/>
                </a:solidFill>
                <a:latin typeface="Times New Roman"/>
                <a:ea typeface="Times New Roman"/>
                <a:cs typeface="Times New Roman"/>
                <a:sym typeface="Times New Roman"/>
              </a:rPr>
              <a:t>გერმანია</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 RDF, </a:t>
            </a:r>
            <a:r>
              <a:rPr lang="ka-GE" sz="1800" b="0" i="0" u="none" strike="noStrike" cap="none" dirty="0" smtClean="0">
                <a:solidFill>
                  <a:schemeClr val="dk1"/>
                </a:solidFill>
                <a:latin typeface="Times New Roman"/>
                <a:ea typeface="Times New Roman"/>
                <a:cs typeface="Times New Roman"/>
                <a:sym typeface="Times New Roman"/>
              </a:rPr>
              <a:t>ზეთი</a:t>
            </a:r>
            <a:r>
              <a:rPr lang="en-US" sz="1800" b="0" i="0" u="none" strike="noStrike" cap="none" dirty="0" smtClean="0">
                <a:solidFill>
                  <a:schemeClr val="dk1"/>
                </a:solidFill>
                <a:latin typeface="Times New Roman"/>
                <a:ea typeface="Times New Roman"/>
                <a:cs typeface="Times New Roman"/>
                <a:sym typeface="Times New Roman"/>
              </a:rPr>
              <a:t>ს</a:t>
            </a:r>
            <a:r>
              <a:rPr lang="ka-GE" sz="1800" b="0" i="0" u="none" strike="noStrike" cap="none" dirty="0" smtClean="0">
                <a:solidFill>
                  <a:schemeClr val="dk1"/>
                </a:solidFill>
                <a:latin typeface="Times New Roman"/>
                <a:ea typeface="Times New Roman"/>
                <a:cs typeface="Times New Roman"/>
                <a:sym typeface="Times New Roman"/>
              </a:rPr>
              <a:t> ნარჩენი ზეთის მიღებიდან</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ალუმინის მტვერი;</a:t>
            </a:r>
            <a:endParaRPr sz="12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2000"/>
              <a:buFont typeface="Times New Roman"/>
              <a:buNone/>
            </a:pPr>
            <a:r>
              <a:rPr lang="ka-GE" sz="1800" b="0" i="1" u="none" strike="noStrike" cap="none" dirty="0" smtClean="0">
                <a:solidFill>
                  <a:schemeClr val="dk1"/>
                </a:solidFill>
                <a:latin typeface="Times New Roman"/>
                <a:ea typeface="Times New Roman"/>
                <a:cs typeface="Times New Roman"/>
                <a:sym typeface="Times New Roman"/>
              </a:rPr>
              <a:t>ირლანდია </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RDF,  </a:t>
            </a:r>
            <a:r>
              <a:rPr lang="en-US" sz="1800" b="0" i="0" u="none" strike="noStrike" cap="none" dirty="0" smtClean="0">
                <a:solidFill>
                  <a:schemeClr val="dk1"/>
                </a:solidFill>
                <a:latin typeface="Times New Roman"/>
                <a:ea typeface="Times New Roman"/>
                <a:cs typeface="Times New Roman"/>
                <a:sym typeface="Times New Roman"/>
              </a:rPr>
              <a:t>მ</a:t>
            </a:r>
            <a:r>
              <a:rPr lang="ka-GE" sz="1800" b="0" i="0" u="none" strike="noStrike" cap="none" dirty="0" smtClean="0">
                <a:solidFill>
                  <a:schemeClr val="dk1"/>
                </a:solidFill>
                <a:latin typeface="Times New Roman"/>
                <a:ea typeface="Times New Roman"/>
                <a:cs typeface="Times New Roman"/>
                <a:sym typeface="Times New Roman"/>
              </a:rPr>
              <a:t>ყარი ნარჩენები;</a:t>
            </a:r>
            <a:endParaRPr sz="1200" b="0" i="0" u="none" strike="noStrike" cap="none" dirty="0">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chemeClr val="dk1"/>
              </a:buClr>
              <a:buSzPts val="2000"/>
              <a:buFont typeface="Times New Roman"/>
              <a:buNone/>
            </a:pPr>
            <a:r>
              <a:rPr lang="ka-GE" sz="1800" b="0" i="0" u="none" strike="noStrike" cap="none" dirty="0" smtClean="0">
                <a:solidFill>
                  <a:schemeClr val="dk1"/>
                </a:solidFill>
                <a:latin typeface="Times New Roman"/>
                <a:ea typeface="Times New Roman"/>
                <a:cs typeface="Times New Roman"/>
                <a:sym typeface="Times New Roman"/>
              </a:rPr>
              <a:t>იტალია</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smtClean="0">
                <a:solidFill>
                  <a:schemeClr val="dk1"/>
                </a:solidFill>
                <a:latin typeface="Times New Roman"/>
                <a:ea typeface="Times New Roman"/>
                <a:cs typeface="Times New Roman"/>
                <a:sym typeface="Times New Roman"/>
              </a:rPr>
              <a:t>ს</a:t>
            </a:r>
            <a:r>
              <a:rPr lang="ka-GE" sz="1800" b="0" i="0" u="none" strike="noStrike" cap="none" dirty="0" smtClean="0">
                <a:solidFill>
                  <a:schemeClr val="dk1"/>
                </a:solidFill>
                <a:latin typeface="Times New Roman"/>
                <a:ea typeface="Times New Roman"/>
                <a:cs typeface="Times New Roman"/>
                <a:sym typeface="Times New Roman"/>
              </a:rPr>
              <a:t>ახიფათო ნარცენები ინსინერატორისთვის; </a:t>
            </a:r>
            <a:endParaRPr sz="1800"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1"/>
              </a:buClr>
              <a:buSzPts val="2000"/>
              <a:buFont typeface="Times New Roman"/>
              <a:buNone/>
            </a:pPr>
            <a:r>
              <a:rPr lang="ka-GE" sz="1800" i="1" dirty="0" smtClean="0">
                <a:solidFill>
                  <a:schemeClr val="dk1"/>
                </a:solidFill>
                <a:latin typeface="Times New Roman"/>
                <a:ea typeface="Times New Roman"/>
                <a:cs typeface="Times New Roman"/>
                <a:sym typeface="Times New Roman"/>
              </a:rPr>
              <a:t>ნიდერლანდები</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 </a:t>
            </a:r>
            <a:r>
              <a:rPr lang="en-US" sz="1800" b="0" i="0" u="none" strike="noStrike" cap="none" dirty="0" smtClean="0">
                <a:solidFill>
                  <a:schemeClr val="dk1"/>
                </a:solidFill>
                <a:latin typeface="Times New Roman"/>
                <a:ea typeface="Times New Roman"/>
                <a:cs typeface="Times New Roman"/>
                <a:sym typeface="Times New Roman"/>
              </a:rPr>
              <a:t>ნ</a:t>
            </a:r>
            <a:r>
              <a:rPr lang="ka-GE" sz="1800" b="0" i="0" u="none" strike="noStrike" cap="none" dirty="0" smtClean="0">
                <a:solidFill>
                  <a:schemeClr val="dk1"/>
                </a:solidFill>
                <a:latin typeface="Times New Roman"/>
                <a:ea typeface="Times New Roman"/>
                <a:cs typeface="Times New Roman"/>
                <a:sym typeface="Times New Roman"/>
              </a:rPr>
              <a:t>არცენები, რომელიც შეიცავს სახიფათო ნივთიერებებს;</a:t>
            </a:r>
          </a:p>
          <a:p>
            <a:pPr marL="114300" marR="0" lvl="0" indent="0" algn="l" rtl="0">
              <a:lnSpc>
                <a:spcPct val="100000"/>
              </a:lnSpc>
              <a:spcBef>
                <a:spcPts val="0"/>
              </a:spcBef>
              <a:spcAft>
                <a:spcPts val="0"/>
              </a:spcAft>
              <a:buClr>
                <a:schemeClr val="dk1"/>
              </a:buClr>
              <a:buSzPts val="2000"/>
              <a:buFont typeface="Times New Roman"/>
              <a:buNone/>
            </a:pPr>
            <a:r>
              <a:rPr lang="ka-GE" sz="1800" i="1" dirty="0" smtClean="0">
                <a:solidFill>
                  <a:schemeClr val="dk1"/>
                </a:solidFill>
                <a:latin typeface="Times New Roman"/>
                <a:ea typeface="Times New Roman"/>
                <a:cs typeface="Times New Roman"/>
                <a:sym typeface="Times New Roman"/>
              </a:rPr>
              <a:t>ნორვეგია</a:t>
            </a:r>
            <a:r>
              <a:rPr lang="ka-GE" sz="1800" dirty="0" smtClean="0">
                <a:solidFill>
                  <a:schemeClr val="dk1"/>
                </a:solidFill>
                <a:latin typeface="Times New Roman"/>
                <a:ea typeface="Times New Roman"/>
                <a:cs typeface="Times New Roman"/>
                <a:sym typeface="Times New Roman"/>
              </a:rPr>
              <a:t> -  სახიფათო ნარჩენები;</a:t>
            </a:r>
            <a:endParaRPr sz="1800" b="0" i="0" u="none" strike="noStrike" cap="none" dirty="0">
              <a:solidFill>
                <a:schemeClr val="dk1"/>
              </a:solidFill>
              <a:latin typeface="Times New Roman"/>
              <a:ea typeface="Times New Roman"/>
              <a:cs typeface="Times New Roman"/>
              <a:sym typeface="Times New Roman"/>
            </a:endParaRPr>
          </a:p>
          <a:p>
            <a:pPr marL="114300" marR="0" lvl="0" indent="0" algn="l" rtl="0">
              <a:lnSpc>
                <a:spcPct val="100000"/>
              </a:lnSpc>
              <a:spcBef>
                <a:spcPts val="0"/>
              </a:spcBef>
              <a:spcAft>
                <a:spcPts val="0"/>
              </a:spcAft>
              <a:buClr>
                <a:schemeClr val="dk1"/>
              </a:buClr>
              <a:buSzPts val="2000"/>
              <a:buFont typeface="Times New Roman"/>
              <a:buNone/>
            </a:pPr>
            <a:r>
              <a:rPr lang="en-US" sz="1800" b="0" i="1" u="none" strike="noStrike" cap="none" dirty="0" smtClean="0">
                <a:solidFill>
                  <a:schemeClr val="dk1"/>
                </a:solidFill>
                <a:latin typeface="Times New Roman"/>
                <a:ea typeface="Times New Roman"/>
                <a:cs typeface="Times New Roman"/>
                <a:sym typeface="Times New Roman"/>
              </a:rPr>
              <a:t>შ</a:t>
            </a:r>
            <a:r>
              <a:rPr lang="ka-GE" sz="1800" b="0" i="1" u="none" strike="noStrike" cap="none" dirty="0" smtClean="0">
                <a:solidFill>
                  <a:schemeClr val="dk1"/>
                </a:solidFill>
                <a:latin typeface="Times New Roman"/>
                <a:ea typeface="Times New Roman"/>
                <a:cs typeface="Times New Roman"/>
                <a:sym typeface="Times New Roman"/>
              </a:rPr>
              <a:t>ვედეთი - </a:t>
            </a:r>
            <a:r>
              <a:rPr lang="ka-GE" sz="1800" b="0" u="none" strike="noStrike" cap="none" dirty="0" smtClean="0">
                <a:solidFill>
                  <a:schemeClr val="dk1"/>
                </a:solidFill>
                <a:latin typeface="Times New Roman"/>
                <a:ea typeface="Times New Roman"/>
                <a:cs typeface="Times New Roman"/>
                <a:sym typeface="Times New Roman"/>
              </a:rPr>
              <a:t>მჟავები, აგროქიმიკატები;ნარჩენები,ნავთობიანი წყალი;</a:t>
            </a:r>
          </a:p>
          <a:p>
            <a:pPr marL="114300" marR="0" lvl="0" indent="0" algn="l" rtl="0">
              <a:lnSpc>
                <a:spcPct val="100000"/>
              </a:lnSpc>
              <a:spcBef>
                <a:spcPts val="0"/>
              </a:spcBef>
              <a:spcAft>
                <a:spcPts val="0"/>
              </a:spcAft>
              <a:buClr>
                <a:schemeClr val="dk1"/>
              </a:buClr>
              <a:buSzPts val="2000"/>
              <a:buFont typeface="Times New Roman"/>
              <a:buNone/>
            </a:pPr>
            <a:r>
              <a:rPr lang="ka-GE" sz="1800" i="1" dirty="0" smtClean="0">
                <a:solidFill>
                  <a:schemeClr val="dk1"/>
                </a:solidFill>
                <a:latin typeface="Times New Roman"/>
                <a:ea typeface="Times New Roman"/>
                <a:cs typeface="Times New Roman"/>
                <a:sym typeface="Times New Roman"/>
              </a:rPr>
              <a:t>გაერთიანებული სამეფო - </a:t>
            </a:r>
            <a:r>
              <a:rPr lang="en-US" sz="1800" b="0" i="0" u="none" strike="noStrike" cap="none" dirty="0" smtClean="0">
                <a:solidFill>
                  <a:schemeClr val="dk1"/>
                </a:solidFill>
                <a:latin typeface="Times New Roman"/>
                <a:ea typeface="Times New Roman"/>
                <a:cs typeface="Times New Roman"/>
                <a:sym typeface="Times New Roman"/>
              </a:rPr>
              <a:t> RDF</a:t>
            </a:r>
            <a:endParaRPr sz="1800" b="0" i="0" u="none" strike="noStrike" cap="none" dirty="0">
              <a:solidFill>
                <a:schemeClr val="dk1"/>
              </a:solidFill>
              <a:latin typeface="Times New Roman"/>
              <a:ea typeface="Times New Roman"/>
              <a:cs typeface="Times New Roman"/>
              <a:sym typeface="Times New Roman"/>
            </a:endParaRPr>
          </a:p>
        </p:txBody>
      </p:sp>
      <p:pic>
        <p:nvPicPr>
          <p:cNvPr id="1708" name="Google Shape;1708;p82"/>
          <p:cNvPicPr preferRelativeResize="0"/>
          <p:nvPr/>
        </p:nvPicPr>
        <p:blipFill rotWithShape="1">
          <a:blip r:embed="rId3">
            <a:alphaModFix/>
          </a:blip>
          <a:srcRect/>
          <a:stretch/>
        </p:blipFill>
        <p:spPr>
          <a:xfrm>
            <a:off x="3949148" y="2398643"/>
            <a:ext cx="5194852" cy="4397726"/>
          </a:xfrm>
          <a:prstGeom prst="rect">
            <a:avLst/>
          </a:prstGeom>
          <a:noFill/>
          <a:ln>
            <a:noFill/>
          </a:ln>
        </p:spPr>
      </p:pic>
      <p:sp>
        <p:nvSpPr>
          <p:cNvPr id="1709" name="Google Shape;1709;p82"/>
          <p:cNvSpPr/>
          <p:nvPr/>
        </p:nvSpPr>
        <p:spPr>
          <a:xfrm>
            <a:off x="3564675" y="836712"/>
            <a:ext cx="5868000" cy="1754286"/>
          </a:xfrm>
          <a:prstGeom prst="rect">
            <a:avLst/>
          </a:prstGeom>
          <a:noFill/>
          <a:ln>
            <a:noFill/>
          </a:ln>
        </p:spPr>
        <p:txBody>
          <a:bodyPr spcFirstLastPara="1" wrap="square" lIns="91425" tIns="45700" rIns="91425" bIns="45700" anchor="t" anchorCtr="0">
            <a:spAutoFit/>
          </a:bodyPr>
          <a:lstStyle/>
          <a:p>
            <a:pPr marL="114300" marR="0" lvl="0" indent="0" algn="l" rtl="0">
              <a:lnSpc>
                <a:spcPct val="100000"/>
              </a:lnSpc>
              <a:spcBef>
                <a:spcPts val="0"/>
              </a:spcBef>
              <a:spcAft>
                <a:spcPts val="0"/>
              </a:spcAft>
              <a:buClr>
                <a:schemeClr val="dk2"/>
              </a:buClr>
              <a:buSzPts val="2000"/>
              <a:buFont typeface="Times New Roman"/>
              <a:buNone/>
            </a:pPr>
            <a:r>
              <a:rPr lang="en-US" sz="1800" b="1" i="0" u="none" strike="noStrike" cap="none" dirty="0">
                <a:solidFill>
                  <a:schemeClr val="dk2"/>
                </a:solidFill>
                <a:latin typeface="Times New Roman"/>
                <a:ea typeface="Times New Roman"/>
                <a:cs typeface="Times New Roman"/>
                <a:sym typeface="Times New Roman"/>
              </a:rPr>
              <a:t>Export</a:t>
            </a:r>
            <a:r>
              <a:rPr lang="en-US" sz="1800" b="0" i="0" u="none" strike="noStrike" cap="none" dirty="0">
                <a:solidFill>
                  <a:schemeClr val="dk1"/>
                </a:solidFill>
                <a:latin typeface="Times New Roman"/>
                <a:ea typeface="Times New Roman"/>
                <a:cs typeface="Times New Roman"/>
                <a:sym typeface="Times New Roman"/>
              </a:rPr>
              <a:t>: 529378 </a:t>
            </a:r>
            <a:r>
              <a:rPr lang="en-US" sz="1800" b="0" i="0" u="none" strike="noStrike" cap="none" dirty="0" smtClean="0">
                <a:solidFill>
                  <a:schemeClr val="dk1"/>
                </a:solidFill>
                <a:latin typeface="Times New Roman"/>
                <a:ea typeface="Times New Roman"/>
                <a:cs typeface="Times New Roman"/>
                <a:sym typeface="Times New Roman"/>
              </a:rPr>
              <a:t>ტ</a:t>
            </a:r>
            <a:r>
              <a:rPr lang="ka-GE" sz="1800" b="0" i="0" u="none" strike="noStrike" cap="none" dirty="0" smtClean="0">
                <a:solidFill>
                  <a:schemeClr val="dk1"/>
                </a:solidFill>
                <a:latin typeface="Times New Roman"/>
                <a:ea typeface="Times New Roman"/>
                <a:cs typeface="Times New Roman"/>
                <a:sym typeface="Times New Roman"/>
              </a:rPr>
              <a:t>ონა წელიწადში.</a:t>
            </a:r>
            <a:endParaRPr sz="1800" b="0" i="0" u="none" strike="noStrike" cap="none" dirty="0">
              <a:solidFill>
                <a:schemeClr val="dk1"/>
              </a:solidFill>
              <a:latin typeface="Times New Roman"/>
              <a:ea typeface="Times New Roman"/>
              <a:cs typeface="Times New Roman"/>
              <a:sym typeface="Times New Roman"/>
            </a:endParaRPr>
          </a:p>
          <a:p>
            <a:pPr marL="114300" lvl="0">
              <a:buClr>
                <a:schemeClr val="dk1"/>
              </a:buClr>
              <a:buSzPts val="2000"/>
            </a:pPr>
            <a:r>
              <a:rPr lang="ka-GE" sz="1800" b="0" i="0" u="none" strike="noStrike" cap="none" dirty="0" smtClean="0">
                <a:solidFill>
                  <a:schemeClr val="dk1"/>
                </a:solidFill>
                <a:latin typeface="Times New Roman"/>
                <a:ea typeface="Times New Roman"/>
                <a:cs typeface="Times New Roman"/>
                <a:sym typeface="Times New Roman"/>
              </a:rPr>
              <a:t>ბელგია</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ნავთობიანი წყალი</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ესტონეთი, გერმანია, ნორვეგია </a:t>
            </a:r>
            <a:r>
              <a:rPr lang="ka-GE" sz="1800" dirty="0" smtClean="0">
                <a:solidFill>
                  <a:schemeClr val="dk1"/>
                </a:solidFill>
                <a:latin typeface="Times New Roman"/>
                <a:ea typeface="Times New Roman"/>
                <a:cs typeface="Times New Roman"/>
                <a:sym typeface="Times New Roman"/>
              </a:rPr>
              <a:t>(ჰაერში არსებული ფერფლი და დაბლა არსებული ფერფლი, რომლებიც სახიფათო ნივთიერებებს შეიცავენ </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შევედეთი, გაერთიანებული სამეფო</a:t>
            </a:r>
            <a:r>
              <a:rPr lang="en-US" sz="1800" dirty="0">
                <a:solidFill>
                  <a:schemeClr val="dk1"/>
                </a:solidFill>
                <a:latin typeface="Times New Roman"/>
                <a:ea typeface="Times New Roman"/>
                <a:cs typeface="Times New Roman"/>
                <a:sym typeface="Times New Roman"/>
              </a:rPr>
              <a:t> </a:t>
            </a:r>
            <a:r>
              <a:rPr lang="en-US" sz="1800" b="0" i="0" u="none" strike="noStrike" cap="none" dirty="0" smtClean="0">
                <a:solidFill>
                  <a:schemeClr val="dk1"/>
                </a:solidFill>
                <a:latin typeface="Times New Roman"/>
                <a:ea typeface="Times New Roman"/>
                <a:cs typeface="Times New Roman"/>
                <a:sym typeface="Times New Roman"/>
              </a:rPr>
              <a:t>(</a:t>
            </a:r>
            <a:r>
              <a:rPr lang="ka-GE" sz="1800" dirty="0">
                <a:solidFill>
                  <a:schemeClr val="dk1"/>
                </a:solidFill>
                <a:latin typeface="Times New Roman"/>
                <a:ea typeface="Times New Roman"/>
                <a:cs typeface="Times New Roman"/>
                <a:sym typeface="Times New Roman"/>
              </a:rPr>
              <a:t>ქლოროფლორკარბონები</a:t>
            </a:r>
            <a:r>
              <a:rPr lang="en-US" sz="1800" b="0" i="0" u="none" strike="noStrike" cap="none" dirty="0" smtClean="0">
                <a:solidFill>
                  <a:schemeClr val="dk1"/>
                </a:solidFill>
                <a:latin typeface="Times New Roman"/>
                <a:ea typeface="Times New Roman"/>
                <a:cs typeface="Times New Roman"/>
                <a:sym typeface="Times New Roman"/>
              </a:rPr>
              <a:t>). </a:t>
            </a:r>
            <a:endParaRPr sz="1200" b="0" i="0" u="none" strike="noStrike" cap="none" dirty="0">
              <a:solidFill>
                <a:srgbClr val="000000"/>
              </a:solidFill>
              <a:latin typeface="Arial"/>
              <a:ea typeface="Arial"/>
              <a:cs typeface="Arial"/>
              <a:sym typeface="Arial"/>
            </a:endParaRPr>
          </a:p>
        </p:txBody>
      </p:sp>
      <p:sp>
        <p:nvSpPr>
          <p:cNvPr id="1710" name="Google Shape;1710;p82"/>
          <p:cNvSpPr/>
          <p:nvPr/>
        </p:nvSpPr>
        <p:spPr>
          <a:xfrm>
            <a:off x="9754" y="6211669"/>
            <a:ext cx="3626100" cy="58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ka-GE" sz="1600" b="0" i="1" u="none" strike="noStrike" cap="none" dirty="0" smtClean="0">
                <a:solidFill>
                  <a:schemeClr val="dk1"/>
                </a:solidFill>
                <a:latin typeface="Times New Roman"/>
                <a:ea typeface="Times New Roman"/>
                <a:cs typeface="Times New Roman"/>
                <a:sym typeface="Times New Roman"/>
              </a:rPr>
              <a:t>წყარო</a:t>
            </a:r>
            <a:r>
              <a:rPr lang="en-US" sz="1600" b="0" i="1" u="none" strike="noStrike" cap="none" dirty="0" smtClean="0">
                <a:solidFill>
                  <a:schemeClr val="dk1"/>
                </a:solidFill>
                <a:latin typeface="Times New Roman"/>
                <a:ea typeface="Times New Roman"/>
                <a:cs typeface="Times New Roman"/>
                <a:sym typeface="Times New Roman"/>
              </a:rPr>
              <a:t> </a:t>
            </a:r>
            <a:r>
              <a:rPr lang="en-US" sz="1600" b="0" i="1" u="none" strike="noStrike" cap="none" dirty="0">
                <a:solidFill>
                  <a:schemeClr val="dk1"/>
                </a:solidFill>
                <a:latin typeface="Times New Roman"/>
                <a:ea typeface="Times New Roman"/>
                <a:cs typeface="Times New Roman"/>
                <a:sym typeface="Times New Roman"/>
              </a:rPr>
              <a:t>: Waste shipment on imports and exports (Eurostat)</a:t>
            </a:r>
            <a:endParaRPr sz="1600" b="0" i="1" u="none" strike="noStrike" cap="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14"/>
        <p:cNvGrpSpPr/>
        <p:nvPr/>
      </p:nvGrpSpPr>
      <p:grpSpPr>
        <a:xfrm>
          <a:off x="0" y="0"/>
          <a:ext cx="0" cy="0"/>
          <a:chOff x="0" y="0"/>
          <a:chExt cx="0" cy="0"/>
        </a:xfrm>
      </p:grpSpPr>
      <p:sp>
        <p:nvSpPr>
          <p:cNvPr id="1715" name="Google Shape;1715;p83"/>
          <p:cNvSpPr txBox="1">
            <a:spLocks noGrp="1"/>
          </p:cNvSpPr>
          <p:nvPr>
            <p:ph type="title"/>
          </p:nvPr>
        </p:nvSpPr>
        <p:spPr>
          <a:xfrm>
            <a:off x="827584" y="-9460"/>
            <a:ext cx="7620000" cy="634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2"/>
              </a:buClr>
              <a:buSzPts val="3959"/>
              <a:buFont typeface="Cambria"/>
              <a:buNone/>
            </a:pPr>
            <a:r>
              <a:rPr lang="ka-GE" sz="3959" b="1" dirty="0" smtClean="0">
                <a:solidFill>
                  <a:schemeClr val="dk2"/>
                </a:solidFill>
                <a:latin typeface="Cambria"/>
                <a:ea typeface="Cambria"/>
                <a:cs typeface="Cambria"/>
                <a:sym typeface="Cambria"/>
              </a:rPr>
              <a:t>გერმანია</a:t>
            </a:r>
            <a:endParaRPr sz="3959" b="1" dirty="0">
              <a:solidFill>
                <a:schemeClr val="dk2"/>
              </a:solidFill>
              <a:latin typeface="Cambria"/>
              <a:ea typeface="Cambria"/>
              <a:cs typeface="Cambria"/>
              <a:sym typeface="Cambria"/>
            </a:endParaRPr>
          </a:p>
        </p:txBody>
      </p:sp>
      <p:sp>
        <p:nvSpPr>
          <p:cNvPr id="1716" name="Google Shape;1716;p83"/>
          <p:cNvSpPr txBox="1">
            <a:spLocks noGrp="1"/>
          </p:cNvSpPr>
          <p:nvPr>
            <p:ph type="body" idx="1"/>
          </p:nvPr>
        </p:nvSpPr>
        <p:spPr>
          <a:xfrm>
            <a:off x="-48898" y="408654"/>
            <a:ext cx="5044968" cy="5846372"/>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chemeClr val="dk2"/>
              </a:buClr>
              <a:buSzPts val="1800"/>
              <a:buNone/>
            </a:pPr>
            <a:r>
              <a:rPr lang="ka-GE" sz="1600" b="1" dirty="0" smtClean="0">
                <a:solidFill>
                  <a:schemeClr val="dk2"/>
                </a:solidFill>
                <a:latin typeface="Times New Roman"/>
                <a:ea typeface="Times New Roman"/>
                <a:cs typeface="Times New Roman"/>
                <a:sym typeface="Times New Roman"/>
              </a:rPr>
              <a:t>იმპორტი</a:t>
            </a:r>
            <a:r>
              <a:rPr lang="en-US" sz="1600" b="1" dirty="0" smtClean="0">
                <a:solidFill>
                  <a:schemeClr val="dk2"/>
                </a:solidFill>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6519370 </a:t>
            </a:r>
            <a:r>
              <a:rPr lang="en-US" sz="1600" dirty="0" smtClean="0">
                <a:latin typeface="Times New Roman"/>
                <a:ea typeface="Times New Roman"/>
                <a:cs typeface="Times New Roman"/>
                <a:sym typeface="Times New Roman"/>
              </a:rPr>
              <a:t>ტ</a:t>
            </a:r>
            <a:r>
              <a:rPr lang="ka-GE" sz="1600" dirty="0" smtClean="0">
                <a:latin typeface="Times New Roman"/>
                <a:ea typeface="Times New Roman"/>
                <a:cs typeface="Times New Roman"/>
                <a:sym typeface="Times New Roman"/>
              </a:rPr>
              <a:t>ონა</a:t>
            </a:r>
            <a:endParaRPr sz="2800" dirty="0"/>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აუსტრია, ჩეხეთის რესპუბლიკა, ფინეთი, პოლონეთი - ხის ნარჩენები</a:t>
            </a:r>
            <a:r>
              <a:rPr lang="en-US" sz="1600" dirty="0" smtClean="0">
                <a:latin typeface="Times New Roman"/>
                <a:ea typeface="Times New Roman"/>
                <a:cs typeface="Times New Roman"/>
                <a:sym typeface="Times New Roman"/>
              </a:rPr>
              <a:t>, ა</a:t>
            </a:r>
            <a:r>
              <a:rPr lang="ka-GE" sz="1600" dirty="0" smtClean="0">
                <a:latin typeface="Times New Roman"/>
                <a:ea typeface="Times New Roman"/>
                <a:cs typeface="Times New Roman"/>
                <a:sym typeface="Times New Roman"/>
              </a:rPr>
              <a:t>ლუმინის მარილის წიდა;</a:t>
            </a: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ბელგია - </a:t>
            </a:r>
            <a:r>
              <a:rPr lang="en-US" sz="1600" dirty="0" smtClean="0">
                <a:latin typeface="Times New Roman"/>
                <a:ea typeface="Times New Roman"/>
                <a:cs typeface="Times New Roman"/>
                <a:sym typeface="Times New Roman"/>
              </a:rPr>
              <a:t>RDF</a:t>
            </a:r>
            <a:r>
              <a:rPr lang="en-US" sz="1600" dirty="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ხის ნარჩენები;</a:t>
            </a: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დანია, იტალია  </a:t>
            </a:r>
            <a:r>
              <a:rPr lang="ka-GE" sz="1600" dirty="0" smtClean="0">
                <a:latin typeface="Times New Roman"/>
                <a:ea typeface="Times New Roman"/>
                <a:cs typeface="Times New Roman"/>
                <a:sym typeface="Times New Roman"/>
              </a:rPr>
              <a:t>- ხე და სახიფათო ნარჩენები;</a:t>
            </a: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ესტონეთი, ლიეტუვა</a:t>
            </a:r>
            <a:r>
              <a:rPr lang="en-US" sz="1600" dirty="0" smtClean="0">
                <a:latin typeface="Times New Roman"/>
                <a:ea typeface="Times New Roman"/>
                <a:cs typeface="Times New Roman"/>
                <a:sym typeface="Times New Roman"/>
              </a:rPr>
              <a:t>– ძ</a:t>
            </a:r>
            <a:r>
              <a:rPr lang="ka-GE" sz="1600" dirty="0" smtClean="0">
                <a:latin typeface="Times New Roman"/>
                <a:ea typeface="Times New Roman"/>
                <a:cs typeface="Times New Roman"/>
                <a:sym typeface="Times New Roman"/>
              </a:rPr>
              <a:t>რავები და საპოხი ზეთები;</a:t>
            </a:r>
          </a:p>
          <a:p>
            <a:pPr marL="114300" lvl="0" indent="0" algn="l" rtl="0">
              <a:lnSpc>
                <a:spcPct val="90000"/>
              </a:lnSpc>
              <a:spcBef>
                <a:spcPts val="360"/>
              </a:spcBef>
              <a:spcAft>
                <a:spcPts val="0"/>
              </a:spcAft>
              <a:buClr>
                <a:schemeClr val="dk1"/>
              </a:buClr>
              <a:buSzPts val="1800"/>
              <a:buNone/>
            </a:pPr>
            <a:r>
              <a:rPr lang="ka-GE" sz="1600" i="1" dirty="0" smtClean="0">
                <a:cs typeface="Times New Roman"/>
                <a:sym typeface="Times New Roman"/>
              </a:rPr>
              <a:t>საფრანგეთი</a:t>
            </a:r>
            <a:r>
              <a:rPr lang="ka-GE" sz="1600" dirty="0" smtClean="0">
                <a:cs typeface="Times New Roman"/>
                <a:sym typeface="Times New Roman"/>
              </a:rPr>
              <a:t> - შერტეული საყოფაცხოვრებლო ნარჩენები, დაბინძურებული ნიადაგი, ხის ნარჩენები;</a:t>
            </a:r>
          </a:p>
          <a:p>
            <a:pPr marL="114300" lvl="0" indent="0" algn="l" rtl="0">
              <a:lnSpc>
                <a:spcPct val="90000"/>
              </a:lnSpc>
              <a:spcBef>
                <a:spcPts val="360"/>
              </a:spcBef>
              <a:spcAft>
                <a:spcPts val="0"/>
              </a:spcAft>
              <a:buClr>
                <a:schemeClr val="dk1"/>
              </a:buClr>
              <a:buSzPts val="1800"/>
              <a:buNone/>
            </a:pPr>
            <a:r>
              <a:rPr lang="ka-GE" sz="1600" dirty="0" smtClean="0">
                <a:cs typeface="Times New Roman"/>
                <a:sym typeface="Times New Roman"/>
              </a:rPr>
              <a:t>საბერძნეთი, რუმინეთი - ალუმინის მარილის წიდა;</a:t>
            </a:r>
            <a:r>
              <a:rPr lang="en-US" sz="1600" dirty="0" smtClean="0">
                <a:latin typeface="Times New Roman"/>
                <a:ea typeface="Times New Roman"/>
                <a:cs typeface="Times New Roman"/>
                <a:sym typeface="Times New Roman"/>
              </a:rPr>
              <a:t> </a:t>
            </a:r>
            <a:endParaRPr sz="1600" dirty="0">
              <a:latin typeface="Times New Roman"/>
              <a:ea typeface="Times New Roman"/>
              <a:cs typeface="Times New Roman"/>
              <a:sym typeface="Times New Roman"/>
            </a:endParaRP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ირლანდია, გაერთიანებული სამეფო, პოლონეთი</a:t>
            </a:r>
            <a:r>
              <a:rPr lang="en-US" sz="1600" dirty="0" smtClean="0">
                <a:latin typeface="Times New Roman"/>
                <a:ea typeface="Times New Roman"/>
                <a:cs typeface="Times New Roman"/>
                <a:sym typeface="Times New Roman"/>
              </a:rPr>
              <a:t>– RDF</a:t>
            </a:r>
            <a:r>
              <a:rPr lang="ka-GE" sz="1600" dirty="0" smtClean="0">
                <a:latin typeface="Times New Roman"/>
                <a:ea typeface="Times New Roman"/>
                <a:cs typeface="Times New Roman"/>
                <a:sym typeface="Times New Roman"/>
              </a:rPr>
              <a:t>;</a:t>
            </a:r>
            <a:endParaRPr sz="1600" dirty="0">
              <a:latin typeface="Times New Roman"/>
              <a:ea typeface="Times New Roman"/>
              <a:cs typeface="Times New Roman"/>
              <a:sym typeface="Times New Roman"/>
            </a:endParaRP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ლატვია, სლოვაკეთი</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შერეული სახიფათო ნარჩენები;</a:t>
            </a:r>
            <a:endParaRPr sz="2800" dirty="0"/>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ლუქსემბურგი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en-US" sz="1600" dirty="0" smtClean="0">
                <a:latin typeface="Times New Roman"/>
                <a:ea typeface="Times New Roman"/>
                <a:cs typeface="Times New Roman"/>
                <a:sym typeface="Times New Roman"/>
              </a:rPr>
              <a:t>დ</a:t>
            </a:r>
            <a:r>
              <a:rPr lang="ka-GE" sz="1600" dirty="0" smtClean="0">
                <a:latin typeface="Times New Roman"/>
                <a:ea typeface="Times New Roman"/>
                <a:cs typeface="Times New Roman"/>
                <a:sym typeface="Times New Roman"/>
              </a:rPr>
              <a:t>აბინძურებული ნიადაგი;</a:t>
            </a:r>
            <a:endParaRPr sz="2800" dirty="0"/>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ნიდერლანდები</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შერეული საყოფაცხოვრებლო ნარჩენები, ხის ნარჩენები, </a:t>
            </a:r>
            <a:r>
              <a:rPr lang="en-US" sz="1600" dirty="0" smtClean="0">
                <a:latin typeface="Times New Roman"/>
                <a:ea typeface="Times New Roman"/>
                <a:cs typeface="Times New Roman"/>
                <a:sym typeface="Times New Roman"/>
              </a:rPr>
              <a:t>RDF</a:t>
            </a:r>
            <a:r>
              <a:rPr lang="en-US" sz="1600" dirty="0">
                <a:latin typeface="Times New Roman"/>
                <a:ea typeface="Times New Roman"/>
                <a:cs typeface="Times New Roman"/>
                <a:sym typeface="Times New Roman"/>
              </a:rPr>
              <a:t>, </a:t>
            </a:r>
            <a:r>
              <a:rPr lang="en-US" sz="1600" dirty="0" smtClean="0">
                <a:latin typeface="Times New Roman"/>
                <a:ea typeface="Times New Roman"/>
                <a:cs typeface="Times New Roman"/>
                <a:sym typeface="Times New Roman"/>
              </a:rPr>
              <a:t>შ</a:t>
            </a:r>
            <a:r>
              <a:rPr lang="ka-GE" sz="1600" dirty="0" smtClean="0">
                <a:latin typeface="Times New Roman"/>
                <a:ea typeface="Times New Roman"/>
                <a:cs typeface="Times New Roman"/>
                <a:sym typeface="Times New Roman"/>
              </a:rPr>
              <a:t>ესაფუთი ნარცენები;</a:t>
            </a:r>
            <a:endParaRPr sz="2800" dirty="0"/>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ნორვეგია</a:t>
            </a:r>
            <a:r>
              <a:rPr lang="en-US" sz="1600" dirty="0" smtClean="0">
                <a:latin typeface="Times New Roman"/>
                <a:ea typeface="Times New Roman"/>
                <a:cs typeface="Times New Roman"/>
                <a:sym typeface="Times New Roman"/>
              </a:rPr>
              <a:t> </a:t>
            </a:r>
            <a:r>
              <a:rPr lang="en-US" sz="1600" dirty="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დაბინძურებული ნიადაგი, ანტიფრიზის სითხე;</a:t>
            </a: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შვეიცარია </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ხის ნარჩენები, ნარჩენი ქაღალდის გადამუშავებიდან;</a:t>
            </a:r>
          </a:p>
          <a:p>
            <a:pPr marL="114300" lvl="0" indent="0" algn="l" rtl="0">
              <a:lnSpc>
                <a:spcPct val="90000"/>
              </a:lnSpc>
              <a:spcBef>
                <a:spcPts val="360"/>
              </a:spcBef>
              <a:spcAft>
                <a:spcPts val="0"/>
              </a:spcAft>
              <a:buClr>
                <a:schemeClr val="dk1"/>
              </a:buClr>
              <a:buSzPts val="1800"/>
              <a:buNone/>
            </a:pPr>
            <a:r>
              <a:rPr lang="ka-GE" sz="1600" i="1" dirty="0" smtClean="0">
                <a:latin typeface="Times New Roman"/>
                <a:ea typeface="Times New Roman"/>
                <a:cs typeface="Times New Roman"/>
                <a:sym typeface="Times New Roman"/>
              </a:rPr>
              <a:t>შვედეთი </a:t>
            </a:r>
            <a:r>
              <a:rPr lang="en-US" sz="1600" dirty="0" smtClean="0">
                <a:latin typeface="Times New Roman"/>
                <a:ea typeface="Times New Roman"/>
                <a:cs typeface="Times New Roman"/>
                <a:sym typeface="Times New Roman"/>
              </a:rPr>
              <a:t>- </a:t>
            </a:r>
            <a:r>
              <a:rPr lang="ka-GE" sz="1600" dirty="0" smtClean="0">
                <a:latin typeface="Times New Roman"/>
                <a:ea typeface="Times New Roman"/>
                <a:cs typeface="Times New Roman"/>
                <a:sym typeface="Times New Roman"/>
              </a:rPr>
              <a:t>ალუმინის მარილის წიდა, შერეული შესაფუთი მასალების ნარჩენები.</a:t>
            </a:r>
            <a:endParaRPr sz="2800" dirty="0"/>
          </a:p>
        </p:txBody>
      </p:sp>
      <p:sp>
        <p:nvSpPr>
          <p:cNvPr id="1717" name="Google Shape;1717;p83"/>
          <p:cNvSpPr/>
          <p:nvPr/>
        </p:nvSpPr>
        <p:spPr>
          <a:xfrm>
            <a:off x="4724676" y="562770"/>
            <a:ext cx="4684852" cy="1865086"/>
          </a:xfrm>
          <a:prstGeom prst="rect">
            <a:avLst/>
          </a:prstGeom>
          <a:noFill/>
          <a:ln>
            <a:noFill/>
          </a:ln>
        </p:spPr>
        <p:txBody>
          <a:bodyPr spcFirstLastPara="1" wrap="square" lIns="91425" tIns="45700" rIns="91425" bIns="45700" anchor="t" anchorCtr="0">
            <a:spAutoFit/>
          </a:bodyPr>
          <a:lstStyle/>
          <a:p>
            <a:pPr marL="114300" marR="0" lvl="0" indent="0" algn="l" rtl="0">
              <a:lnSpc>
                <a:spcPct val="90000"/>
              </a:lnSpc>
              <a:spcBef>
                <a:spcPts val="0"/>
              </a:spcBef>
              <a:spcAft>
                <a:spcPts val="0"/>
              </a:spcAft>
              <a:buClr>
                <a:schemeClr val="dk2"/>
              </a:buClr>
              <a:buSzPts val="1800"/>
              <a:buFont typeface="Times New Roman"/>
              <a:buNone/>
            </a:pPr>
            <a:r>
              <a:rPr lang="ka-GE" sz="1600" b="1" i="0" u="none" strike="noStrike" cap="none" dirty="0" smtClean="0">
                <a:solidFill>
                  <a:schemeClr val="dk2"/>
                </a:solidFill>
                <a:latin typeface="Times New Roman"/>
                <a:ea typeface="Times New Roman"/>
                <a:cs typeface="Times New Roman"/>
                <a:sym typeface="Times New Roman"/>
              </a:rPr>
              <a:t>ექსპორტი</a:t>
            </a:r>
            <a:r>
              <a:rPr lang="en-US" sz="1600" b="1" i="0" u="none" strike="noStrike" cap="none" dirty="0" smtClean="0">
                <a:solidFill>
                  <a:schemeClr val="dk2"/>
                </a:solidFill>
                <a:latin typeface="Times New Roman"/>
                <a:ea typeface="Times New Roman"/>
                <a:cs typeface="Times New Roman"/>
                <a:sym typeface="Times New Roman"/>
              </a:rPr>
              <a:t>: </a:t>
            </a:r>
            <a:r>
              <a:rPr lang="en-US" sz="1600" b="0" i="0" u="none" strike="noStrike" cap="none" dirty="0">
                <a:solidFill>
                  <a:schemeClr val="dk1"/>
                </a:solidFill>
                <a:latin typeface="Times New Roman"/>
                <a:ea typeface="Times New Roman"/>
                <a:cs typeface="Times New Roman"/>
                <a:sym typeface="Times New Roman"/>
              </a:rPr>
              <a:t>3045551 </a:t>
            </a:r>
            <a:r>
              <a:rPr lang="ka-GE" sz="1600" b="0" i="0" u="none" strike="noStrike" cap="none" dirty="0" smtClean="0">
                <a:solidFill>
                  <a:schemeClr val="dk1"/>
                </a:solidFill>
                <a:latin typeface="Times New Roman"/>
                <a:ea typeface="Times New Roman"/>
                <a:cs typeface="Times New Roman"/>
                <a:sym typeface="Times New Roman"/>
              </a:rPr>
              <a:t>ტონა წელიწადში.</a:t>
            </a:r>
          </a:p>
          <a:p>
            <a:pPr marL="114300" marR="0" lvl="0" indent="0" algn="l" rtl="0">
              <a:lnSpc>
                <a:spcPct val="90000"/>
              </a:lnSpc>
              <a:spcBef>
                <a:spcPts val="0"/>
              </a:spcBef>
              <a:spcAft>
                <a:spcPts val="0"/>
              </a:spcAft>
              <a:buClr>
                <a:schemeClr val="dk2"/>
              </a:buClr>
              <a:buSzPts val="1800"/>
              <a:buFont typeface="Times New Roman"/>
              <a:buNone/>
            </a:pPr>
            <a:r>
              <a:rPr lang="ka-GE" sz="1600" dirty="0" smtClean="0">
                <a:solidFill>
                  <a:schemeClr val="dk1"/>
                </a:solidFill>
                <a:cs typeface="Times New Roman"/>
                <a:sym typeface="Times New Roman"/>
              </a:rPr>
              <a:t>აუსტრია, ჩეხეტის რესპუბლიკა, საფრანგეთი</a:t>
            </a:r>
            <a:r>
              <a:rPr lang="en-US" sz="1600" b="0" i="0" u="none" strike="noStrike" cap="none" dirty="0" smtClean="0">
                <a:solidFill>
                  <a:schemeClr val="dk1"/>
                </a:solidFill>
                <a:latin typeface="Times New Roman"/>
                <a:ea typeface="Times New Roman"/>
                <a:cs typeface="Times New Roman"/>
                <a:sym typeface="Times New Roman"/>
              </a:rPr>
              <a:t> </a:t>
            </a:r>
            <a:r>
              <a:rPr lang="en-US" sz="1600" b="0" i="0" u="none" strike="noStrike" cap="none" dirty="0">
                <a:solidFill>
                  <a:schemeClr val="dk1"/>
                </a:solidFill>
                <a:latin typeface="Times New Roman"/>
                <a:ea typeface="Times New Roman"/>
                <a:cs typeface="Times New Roman"/>
                <a:sym typeface="Times New Roman"/>
              </a:rPr>
              <a:t>(RDF, </a:t>
            </a:r>
            <a:r>
              <a:rPr lang="ka-GE" sz="1600" b="0" i="0" u="none" strike="noStrike" cap="none" dirty="0" smtClean="0">
                <a:solidFill>
                  <a:schemeClr val="dk1"/>
                </a:solidFill>
                <a:latin typeface="Times New Roman"/>
                <a:ea typeface="Times New Roman"/>
                <a:cs typeface="Times New Roman"/>
                <a:sym typeface="Times New Roman"/>
              </a:rPr>
              <a:t>ხის ნარჩენები</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ბელგია</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 სახიფათო ნარჩენები), დანია, ესტონეთი, ფინეთი, ლატვია, ნიდერლანდები </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ნაცარი, წიდა და მყარი ნარჩენები</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ნორვეგია, პოლონეთი, რუმინეთი, სლოვაკეთი, შვედეთი, შვეიცარია, გაერთიანებული სამეფო </a:t>
            </a:r>
            <a:r>
              <a:rPr lang="en-US" sz="1600" b="0" i="0" u="none" strike="noStrike" cap="none" dirty="0" smtClean="0">
                <a:solidFill>
                  <a:schemeClr val="dk1"/>
                </a:solidFill>
                <a:latin typeface="Times New Roman"/>
                <a:ea typeface="Times New Roman"/>
                <a:cs typeface="Times New Roman"/>
                <a:sym typeface="Times New Roman"/>
              </a:rPr>
              <a:t>(</a:t>
            </a:r>
            <a:r>
              <a:rPr lang="en-US" sz="1600" b="0" i="0" u="none" strike="noStrike" cap="none" dirty="0">
                <a:solidFill>
                  <a:schemeClr val="dk1"/>
                </a:solidFill>
                <a:latin typeface="Times New Roman"/>
                <a:ea typeface="Times New Roman"/>
                <a:cs typeface="Times New Roman"/>
                <a:sym typeface="Times New Roman"/>
              </a:rPr>
              <a:t>RDF)</a:t>
            </a:r>
            <a:endParaRPr sz="1600" b="0" i="0" u="none" strike="noStrike" cap="none" dirty="0">
              <a:solidFill>
                <a:schemeClr val="dk1"/>
              </a:solidFill>
              <a:latin typeface="Times New Roman"/>
              <a:ea typeface="Times New Roman"/>
              <a:cs typeface="Times New Roman"/>
              <a:sym typeface="Times New Roman"/>
            </a:endParaRPr>
          </a:p>
        </p:txBody>
      </p:sp>
      <p:pic>
        <p:nvPicPr>
          <p:cNvPr id="1718" name="Google Shape;1718;p83"/>
          <p:cNvPicPr preferRelativeResize="0"/>
          <p:nvPr/>
        </p:nvPicPr>
        <p:blipFill rotWithShape="1">
          <a:blip r:embed="rId3">
            <a:alphaModFix/>
          </a:blip>
          <a:srcRect l="4085" t="5141"/>
          <a:stretch/>
        </p:blipFill>
        <p:spPr>
          <a:xfrm>
            <a:off x="4850296" y="2636912"/>
            <a:ext cx="4293704" cy="4221088"/>
          </a:xfrm>
          <a:prstGeom prst="rect">
            <a:avLst/>
          </a:prstGeom>
          <a:noFill/>
          <a:ln>
            <a:noFill/>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722"/>
        <p:cNvGrpSpPr/>
        <p:nvPr/>
      </p:nvGrpSpPr>
      <p:grpSpPr>
        <a:xfrm>
          <a:off x="0" y="0"/>
          <a:ext cx="0" cy="0"/>
          <a:chOff x="0" y="0"/>
          <a:chExt cx="0" cy="0"/>
        </a:xfrm>
      </p:grpSpPr>
      <p:sp>
        <p:nvSpPr>
          <p:cNvPr id="1723" name="Google Shape;1723;p84"/>
          <p:cNvSpPr txBox="1">
            <a:spLocks noGrp="1"/>
          </p:cNvSpPr>
          <p:nvPr>
            <p:ph type="title"/>
          </p:nvPr>
        </p:nvSpPr>
        <p:spPr>
          <a:xfrm>
            <a:off x="-5328" y="0"/>
            <a:ext cx="8229600" cy="7062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3959"/>
              <a:buFont typeface="Cambria"/>
              <a:buNone/>
            </a:pPr>
            <a:r>
              <a:rPr lang="ka-GE" sz="3959" b="1" dirty="0" smtClean="0">
                <a:solidFill>
                  <a:schemeClr val="dk2"/>
                </a:solidFill>
                <a:latin typeface="Cambria"/>
                <a:ea typeface="Cambria"/>
                <a:cs typeface="Cambria"/>
                <a:sym typeface="Cambria"/>
              </a:rPr>
              <a:t>პოლონეთი</a:t>
            </a:r>
            <a:endParaRPr sz="3959" b="1" dirty="0">
              <a:solidFill>
                <a:schemeClr val="dk2"/>
              </a:solidFill>
              <a:latin typeface="Cambria"/>
              <a:ea typeface="Cambria"/>
              <a:cs typeface="Cambria"/>
              <a:sym typeface="Cambria"/>
            </a:endParaRPr>
          </a:p>
        </p:txBody>
      </p:sp>
      <p:sp>
        <p:nvSpPr>
          <p:cNvPr id="1724" name="Google Shape;1724;p84"/>
          <p:cNvSpPr txBox="1">
            <a:spLocks noGrp="1"/>
          </p:cNvSpPr>
          <p:nvPr>
            <p:ph type="body" idx="1"/>
          </p:nvPr>
        </p:nvSpPr>
        <p:spPr>
          <a:xfrm>
            <a:off x="107504" y="690447"/>
            <a:ext cx="5219870" cy="5816369"/>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0"/>
              </a:spcBef>
              <a:spcAft>
                <a:spcPts val="0"/>
              </a:spcAft>
              <a:buClr>
                <a:schemeClr val="dk2"/>
              </a:buClr>
              <a:buSzPts val="1800"/>
              <a:buNone/>
            </a:pPr>
            <a:r>
              <a:rPr lang="ka-GE" sz="1800" b="1" dirty="0" smtClean="0">
                <a:solidFill>
                  <a:schemeClr val="dk2"/>
                </a:solidFill>
                <a:latin typeface="Times New Roman"/>
                <a:ea typeface="Times New Roman"/>
                <a:cs typeface="Times New Roman"/>
                <a:sym typeface="Times New Roman"/>
              </a:rPr>
              <a:t>იმპორტი</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153820 </a:t>
            </a:r>
            <a:r>
              <a:rPr lang="en-US" sz="1800" dirty="0" smtClean="0">
                <a:latin typeface="Times New Roman"/>
                <a:ea typeface="Times New Roman"/>
                <a:cs typeface="Times New Roman"/>
                <a:sym typeface="Times New Roman"/>
              </a:rPr>
              <a:t>ტ</a:t>
            </a:r>
            <a:r>
              <a:rPr lang="ka-GE" sz="1800" dirty="0" smtClean="0">
                <a:latin typeface="Times New Roman"/>
                <a:ea typeface="Times New Roman"/>
                <a:cs typeface="Times New Roman"/>
                <a:sym typeface="Times New Roman"/>
              </a:rPr>
              <a:t>ონა</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აუსტრია</a:t>
            </a:r>
            <a:r>
              <a:rPr lang="en-US" sz="1800" i="1"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Zn-</a:t>
            </a:r>
            <a:r>
              <a:rPr lang="ka-GE" sz="1800" dirty="0" smtClean="0">
                <a:latin typeface="Times New Roman"/>
                <a:ea typeface="Times New Roman"/>
                <a:cs typeface="Times New Roman"/>
                <a:sym typeface="Times New Roman"/>
              </a:rPr>
              <a:t> შემცველი ნარჩენები;</a:t>
            </a:r>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ბელგია</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წ</a:t>
            </a:r>
            <a:r>
              <a:rPr lang="ka-GE" sz="1800" dirty="0" smtClean="0">
                <a:latin typeface="Times New Roman"/>
                <a:ea typeface="Times New Roman"/>
                <a:cs typeface="Times New Roman"/>
                <a:sym typeface="Times New Roman"/>
              </a:rPr>
              <a:t>იდა;</a:t>
            </a:r>
            <a:endParaRPr sz="1800" dirty="0">
              <a:latin typeface="Times New Roman"/>
              <a:ea typeface="Times New Roman"/>
              <a:cs typeface="Times New Roman"/>
              <a:sym typeface="Times New Roman"/>
            </a:endParaRPr>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დანია</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ნ</a:t>
            </a:r>
            <a:r>
              <a:rPr lang="ka-GE" sz="1800" dirty="0" smtClean="0">
                <a:latin typeface="Times New Roman"/>
                <a:ea typeface="Times New Roman"/>
                <a:cs typeface="Times New Roman"/>
                <a:sym typeface="Times New Roman"/>
              </a:rPr>
              <a:t>არჩენების ადჰესივები, შლაგები;</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გერმანია</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–RDF, </a:t>
            </a:r>
            <a:r>
              <a:rPr lang="en-US" sz="1800" dirty="0" smtClean="0">
                <a:latin typeface="Times New Roman"/>
                <a:ea typeface="Times New Roman"/>
                <a:cs typeface="Times New Roman"/>
                <a:sym typeface="Times New Roman"/>
              </a:rPr>
              <a:t>ხ</a:t>
            </a:r>
            <a:r>
              <a:rPr lang="ka-GE" sz="1800" dirty="0" smtClean="0">
                <a:latin typeface="Times New Roman"/>
                <a:ea typeface="Times New Roman"/>
                <a:cs typeface="Times New Roman"/>
                <a:sym typeface="Times New Roman"/>
              </a:rPr>
              <a:t>ის ნარჩენები;</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საბერძნეთი </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ka-GE" sz="1800" dirty="0" smtClean="0">
                <a:latin typeface="Times New Roman"/>
                <a:ea typeface="Times New Roman"/>
                <a:cs typeface="Times New Roman"/>
                <a:sym typeface="Times New Roman"/>
              </a:rPr>
              <a:t>ქიმიკატები, ქლოროფლონკარბონები;</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ფინეთი</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ka-GE" sz="1800" dirty="0" smtClean="0">
                <a:latin typeface="Times New Roman"/>
                <a:ea typeface="Times New Roman"/>
                <a:cs typeface="Times New Roman"/>
                <a:sym typeface="Times New Roman"/>
              </a:rPr>
              <a:t>ხის ნარჩენები, ალუმინის შემცველი ნარჩენები;</a:t>
            </a:r>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საფრანგეთი</a:t>
            </a:r>
            <a:r>
              <a:rPr lang="en-US" sz="1800" dirty="0" smtClean="0">
                <a:latin typeface="Times New Roman"/>
                <a:ea typeface="Times New Roman"/>
                <a:cs typeface="Times New Roman"/>
                <a:sym typeface="Times New Roman"/>
              </a:rPr>
              <a:t>– </a:t>
            </a:r>
            <a:r>
              <a:rPr lang="ka-GE" sz="1800" dirty="0" smtClean="0">
                <a:latin typeface="Times New Roman"/>
                <a:ea typeface="Times New Roman"/>
                <a:cs typeface="Times New Roman"/>
                <a:sym typeface="Times New Roman"/>
              </a:rPr>
              <a:t>შერეული საყოფაცხოვრებლო ნარჩენები, დაბინძურებული ნიადაგი, ხის ნარჩენები;</a:t>
            </a:r>
            <a:r>
              <a:rPr lang="en-US" sz="1800" dirty="0" smtClean="0">
                <a:latin typeface="Times New Roman"/>
                <a:ea typeface="Times New Roman"/>
                <a:cs typeface="Times New Roman"/>
                <a:sym typeface="Times New Roman"/>
              </a:rPr>
              <a:t> </a:t>
            </a:r>
            <a:endParaRPr dirty="0" smtClean="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იტალია</a:t>
            </a:r>
            <a:r>
              <a:rPr lang="en-US" sz="1800" dirty="0" smtClean="0">
                <a:latin typeface="Times New Roman"/>
                <a:ea typeface="Times New Roman"/>
                <a:cs typeface="Times New Roman"/>
                <a:sym typeface="Times New Roman"/>
              </a:rPr>
              <a:t> – ს</a:t>
            </a:r>
            <a:r>
              <a:rPr lang="ka-GE" sz="1800" dirty="0" smtClean="0">
                <a:latin typeface="Times New Roman"/>
                <a:ea typeface="Times New Roman"/>
                <a:cs typeface="Times New Roman"/>
                <a:sym typeface="Times New Roman"/>
              </a:rPr>
              <a:t>ახიფათო ნარჩენები;</a:t>
            </a:r>
            <a:endParaRPr dirty="0" smtClean="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ირლანდია</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RDF</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ლიეტუვა</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შ</a:t>
            </a:r>
            <a:r>
              <a:rPr lang="ka-GE" sz="1800" dirty="0" smtClean="0">
                <a:latin typeface="Times New Roman"/>
                <a:ea typeface="Times New Roman"/>
                <a:cs typeface="Times New Roman"/>
                <a:sym typeface="Times New Roman"/>
              </a:rPr>
              <a:t>ერეული ნარჩენები დაბინძურებული სუბსტანციებით;</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ნიდერლანდები</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მ</a:t>
            </a:r>
            <a:r>
              <a:rPr lang="ka-GE" sz="1800" dirty="0" smtClean="0">
                <a:latin typeface="Times New Roman"/>
                <a:ea typeface="Times New Roman"/>
                <a:cs typeface="Times New Roman"/>
                <a:sym typeface="Times New Roman"/>
              </a:rPr>
              <a:t>ყარი ნარჩენები გაზის დამუშავებისას</a:t>
            </a:r>
            <a:endParaRPr dirty="0"/>
          </a:p>
          <a:p>
            <a:pPr marL="114300" lvl="0" indent="0" algn="l" rtl="0">
              <a:lnSpc>
                <a:spcPct val="90000"/>
              </a:lnSpc>
              <a:spcBef>
                <a:spcPts val="360"/>
              </a:spcBef>
              <a:spcAft>
                <a:spcPts val="0"/>
              </a:spcAft>
              <a:buClr>
                <a:schemeClr val="dk1"/>
              </a:buClr>
              <a:buSzPts val="1800"/>
              <a:buNone/>
            </a:pPr>
            <a:r>
              <a:rPr lang="en-US" sz="1800" i="1" dirty="0" smtClean="0">
                <a:latin typeface="Times New Roman"/>
                <a:ea typeface="Times New Roman"/>
                <a:cs typeface="Times New Roman"/>
                <a:sym typeface="Times New Roman"/>
              </a:rPr>
              <a:t>S</a:t>
            </a:r>
            <a:r>
              <a:rPr lang="ka-GE" sz="1800" i="1" dirty="0" smtClean="0">
                <a:latin typeface="Times New Roman"/>
                <a:ea typeface="Times New Roman"/>
                <a:cs typeface="Times New Roman"/>
                <a:sym typeface="Times New Roman"/>
              </a:rPr>
              <a:t>სლოვაკეთი</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თ</a:t>
            </a:r>
            <a:r>
              <a:rPr lang="ka-GE" sz="1800" dirty="0" smtClean="0">
                <a:latin typeface="Times New Roman"/>
                <a:ea typeface="Times New Roman"/>
                <a:cs typeface="Times New Roman"/>
                <a:sym typeface="Times New Roman"/>
              </a:rPr>
              <a:t>უთიის დამაბინძურებლები;</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შვედეთი</a:t>
            </a:r>
            <a:r>
              <a:rPr lang="en-US" sz="1800" dirty="0" smtClean="0">
                <a:latin typeface="Times New Roman"/>
                <a:ea typeface="Times New Roman"/>
                <a:cs typeface="Times New Roman"/>
                <a:sym typeface="Times New Roman"/>
              </a:rPr>
              <a:t> </a:t>
            </a:r>
            <a:r>
              <a:rPr lang="en-US" sz="1800" dirty="0">
                <a:latin typeface="Times New Roman"/>
                <a:ea typeface="Times New Roman"/>
                <a:cs typeface="Times New Roman"/>
                <a:sym typeface="Times New Roman"/>
              </a:rPr>
              <a:t>- </a:t>
            </a:r>
            <a:r>
              <a:rPr lang="en-US" sz="1800" dirty="0" smtClean="0">
                <a:latin typeface="Times New Roman"/>
                <a:ea typeface="Times New Roman"/>
                <a:cs typeface="Times New Roman"/>
                <a:sym typeface="Times New Roman"/>
              </a:rPr>
              <a:t>წ</a:t>
            </a:r>
            <a:r>
              <a:rPr lang="ka-GE" sz="1800" dirty="0" smtClean="0">
                <a:latin typeface="Times New Roman"/>
                <a:ea typeface="Times New Roman"/>
                <a:cs typeface="Times New Roman"/>
                <a:sym typeface="Times New Roman"/>
              </a:rPr>
              <a:t>იდა</a:t>
            </a:r>
            <a:endParaRPr dirty="0"/>
          </a:p>
          <a:p>
            <a:pPr marL="114300" lvl="0" indent="0" algn="l" rtl="0">
              <a:lnSpc>
                <a:spcPct val="90000"/>
              </a:lnSpc>
              <a:spcBef>
                <a:spcPts val="360"/>
              </a:spcBef>
              <a:spcAft>
                <a:spcPts val="0"/>
              </a:spcAft>
              <a:buClr>
                <a:schemeClr val="dk1"/>
              </a:buClr>
              <a:buSzPts val="1800"/>
              <a:buNone/>
            </a:pPr>
            <a:r>
              <a:rPr lang="ka-GE" sz="1800" i="1" dirty="0" smtClean="0">
                <a:latin typeface="Times New Roman"/>
                <a:ea typeface="Times New Roman"/>
                <a:cs typeface="Times New Roman"/>
                <a:sym typeface="Times New Roman"/>
              </a:rPr>
              <a:t>გაერთიანებული სამეფო</a:t>
            </a:r>
            <a:r>
              <a:rPr lang="en-US" sz="1800" dirty="0" smtClean="0">
                <a:latin typeface="Times New Roman"/>
                <a:ea typeface="Times New Roman"/>
                <a:cs typeface="Times New Roman"/>
                <a:sym typeface="Times New Roman"/>
              </a:rPr>
              <a:t>–  </a:t>
            </a:r>
            <a:r>
              <a:rPr lang="ka-GE" sz="1800" dirty="0" smtClean="0">
                <a:latin typeface="Times New Roman"/>
                <a:ea typeface="Times New Roman"/>
                <a:cs typeface="Times New Roman"/>
                <a:sym typeface="Times New Roman"/>
              </a:rPr>
              <a:t>დაბინძურებულ ნარჩენებს.</a:t>
            </a:r>
            <a:endParaRPr sz="1800" dirty="0">
              <a:latin typeface="Times New Roman"/>
              <a:ea typeface="Times New Roman"/>
              <a:cs typeface="Times New Roman"/>
              <a:sym typeface="Times New Roman"/>
            </a:endParaRPr>
          </a:p>
        </p:txBody>
      </p:sp>
      <p:pic>
        <p:nvPicPr>
          <p:cNvPr id="1725" name="Google Shape;1725;p84"/>
          <p:cNvPicPr preferRelativeResize="0"/>
          <p:nvPr/>
        </p:nvPicPr>
        <p:blipFill rotWithShape="1">
          <a:blip r:embed="rId3">
            <a:alphaModFix/>
          </a:blip>
          <a:srcRect/>
          <a:stretch/>
        </p:blipFill>
        <p:spPr>
          <a:xfrm>
            <a:off x="4982818" y="2411680"/>
            <a:ext cx="4161182" cy="4446320"/>
          </a:xfrm>
          <a:prstGeom prst="rect">
            <a:avLst/>
          </a:prstGeom>
          <a:noFill/>
          <a:ln>
            <a:noFill/>
          </a:ln>
        </p:spPr>
      </p:pic>
      <p:sp>
        <p:nvSpPr>
          <p:cNvPr id="1726" name="Google Shape;1726;p84"/>
          <p:cNvSpPr/>
          <p:nvPr/>
        </p:nvSpPr>
        <p:spPr>
          <a:xfrm>
            <a:off x="4902418" y="690447"/>
            <a:ext cx="4321981" cy="1338788"/>
          </a:xfrm>
          <a:prstGeom prst="rect">
            <a:avLst/>
          </a:prstGeom>
          <a:noFill/>
          <a:ln>
            <a:noFill/>
          </a:ln>
        </p:spPr>
        <p:txBody>
          <a:bodyPr spcFirstLastPara="1" wrap="square" lIns="91425" tIns="45700" rIns="91425" bIns="45700" anchor="t" anchorCtr="0">
            <a:spAutoFit/>
          </a:bodyPr>
          <a:lstStyle/>
          <a:p>
            <a:pPr marL="114300" marR="0" lvl="0" indent="0" algn="l" rtl="0">
              <a:lnSpc>
                <a:spcPct val="90000"/>
              </a:lnSpc>
              <a:spcBef>
                <a:spcPts val="0"/>
              </a:spcBef>
              <a:spcAft>
                <a:spcPts val="0"/>
              </a:spcAft>
              <a:buClr>
                <a:schemeClr val="dk2"/>
              </a:buClr>
              <a:buSzPts val="1800"/>
              <a:buFont typeface="Times New Roman"/>
              <a:buNone/>
            </a:pPr>
            <a:r>
              <a:rPr lang="ka-GE" sz="1800" b="1" i="0" u="none" strike="noStrike" cap="none" dirty="0" smtClean="0">
                <a:solidFill>
                  <a:schemeClr val="dk2"/>
                </a:solidFill>
                <a:latin typeface="Times New Roman"/>
                <a:ea typeface="Times New Roman"/>
                <a:cs typeface="Times New Roman"/>
                <a:sym typeface="Times New Roman"/>
              </a:rPr>
              <a:t>ექსპორტი</a:t>
            </a:r>
            <a:r>
              <a:rPr lang="en-US" sz="1800" b="1" i="0" u="none" strike="noStrike" cap="none" dirty="0" smtClean="0">
                <a:solidFill>
                  <a:schemeClr val="dk2"/>
                </a:solidFill>
                <a:latin typeface="Times New Roman"/>
                <a:ea typeface="Times New Roman"/>
                <a:cs typeface="Times New Roman"/>
                <a:sym typeface="Times New Roman"/>
              </a:rPr>
              <a:t>:</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93297 </a:t>
            </a:r>
            <a:r>
              <a:rPr lang="en-US" sz="1800" b="0" i="0" u="none" strike="noStrike" cap="none" dirty="0" smtClean="0">
                <a:solidFill>
                  <a:schemeClr val="dk1"/>
                </a:solidFill>
                <a:latin typeface="Times New Roman"/>
                <a:ea typeface="Times New Roman"/>
                <a:cs typeface="Times New Roman"/>
                <a:sym typeface="Times New Roman"/>
              </a:rPr>
              <a:t>ტ</a:t>
            </a:r>
            <a:r>
              <a:rPr lang="ka-GE" sz="1800" b="0" i="0" u="none" strike="noStrike" cap="none" dirty="0" smtClean="0">
                <a:solidFill>
                  <a:schemeClr val="dk1"/>
                </a:solidFill>
                <a:latin typeface="Times New Roman"/>
                <a:ea typeface="Times New Roman"/>
                <a:cs typeface="Times New Roman"/>
                <a:sym typeface="Times New Roman"/>
              </a:rPr>
              <a:t>ონა წელიწადში</a:t>
            </a:r>
            <a:endParaRPr sz="1400" b="0" i="0" u="none" strike="noStrike" cap="none" dirty="0">
              <a:solidFill>
                <a:srgbClr val="000000"/>
              </a:solidFill>
              <a:latin typeface="Arial"/>
              <a:ea typeface="Arial"/>
              <a:cs typeface="Arial"/>
              <a:sym typeface="Arial"/>
            </a:endParaRPr>
          </a:p>
          <a:p>
            <a:pPr marL="114300" marR="0" lvl="0" indent="0" algn="l" rtl="0">
              <a:lnSpc>
                <a:spcPct val="90000"/>
              </a:lnSpc>
              <a:spcBef>
                <a:spcPts val="0"/>
              </a:spcBef>
              <a:spcAft>
                <a:spcPts val="0"/>
              </a:spcAft>
              <a:buClr>
                <a:schemeClr val="dk1"/>
              </a:buClr>
              <a:buSzPts val="1800"/>
              <a:buFont typeface="Times New Roman"/>
              <a:buNone/>
            </a:pPr>
            <a:r>
              <a:rPr lang="ka-GE" sz="1800" b="0" i="0" u="none" strike="noStrike" cap="none" dirty="0" smtClean="0">
                <a:solidFill>
                  <a:schemeClr val="dk1"/>
                </a:solidFill>
                <a:latin typeface="Times New Roman"/>
                <a:ea typeface="Times New Roman"/>
                <a:cs typeface="Times New Roman"/>
                <a:sym typeface="Times New Roman"/>
              </a:rPr>
              <a:t>აუსტრია, ბელგია, იტალია</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სახიფათო ნარჩენები</a:t>
            </a:r>
            <a:r>
              <a:rPr lang="en-US" sz="1800" b="0" i="0" u="none" strike="noStrike" cap="none" dirty="0" smtClean="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ჩეხეთის რესპუბლიკა, გერმანია, ნიდერლანდები, რუმინეთი, გაერთიანებული სამეფო.</a:t>
            </a: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730"/>
        <p:cNvGrpSpPr/>
        <p:nvPr/>
      </p:nvGrpSpPr>
      <p:grpSpPr>
        <a:xfrm>
          <a:off x="0" y="0"/>
          <a:ext cx="0" cy="0"/>
          <a:chOff x="0" y="0"/>
          <a:chExt cx="0" cy="0"/>
        </a:xfrm>
      </p:grpSpPr>
      <p:sp>
        <p:nvSpPr>
          <p:cNvPr id="1731" name="Google Shape;1731;p85"/>
          <p:cNvSpPr txBox="1">
            <a:spLocks noGrp="1"/>
          </p:cNvSpPr>
          <p:nvPr>
            <p:ph type="ctrTitle"/>
          </p:nvPr>
        </p:nvSpPr>
        <p:spPr>
          <a:xfrm>
            <a:off x="395536" y="0"/>
            <a:ext cx="7175400" cy="1152000"/>
          </a:xfrm>
          <a:prstGeom prst="rect">
            <a:avLst/>
          </a:prstGeom>
          <a:noFill/>
          <a:ln>
            <a:noFill/>
          </a:ln>
        </p:spPr>
        <p:txBody>
          <a:bodyPr spcFirstLastPara="1" wrap="square" lIns="91425" tIns="45700" rIns="91425" bIns="45700" anchor="b" anchorCtr="0">
            <a:noAutofit/>
          </a:bodyPr>
          <a:lstStyle/>
          <a:p>
            <a:pPr marL="182880" lvl="0" algn="ctr">
              <a:buSzPts val="3000"/>
            </a:pPr>
            <a:r>
              <a:rPr lang="ka-GE" sz="3000" b="1" dirty="0"/>
              <a:t>ციკლური ეკონმიკის განათლება სკოლებში და </a:t>
            </a:r>
            <a:r>
              <a:rPr lang="ka-GE" sz="3000" b="1" dirty="0" smtClean="0"/>
              <a:t>გარემოსდაცვა</a:t>
            </a:r>
            <a:endParaRPr sz="3000" b="1" dirty="0"/>
          </a:p>
        </p:txBody>
      </p:sp>
      <p:sp>
        <p:nvSpPr>
          <p:cNvPr id="1732" name="Google Shape;1732;p85"/>
          <p:cNvSpPr/>
          <p:nvPr/>
        </p:nvSpPr>
        <p:spPr>
          <a:xfrm>
            <a:off x="395536" y="1152000"/>
            <a:ext cx="7632900" cy="5355272"/>
          </a:xfrm>
          <a:prstGeom prst="rect">
            <a:avLst/>
          </a:prstGeom>
          <a:noFill/>
          <a:ln>
            <a:noFill/>
          </a:ln>
        </p:spPr>
        <p:txBody>
          <a:bodyPr spcFirstLastPara="1" wrap="square" lIns="91425" tIns="45700" rIns="91425" bIns="45700" anchor="t" anchorCtr="0">
            <a:spAutoFit/>
          </a:bodyPr>
          <a:lstStyle/>
          <a:p>
            <a:pPr lvl="0" indent="457200" algn="just">
              <a:buSzPts val="1800"/>
            </a:pPr>
            <a:r>
              <a:rPr lang="ka-GE" sz="1800" dirty="0" smtClean="0">
                <a:solidFill>
                  <a:schemeClr val="dk1"/>
                </a:solidFill>
                <a:latin typeface="Times New Roman"/>
                <a:ea typeface="Times New Roman"/>
                <a:cs typeface="Times New Roman"/>
                <a:sym typeface="Times New Roman"/>
              </a:rPr>
              <a:t>წრიული ეკონომიკის</a:t>
            </a:r>
            <a:r>
              <a:rPr lang="en-US" sz="1800" dirty="0" smtClean="0">
                <a:solidFill>
                  <a:schemeClr val="dk1"/>
                </a:solidFill>
                <a:latin typeface="Times New Roman"/>
                <a:ea typeface="Times New Roman"/>
                <a:cs typeface="Times New Roman"/>
                <a:sym typeface="Times New Roman"/>
              </a:rPr>
              <a:t> </a:t>
            </a:r>
            <a:r>
              <a:rPr lang="ka-GE" sz="1800" dirty="0">
                <a:solidFill>
                  <a:schemeClr val="dk1"/>
                </a:solidFill>
                <a:latin typeface="Times New Roman"/>
                <a:ea typeface="Times New Roman"/>
                <a:cs typeface="Times New Roman"/>
                <a:sym typeface="Times New Roman"/>
              </a:rPr>
              <a:t>განათლება განსაზღვრავს </a:t>
            </a:r>
            <a:r>
              <a:rPr lang="ka-GE" sz="1800" dirty="0" smtClean="0">
                <a:solidFill>
                  <a:schemeClr val="dk1"/>
                </a:solidFill>
                <a:latin typeface="Times New Roman"/>
                <a:ea typeface="Times New Roman"/>
                <a:cs typeface="Times New Roman"/>
                <a:sym typeface="Times New Roman"/>
              </a:rPr>
              <a:t>ადამიანის </a:t>
            </a:r>
            <a:r>
              <a:rPr lang="ka-GE" sz="1800" dirty="0">
                <a:solidFill>
                  <a:schemeClr val="dk1"/>
                </a:solidFill>
                <a:latin typeface="Times New Roman"/>
                <a:ea typeface="Times New Roman"/>
                <a:cs typeface="Times New Roman"/>
                <a:sym typeface="Times New Roman"/>
              </a:rPr>
              <a:t>ყოველდღიურ საქმიანობას ვიწრო სფეროში, რაც საშუალებას </a:t>
            </a:r>
            <a:r>
              <a:rPr lang="ka-GE" sz="1800" dirty="0" smtClean="0">
                <a:solidFill>
                  <a:schemeClr val="dk1"/>
                </a:solidFill>
                <a:latin typeface="Times New Roman"/>
                <a:ea typeface="Times New Roman"/>
                <a:cs typeface="Times New Roman"/>
                <a:sym typeface="Times New Roman"/>
              </a:rPr>
              <a:t>აძლევს </a:t>
            </a:r>
            <a:r>
              <a:rPr lang="ka-GE" sz="1800" dirty="0">
                <a:solidFill>
                  <a:schemeClr val="dk1"/>
                </a:solidFill>
                <a:latin typeface="Times New Roman"/>
                <a:ea typeface="Times New Roman"/>
                <a:cs typeface="Times New Roman"/>
                <a:sym typeface="Times New Roman"/>
              </a:rPr>
              <a:t>მას, რომ </a:t>
            </a:r>
            <a:r>
              <a:rPr lang="ka-GE" sz="1800" dirty="0" smtClean="0">
                <a:solidFill>
                  <a:schemeClr val="dk1"/>
                </a:solidFill>
                <a:latin typeface="Times New Roman"/>
                <a:ea typeface="Times New Roman"/>
                <a:cs typeface="Times New Roman"/>
                <a:sym typeface="Times New Roman"/>
              </a:rPr>
              <a:t>ადგილობრივ </a:t>
            </a:r>
            <a:r>
              <a:rPr lang="ka-GE" sz="1800" dirty="0">
                <a:solidFill>
                  <a:schemeClr val="dk1"/>
                </a:solidFill>
                <a:latin typeface="Times New Roman"/>
                <a:ea typeface="Times New Roman"/>
                <a:cs typeface="Times New Roman"/>
                <a:sym typeface="Times New Roman"/>
              </a:rPr>
              <a:t>დონეზე </a:t>
            </a:r>
            <a:r>
              <a:rPr lang="ka-GE" sz="1800" dirty="0" smtClean="0">
                <a:solidFill>
                  <a:schemeClr val="dk1"/>
                </a:solidFill>
                <a:latin typeface="Times New Roman"/>
                <a:ea typeface="Times New Roman"/>
                <a:cs typeface="Times New Roman"/>
                <a:sym typeface="Times New Roman"/>
              </a:rPr>
              <a:t>გარემოსდაცვითი </a:t>
            </a:r>
            <a:r>
              <a:rPr lang="ka-GE" sz="1800" dirty="0">
                <a:solidFill>
                  <a:schemeClr val="dk1"/>
                </a:solidFill>
                <a:latin typeface="Times New Roman"/>
                <a:ea typeface="Times New Roman"/>
                <a:cs typeface="Times New Roman"/>
                <a:sym typeface="Times New Roman"/>
              </a:rPr>
              <a:t>ყოველდღიური </a:t>
            </a:r>
            <a:r>
              <a:rPr lang="ka-GE" sz="1800" dirty="0" smtClean="0">
                <a:solidFill>
                  <a:schemeClr val="dk1"/>
                </a:solidFill>
                <a:latin typeface="Times New Roman"/>
                <a:ea typeface="Times New Roman"/>
                <a:cs typeface="Times New Roman"/>
                <a:sym typeface="Times New Roman"/>
              </a:rPr>
              <a:t>არჩევანი გააკეთოს </a:t>
            </a:r>
            <a:r>
              <a:rPr lang="ka-GE" sz="1800" dirty="0">
                <a:solidFill>
                  <a:schemeClr val="dk1"/>
                </a:solidFill>
                <a:latin typeface="Times New Roman"/>
                <a:ea typeface="Times New Roman"/>
                <a:cs typeface="Times New Roman"/>
                <a:sym typeface="Times New Roman"/>
              </a:rPr>
              <a:t>და რათა გამოიწვიოს მდგრადი ცხოვრების </a:t>
            </a:r>
            <a:r>
              <a:rPr lang="ka-GE" sz="1800" dirty="0" smtClean="0">
                <a:solidFill>
                  <a:schemeClr val="dk1"/>
                </a:solidFill>
                <a:latin typeface="Times New Roman"/>
                <a:ea typeface="Times New Roman"/>
                <a:cs typeface="Times New Roman"/>
                <a:sym typeface="Times New Roman"/>
              </a:rPr>
              <a:t>წესი. </a:t>
            </a:r>
            <a:r>
              <a:rPr lang="ka-GE" sz="1800" b="0" i="0" u="none" strike="noStrike" cap="none" dirty="0" smtClean="0">
                <a:solidFill>
                  <a:schemeClr val="dk1"/>
                </a:solidFill>
                <a:latin typeface="Times New Roman"/>
                <a:ea typeface="Times New Roman"/>
                <a:cs typeface="Times New Roman"/>
                <a:sym typeface="Times New Roman"/>
              </a:rPr>
              <a:t>ერთის მხრივ, ის ხელს უწყობს ადამიანის განვითარებას, მეორეს მხრივ, ხელს უშლის ეკოლოგიურ დისბალანსს, სტიმულირებას უკეთებს ეკოლოგიურ ქმედებებს სლოგანისთვის „იფიქრე გლობალურად - იმოქმედე ადგილობრივად“. </a:t>
            </a:r>
            <a:r>
              <a:rPr lang="ka-GE" sz="1800" dirty="0" smtClean="0">
                <a:solidFill>
                  <a:schemeClr val="dk1"/>
                </a:solidFill>
                <a:latin typeface="Times New Roman"/>
                <a:ea typeface="Times New Roman"/>
                <a:cs typeface="Times New Roman"/>
                <a:sym typeface="Times New Roman"/>
              </a:rPr>
              <a:t>ციკლური ეკონომიკის განათლება მთავარი გასაღებია ამ პროცესში, რომელიც ავითარებს ადამიანს, რათა გახდეს კომპეტენტური (ეკოლოგიურად), </a:t>
            </a:r>
            <a:r>
              <a:rPr lang="ka-GE" sz="1800" b="0" i="0" u="none" strike="noStrike" cap="none" dirty="0" smtClean="0">
                <a:solidFill>
                  <a:schemeClr val="dk1"/>
                </a:solidFill>
                <a:latin typeface="Times New Roman"/>
                <a:ea typeface="Times New Roman"/>
                <a:cs typeface="Times New Roman"/>
                <a:sym typeface="Times New Roman"/>
              </a:rPr>
              <a:t>რაც საშუალებას მისცემს განვითარდეს ეკოლოგიური ბალანსის შეფერხების გარეშე. </a:t>
            </a:r>
          </a:p>
          <a:p>
            <a:pPr lvl="0" indent="457200" algn="just">
              <a:buSzPts val="1800"/>
            </a:pPr>
            <a:r>
              <a:rPr lang="ka-GE" sz="1800" dirty="0">
                <a:solidFill>
                  <a:schemeClr val="dk1"/>
                </a:solidFill>
                <a:latin typeface="Times New Roman"/>
                <a:ea typeface="Times New Roman"/>
                <a:cs typeface="Times New Roman"/>
                <a:sym typeface="Times New Roman"/>
              </a:rPr>
              <a:t>განათლება </a:t>
            </a:r>
            <a:r>
              <a:rPr lang="ka-GE" sz="1800" dirty="0" smtClean="0">
                <a:solidFill>
                  <a:schemeClr val="dk1"/>
                </a:solidFill>
                <a:latin typeface="Times New Roman"/>
                <a:ea typeface="Times New Roman"/>
                <a:cs typeface="Times New Roman"/>
                <a:sym typeface="Times New Roman"/>
              </a:rPr>
              <a:t>ციკლური </a:t>
            </a:r>
            <a:r>
              <a:rPr lang="ka-GE" sz="1800" dirty="0">
                <a:solidFill>
                  <a:schemeClr val="dk1"/>
                </a:solidFill>
                <a:latin typeface="Times New Roman"/>
                <a:ea typeface="Times New Roman"/>
                <a:cs typeface="Times New Roman"/>
                <a:sym typeface="Times New Roman"/>
              </a:rPr>
              <a:t>ეკონომიკის ფარგლებში და მისი მნიშვნელოვანი ცოდნა, როგორიცაა ტექნიკური და ეკონომიკური გაგება, ასევე "მასალები-ლიტერატურა", საჭიროებს საზოგადოების ყველა დონეზე გაღვივებას და არა მხოლოდ ექსპერტებისთვის. ყველა საშუალო სკოლის და უნივერსიტეტის კურსდამთავრებულს უნდა ქონდეს ასეთი ცოდნა, რათა თითოეულ მათგანს ექნება შესაძლებლობა, თავიანთ კომპანიებს დაეხმარონ "გახდნენ ციკლურები".</a:t>
            </a:r>
            <a:endParaRPr sz="18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36"/>
        <p:cNvGrpSpPr/>
        <p:nvPr/>
      </p:nvGrpSpPr>
      <p:grpSpPr>
        <a:xfrm>
          <a:off x="0" y="0"/>
          <a:ext cx="0" cy="0"/>
          <a:chOff x="0" y="0"/>
          <a:chExt cx="0" cy="0"/>
        </a:xfrm>
      </p:grpSpPr>
      <p:sp>
        <p:nvSpPr>
          <p:cNvPr id="1737" name="Google Shape;1737;p86"/>
          <p:cNvSpPr txBox="1">
            <a:spLocks noGrp="1"/>
          </p:cNvSpPr>
          <p:nvPr>
            <p:ph type="body" idx="1"/>
          </p:nvPr>
        </p:nvSpPr>
        <p:spPr>
          <a:xfrm>
            <a:off x="791579" y="-9492"/>
            <a:ext cx="7200900" cy="360000"/>
          </a:xfrm>
          <a:prstGeom prst="rect">
            <a:avLst/>
          </a:prstGeom>
          <a:noFill/>
          <a:ln>
            <a:noFill/>
          </a:ln>
        </p:spPr>
        <p:txBody>
          <a:bodyPr spcFirstLastPara="1" wrap="square" lIns="91425" tIns="45700" rIns="91425" bIns="45700" anchor="t" anchorCtr="0">
            <a:noAutofit/>
          </a:bodyPr>
          <a:lstStyle/>
          <a:p>
            <a:pPr marL="45720" lvl="0" indent="0" algn="ctr" rtl="0">
              <a:lnSpc>
                <a:spcPct val="100000"/>
              </a:lnSpc>
              <a:spcBef>
                <a:spcPts val="0"/>
              </a:spcBef>
              <a:spcAft>
                <a:spcPts val="0"/>
              </a:spcAft>
              <a:buSzPts val="2400"/>
              <a:buNone/>
            </a:pPr>
            <a:r>
              <a:rPr lang="ka-GE" sz="2000" b="1" dirty="0" smtClean="0">
                <a:solidFill>
                  <a:schemeClr val="dk2"/>
                </a:solidFill>
                <a:latin typeface="Cambria"/>
                <a:ea typeface="Cambria"/>
                <a:cs typeface="Cambria"/>
                <a:sym typeface="Cambria"/>
              </a:rPr>
              <a:t>იმისათვის რომ მივაღწიოთ მიზანს, ციკლური ეკონომიკისთვის განათლებამ, უნდა:</a:t>
            </a:r>
            <a:endParaRPr sz="2000" dirty="0"/>
          </a:p>
        </p:txBody>
      </p:sp>
      <p:grpSp>
        <p:nvGrpSpPr>
          <p:cNvPr id="1738" name="Google Shape;1738;p86"/>
          <p:cNvGrpSpPr/>
          <p:nvPr/>
        </p:nvGrpSpPr>
        <p:grpSpPr>
          <a:xfrm>
            <a:off x="611411" y="770388"/>
            <a:ext cx="7561157" cy="664649"/>
            <a:chOff x="1466643" y="1783"/>
            <a:chExt cx="5315400" cy="511859"/>
          </a:xfrm>
        </p:grpSpPr>
        <p:sp>
          <p:nvSpPr>
            <p:cNvPr id="1739" name="Google Shape;1739;p86"/>
            <p:cNvSpPr/>
            <p:nvPr/>
          </p:nvSpPr>
          <p:spPr>
            <a:xfrm rot="10800000">
              <a:off x="1466643" y="1842"/>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40" name="Google Shape;1740;p86"/>
            <p:cNvSpPr/>
            <p:nvPr/>
          </p:nvSpPr>
          <p:spPr>
            <a:xfrm>
              <a:off x="1594738" y="1783"/>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smtClean="0">
                  <a:solidFill>
                    <a:schemeClr val="dk1"/>
                  </a:solidFill>
                  <a:latin typeface="Times New Roman"/>
                  <a:ea typeface="Times New Roman"/>
                  <a:cs typeface="Times New Roman"/>
                  <a:sym typeface="Times New Roman"/>
                </a:rPr>
                <a:t>გააფართოოს </a:t>
              </a:r>
              <a:r>
                <a:rPr lang="ka-GE" sz="1600" dirty="0">
                  <a:solidFill>
                    <a:schemeClr val="dk1"/>
                  </a:solidFill>
                  <a:latin typeface="Times New Roman"/>
                  <a:ea typeface="Times New Roman"/>
                  <a:cs typeface="Times New Roman"/>
                  <a:sym typeface="Times New Roman"/>
                </a:rPr>
                <a:t>"</a:t>
              </a:r>
              <a:r>
                <a:rPr lang="ka-GE" sz="1600" dirty="0" smtClean="0">
                  <a:solidFill>
                    <a:schemeClr val="dk1"/>
                  </a:solidFill>
                  <a:latin typeface="Times New Roman"/>
                  <a:ea typeface="Times New Roman"/>
                  <a:cs typeface="Times New Roman"/>
                  <a:sym typeface="Times New Roman"/>
                </a:rPr>
                <a:t>შესაძლებლობა" </a:t>
              </a:r>
              <a:r>
                <a:rPr lang="ka-GE" sz="1600" dirty="0">
                  <a:solidFill>
                    <a:schemeClr val="dk1"/>
                  </a:solidFill>
                  <a:latin typeface="Times New Roman"/>
                  <a:ea typeface="Times New Roman"/>
                  <a:cs typeface="Times New Roman"/>
                  <a:sym typeface="Times New Roman"/>
                </a:rPr>
                <a:t>(შემოქმედება, ინოვაცია);</a:t>
              </a:r>
              <a:endParaRPr sz="1600" b="0" i="0" u="none" strike="noStrike" cap="none" dirty="0">
                <a:solidFill>
                  <a:schemeClr val="dk1"/>
                </a:solidFill>
                <a:latin typeface="Calibri"/>
                <a:ea typeface="Calibri"/>
                <a:cs typeface="Calibri"/>
                <a:sym typeface="Calibri"/>
              </a:endParaRPr>
            </a:p>
          </p:txBody>
        </p:sp>
      </p:grpSp>
      <p:grpSp>
        <p:nvGrpSpPr>
          <p:cNvPr id="1741" name="Google Shape;1741;p86"/>
          <p:cNvGrpSpPr/>
          <p:nvPr/>
        </p:nvGrpSpPr>
        <p:grpSpPr>
          <a:xfrm>
            <a:off x="611411" y="1435037"/>
            <a:ext cx="7561157" cy="664649"/>
            <a:chOff x="1466643" y="666436"/>
            <a:chExt cx="5315400" cy="511859"/>
          </a:xfrm>
        </p:grpSpPr>
        <p:sp>
          <p:nvSpPr>
            <p:cNvPr id="1742" name="Google Shape;1742;p86"/>
            <p:cNvSpPr/>
            <p:nvPr/>
          </p:nvSpPr>
          <p:spPr>
            <a:xfrm rot="10800000">
              <a:off x="1466643" y="666495"/>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43" name="Google Shape;1743;p86"/>
            <p:cNvSpPr/>
            <p:nvPr/>
          </p:nvSpPr>
          <p:spPr>
            <a:xfrm>
              <a:off x="1594737" y="666436"/>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en-US" sz="1600" b="0" i="0" u="none" strike="noStrike" cap="none" dirty="0" smtClean="0">
                  <a:solidFill>
                    <a:schemeClr val="dk1"/>
                  </a:solidFill>
                  <a:latin typeface="Times New Roman"/>
                  <a:ea typeface="Times New Roman"/>
                  <a:cs typeface="Times New Roman"/>
                  <a:sym typeface="Times New Roman"/>
                </a:rPr>
                <a:t>ხ</a:t>
              </a:r>
              <a:r>
                <a:rPr lang="ka-GE" sz="1600" b="0" i="0" u="none" strike="noStrike" cap="none" dirty="0" smtClean="0">
                  <a:solidFill>
                    <a:schemeClr val="dk1"/>
                  </a:solidFill>
                  <a:latin typeface="Times New Roman"/>
                  <a:ea typeface="Times New Roman"/>
                  <a:cs typeface="Times New Roman"/>
                  <a:sym typeface="Times New Roman"/>
                </a:rPr>
                <a:t>ელი შეუწყოს სისტემურ აზროვნებას</a:t>
              </a:r>
              <a:r>
                <a:rPr lang="ka-GE" sz="1600" dirty="0" smtClean="0">
                  <a:solidFill>
                    <a:schemeClr val="dk1"/>
                  </a:solidFill>
                  <a:latin typeface="Times New Roman"/>
                  <a:ea typeface="Times New Roman"/>
                  <a:cs typeface="Times New Roman"/>
                  <a:sym typeface="Times New Roman"/>
                </a:rPr>
                <a:t>; გაგება, </a:t>
              </a:r>
              <a:r>
                <a:rPr lang="ka-GE" sz="1600" dirty="0">
                  <a:solidFill>
                    <a:schemeClr val="dk1"/>
                  </a:solidFill>
                  <a:latin typeface="Times New Roman"/>
                  <a:ea typeface="Times New Roman"/>
                  <a:cs typeface="Times New Roman"/>
                  <a:sym typeface="Times New Roman"/>
                </a:rPr>
                <a:t>თუ </a:t>
              </a:r>
              <a:r>
                <a:rPr lang="ka-GE" sz="1600" dirty="0" smtClean="0">
                  <a:solidFill>
                    <a:schemeClr val="dk1"/>
                  </a:solidFill>
                  <a:latin typeface="Times New Roman"/>
                  <a:ea typeface="Times New Roman"/>
                  <a:cs typeface="Times New Roman"/>
                  <a:sym typeface="Times New Roman"/>
                </a:rPr>
                <a:t>როგორაა ურთიერთდაკავშირებული </a:t>
              </a:r>
              <a:r>
                <a:rPr lang="ka-GE" sz="1600" dirty="0">
                  <a:solidFill>
                    <a:schemeClr val="dk1"/>
                  </a:solidFill>
                  <a:latin typeface="Times New Roman"/>
                  <a:ea typeface="Times New Roman"/>
                  <a:cs typeface="Times New Roman"/>
                  <a:sym typeface="Times New Roman"/>
                </a:rPr>
                <a:t>გარემო,</a:t>
              </a:r>
            </a:p>
            <a:p>
              <a:pPr lvl="0" algn="ctr">
                <a:lnSpc>
                  <a:spcPct val="90000"/>
                </a:lnSpc>
                <a:buSzPts val="1800"/>
              </a:pPr>
              <a:r>
                <a:rPr lang="ka-GE" sz="1600" dirty="0">
                  <a:solidFill>
                    <a:schemeClr val="dk1"/>
                  </a:solidFill>
                  <a:latin typeface="Times New Roman"/>
                  <a:ea typeface="Times New Roman"/>
                  <a:cs typeface="Times New Roman"/>
                  <a:sym typeface="Times New Roman"/>
                </a:rPr>
                <a:t>ეკონომიკა, საზოგადოება და კულტურა </a:t>
              </a:r>
              <a:r>
                <a:rPr lang="ka-GE" sz="1600" dirty="0" smtClean="0">
                  <a:solidFill>
                    <a:schemeClr val="dk1"/>
                  </a:solidFill>
                  <a:latin typeface="Times New Roman"/>
                  <a:ea typeface="Times New Roman"/>
                  <a:cs typeface="Times New Roman"/>
                  <a:sym typeface="Times New Roman"/>
                </a:rPr>
                <a:t>ერთმანეთთან.</a:t>
              </a:r>
              <a:endParaRPr sz="1600" b="0" i="0" u="none" strike="noStrike" cap="none" dirty="0">
                <a:solidFill>
                  <a:schemeClr val="dk1"/>
                </a:solidFill>
                <a:latin typeface="Calibri"/>
                <a:ea typeface="Calibri"/>
                <a:cs typeface="Calibri"/>
                <a:sym typeface="Calibri"/>
              </a:endParaRPr>
            </a:p>
          </p:txBody>
        </p:sp>
      </p:grpSp>
      <p:grpSp>
        <p:nvGrpSpPr>
          <p:cNvPr id="1744" name="Google Shape;1744;p86"/>
          <p:cNvGrpSpPr/>
          <p:nvPr/>
        </p:nvGrpSpPr>
        <p:grpSpPr>
          <a:xfrm>
            <a:off x="611411" y="2099686"/>
            <a:ext cx="7561157" cy="664649"/>
            <a:chOff x="1466643" y="1331089"/>
            <a:chExt cx="5315400" cy="511859"/>
          </a:xfrm>
        </p:grpSpPr>
        <p:sp>
          <p:nvSpPr>
            <p:cNvPr id="1745" name="Google Shape;1745;p86"/>
            <p:cNvSpPr/>
            <p:nvPr/>
          </p:nvSpPr>
          <p:spPr>
            <a:xfrm rot="10800000">
              <a:off x="1466643" y="1331148"/>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46" name="Google Shape;1746;p86"/>
            <p:cNvSpPr/>
            <p:nvPr/>
          </p:nvSpPr>
          <p:spPr>
            <a:xfrm>
              <a:off x="1594738" y="1331089"/>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smtClean="0">
                  <a:solidFill>
                    <a:schemeClr val="dk1"/>
                  </a:solidFill>
                  <a:latin typeface="Calibri"/>
                  <a:ea typeface="Calibri"/>
                  <a:cs typeface="Times New Roman"/>
                  <a:sym typeface="Times New Roman"/>
                </a:rPr>
                <a:t>„ციკლური“ აზროვნების </a:t>
              </a:r>
              <a:r>
                <a:rPr lang="ka-GE" sz="1600" dirty="0">
                  <a:solidFill>
                    <a:schemeClr val="dk1"/>
                  </a:solidFill>
                  <a:latin typeface="Calibri"/>
                  <a:ea typeface="Calibri"/>
                  <a:cs typeface="Times New Roman"/>
                  <a:sym typeface="Times New Roman"/>
                </a:rPr>
                <a:t>დამუშავება (ციკლების </a:t>
              </a:r>
              <a:r>
                <a:rPr lang="ka-GE" sz="1600" dirty="0" smtClean="0">
                  <a:solidFill>
                    <a:schemeClr val="dk1"/>
                  </a:solidFill>
                  <a:latin typeface="Calibri"/>
                  <a:ea typeface="Calibri"/>
                  <a:cs typeface="Times New Roman"/>
                  <a:sym typeface="Times New Roman"/>
                </a:rPr>
                <a:t>შესწავლა ბუნებასა და სიცოცხლეში)</a:t>
              </a:r>
              <a:endParaRPr sz="1600" b="0" i="0" u="none" strike="noStrike" cap="none" dirty="0">
                <a:solidFill>
                  <a:schemeClr val="dk1"/>
                </a:solidFill>
                <a:latin typeface="Calibri"/>
                <a:ea typeface="Calibri"/>
                <a:cs typeface="Calibri"/>
                <a:sym typeface="Calibri"/>
              </a:endParaRPr>
            </a:p>
          </p:txBody>
        </p:sp>
      </p:grpSp>
      <p:grpSp>
        <p:nvGrpSpPr>
          <p:cNvPr id="1747" name="Google Shape;1747;p86"/>
          <p:cNvGrpSpPr/>
          <p:nvPr/>
        </p:nvGrpSpPr>
        <p:grpSpPr>
          <a:xfrm>
            <a:off x="611411" y="2764334"/>
            <a:ext cx="7561157" cy="664649"/>
            <a:chOff x="1466643" y="1995741"/>
            <a:chExt cx="5315400" cy="511859"/>
          </a:xfrm>
        </p:grpSpPr>
        <p:sp>
          <p:nvSpPr>
            <p:cNvPr id="1748" name="Google Shape;1748;p86"/>
            <p:cNvSpPr/>
            <p:nvPr/>
          </p:nvSpPr>
          <p:spPr>
            <a:xfrm rot="10800000">
              <a:off x="1466643" y="1995800"/>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49" name="Google Shape;1749;p86"/>
            <p:cNvSpPr/>
            <p:nvPr/>
          </p:nvSpPr>
          <p:spPr>
            <a:xfrm>
              <a:off x="1594738" y="1995741"/>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ka-GE" sz="1600" b="0" i="0" u="none" strike="noStrike" cap="none" dirty="0" smtClean="0">
                  <a:solidFill>
                    <a:schemeClr val="dk1"/>
                  </a:solidFill>
                  <a:latin typeface="Times New Roman"/>
                  <a:ea typeface="Times New Roman"/>
                  <a:cs typeface="Times New Roman"/>
                  <a:sym typeface="Times New Roman"/>
                </a:rPr>
                <a:t>სოციალური და გარემოსდაცვითი პასუხისმგებლობის დამუშავება </a:t>
              </a:r>
              <a:r>
                <a:rPr lang="en-US" sz="1600" b="0" i="0" u="none" strike="noStrike" cap="none" dirty="0" smtClean="0">
                  <a:solidFill>
                    <a:schemeClr val="dk1"/>
                  </a:solidFill>
                  <a:latin typeface="Times New Roman"/>
                  <a:ea typeface="Times New Roman"/>
                  <a:cs typeface="Times New Roman"/>
                  <a:sym typeface="Times New Roman"/>
                </a:rPr>
                <a:t> (</a:t>
              </a:r>
              <a:r>
                <a:rPr lang="ka-GE" sz="1600" b="0" i="0" u="none" strike="noStrike" cap="none" dirty="0" smtClean="0">
                  <a:solidFill>
                    <a:schemeClr val="dk1"/>
                  </a:solidFill>
                  <a:latin typeface="Times New Roman"/>
                  <a:ea typeface="Times New Roman"/>
                  <a:cs typeface="Times New Roman"/>
                  <a:sym typeface="Times New Roman"/>
                </a:rPr>
                <a:t>მომსახურების სწავლება</a:t>
              </a:r>
              <a:r>
                <a:rPr lang="en-US" sz="1600" b="0" i="0" u="none" strike="noStrike" cap="none" dirty="0" smtClean="0">
                  <a:solidFill>
                    <a:schemeClr val="dk1"/>
                  </a:solidFill>
                  <a:latin typeface="Times New Roman"/>
                  <a:ea typeface="Times New Roman"/>
                  <a:cs typeface="Times New Roman"/>
                  <a:sym typeface="Times New Roman"/>
                </a:rPr>
                <a:t>);</a:t>
              </a:r>
              <a:endParaRPr sz="1600" b="0" i="0" u="none" strike="noStrike" cap="none" dirty="0">
                <a:solidFill>
                  <a:schemeClr val="dk1"/>
                </a:solidFill>
                <a:latin typeface="Calibri"/>
                <a:ea typeface="Calibri"/>
                <a:cs typeface="Calibri"/>
                <a:sym typeface="Calibri"/>
              </a:endParaRPr>
            </a:p>
          </p:txBody>
        </p:sp>
      </p:grpSp>
      <p:grpSp>
        <p:nvGrpSpPr>
          <p:cNvPr id="1750" name="Google Shape;1750;p86"/>
          <p:cNvGrpSpPr/>
          <p:nvPr/>
        </p:nvGrpSpPr>
        <p:grpSpPr>
          <a:xfrm>
            <a:off x="611411" y="3428981"/>
            <a:ext cx="7561157" cy="664649"/>
            <a:chOff x="1466643" y="2660394"/>
            <a:chExt cx="5315400" cy="511859"/>
          </a:xfrm>
        </p:grpSpPr>
        <p:sp>
          <p:nvSpPr>
            <p:cNvPr id="1751" name="Google Shape;1751;p86"/>
            <p:cNvSpPr/>
            <p:nvPr/>
          </p:nvSpPr>
          <p:spPr>
            <a:xfrm rot="10800000">
              <a:off x="1466643" y="2660453"/>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52" name="Google Shape;1752;p86"/>
            <p:cNvSpPr/>
            <p:nvPr/>
          </p:nvSpPr>
          <p:spPr>
            <a:xfrm>
              <a:off x="1594738" y="2660394"/>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a:solidFill>
                    <a:schemeClr val="dk1"/>
                  </a:solidFill>
                  <a:latin typeface="Times New Roman"/>
                  <a:ea typeface="Times New Roman"/>
                  <a:cs typeface="Times New Roman"/>
                  <a:sym typeface="Times New Roman"/>
                </a:rPr>
                <a:t>მოამზადოს "გლობალური მოქალაქეები", </a:t>
              </a:r>
              <a:r>
                <a:rPr lang="ka-GE" sz="1600" dirty="0" smtClean="0">
                  <a:solidFill>
                    <a:schemeClr val="dk1"/>
                  </a:solidFill>
                  <a:latin typeface="Times New Roman"/>
                  <a:ea typeface="Times New Roman"/>
                  <a:cs typeface="Times New Roman"/>
                  <a:sym typeface="Times New Roman"/>
                </a:rPr>
                <a:t> </a:t>
              </a:r>
              <a:r>
                <a:rPr lang="ka-GE" sz="1600" dirty="0">
                  <a:solidFill>
                    <a:schemeClr val="dk1"/>
                  </a:solidFill>
                  <a:latin typeface="Times New Roman"/>
                  <a:ea typeface="Times New Roman"/>
                  <a:cs typeface="Times New Roman"/>
                  <a:sym typeface="Times New Roman"/>
                </a:rPr>
                <a:t>უფლებების და ვალდებულებების კრიტიკული </a:t>
              </a:r>
              <a:r>
                <a:rPr lang="ka-GE" sz="1600" dirty="0" smtClean="0">
                  <a:solidFill>
                    <a:schemeClr val="dk1"/>
                  </a:solidFill>
                  <a:latin typeface="Times New Roman"/>
                  <a:ea typeface="Times New Roman"/>
                  <a:cs typeface="Times New Roman"/>
                  <a:sym typeface="Times New Roman"/>
                </a:rPr>
                <a:t>შეფასების, სამართლის </a:t>
              </a:r>
              <a:r>
                <a:rPr lang="ka-GE" sz="1600" dirty="0">
                  <a:solidFill>
                    <a:schemeClr val="dk1"/>
                  </a:solidFill>
                  <a:latin typeface="Times New Roman"/>
                  <a:ea typeface="Times New Roman"/>
                  <a:cs typeface="Times New Roman"/>
                  <a:sym typeface="Times New Roman"/>
                </a:rPr>
                <a:t>და პოლიტიკური </a:t>
              </a:r>
              <a:r>
                <a:rPr lang="ka-GE" sz="1600" dirty="0" smtClean="0">
                  <a:solidFill>
                    <a:schemeClr val="dk1"/>
                  </a:solidFill>
                  <a:latin typeface="Times New Roman"/>
                  <a:ea typeface="Times New Roman"/>
                  <a:cs typeface="Times New Roman"/>
                  <a:sym typeface="Times New Roman"/>
                </a:rPr>
                <a:t>ცოდნის მხრივ.</a:t>
              </a:r>
              <a:endParaRPr sz="1600" b="0" i="0" u="none" strike="noStrike" cap="none" dirty="0">
                <a:solidFill>
                  <a:schemeClr val="dk1"/>
                </a:solidFill>
                <a:latin typeface="Calibri"/>
                <a:ea typeface="Calibri"/>
                <a:cs typeface="Calibri"/>
                <a:sym typeface="Calibri"/>
              </a:endParaRPr>
            </a:p>
          </p:txBody>
        </p:sp>
      </p:grpSp>
      <p:grpSp>
        <p:nvGrpSpPr>
          <p:cNvPr id="1753" name="Google Shape;1753;p86"/>
          <p:cNvGrpSpPr/>
          <p:nvPr/>
        </p:nvGrpSpPr>
        <p:grpSpPr>
          <a:xfrm>
            <a:off x="611411" y="4093630"/>
            <a:ext cx="7561157" cy="664649"/>
            <a:chOff x="1466643" y="3325047"/>
            <a:chExt cx="5315400" cy="511859"/>
          </a:xfrm>
        </p:grpSpPr>
        <p:sp>
          <p:nvSpPr>
            <p:cNvPr id="1754" name="Google Shape;1754;p86"/>
            <p:cNvSpPr/>
            <p:nvPr/>
          </p:nvSpPr>
          <p:spPr>
            <a:xfrm rot="10800000">
              <a:off x="1466643" y="3325106"/>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55" name="Google Shape;1755;p86"/>
            <p:cNvSpPr/>
            <p:nvPr/>
          </p:nvSpPr>
          <p:spPr>
            <a:xfrm>
              <a:off x="1594738" y="3325047"/>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a:solidFill>
                    <a:schemeClr val="dk1"/>
                  </a:solidFill>
                  <a:latin typeface="Times New Roman"/>
                  <a:ea typeface="Times New Roman"/>
                  <a:cs typeface="Times New Roman"/>
                  <a:sym typeface="Times New Roman"/>
                </a:rPr>
                <a:t>იყოს ინტეგრაციული - ინტეგრირება ცოდნის სხვადასხვა </a:t>
              </a:r>
              <a:r>
                <a:rPr lang="ka-GE" sz="1600" dirty="0" smtClean="0">
                  <a:solidFill>
                    <a:schemeClr val="dk1"/>
                  </a:solidFill>
                  <a:latin typeface="Times New Roman"/>
                  <a:ea typeface="Times New Roman"/>
                  <a:cs typeface="Times New Roman"/>
                  <a:sym typeface="Times New Roman"/>
                </a:rPr>
                <a:t>ორგანოების, </a:t>
              </a:r>
              <a:r>
                <a:rPr lang="ka-GE" sz="1600" dirty="0">
                  <a:solidFill>
                    <a:schemeClr val="dk1"/>
                  </a:solidFill>
                  <a:latin typeface="Times New Roman"/>
                  <a:ea typeface="Times New Roman"/>
                  <a:cs typeface="Times New Roman"/>
                  <a:sym typeface="Times New Roman"/>
                </a:rPr>
                <a:t>სხვადასხვა </a:t>
              </a:r>
              <a:r>
                <a:rPr lang="ka-GE" sz="1600" dirty="0" smtClean="0">
                  <a:solidFill>
                    <a:schemeClr val="dk1"/>
                  </a:solidFill>
                  <a:latin typeface="Times New Roman"/>
                  <a:ea typeface="Times New Roman"/>
                  <a:cs typeface="Times New Roman"/>
                  <a:sym typeface="Times New Roman"/>
                </a:rPr>
                <a:t>გამოცდილებით, </a:t>
              </a:r>
              <a:r>
                <a:rPr lang="ka-GE" sz="1600" dirty="0">
                  <a:solidFill>
                    <a:schemeClr val="dk1"/>
                  </a:solidFill>
                  <a:latin typeface="Times New Roman"/>
                  <a:ea typeface="Times New Roman"/>
                  <a:cs typeface="Times New Roman"/>
                  <a:sym typeface="Times New Roman"/>
                </a:rPr>
                <a:t>სხვადასხვა თვალსაზრისით.</a:t>
              </a:r>
              <a:endParaRPr sz="1600" b="0" i="0" u="none" strike="noStrike" cap="none" dirty="0">
                <a:solidFill>
                  <a:schemeClr val="dk1"/>
                </a:solidFill>
                <a:latin typeface="Calibri"/>
                <a:ea typeface="Calibri"/>
                <a:cs typeface="Calibri"/>
                <a:sym typeface="Calibri"/>
              </a:endParaRPr>
            </a:p>
          </p:txBody>
        </p:sp>
      </p:grpSp>
      <p:grpSp>
        <p:nvGrpSpPr>
          <p:cNvPr id="1756" name="Google Shape;1756;p86"/>
          <p:cNvGrpSpPr/>
          <p:nvPr/>
        </p:nvGrpSpPr>
        <p:grpSpPr>
          <a:xfrm>
            <a:off x="611411" y="4758278"/>
            <a:ext cx="7561157" cy="664649"/>
            <a:chOff x="1466643" y="3989699"/>
            <a:chExt cx="5315400" cy="511859"/>
          </a:xfrm>
        </p:grpSpPr>
        <p:sp>
          <p:nvSpPr>
            <p:cNvPr id="1757" name="Google Shape;1757;p86"/>
            <p:cNvSpPr/>
            <p:nvPr/>
          </p:nvSpPr>
          <p:spPr>
            <a:xfrm rot="10800000">
              <a:off x="1466643" y="3989758"/>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58" name="Google Shape;1758;p86"/>
            <p:cNvSpPr/>
            <p:nvPr/>
          </p:nvSpPr>
          <p:spPr>
            <a:xfrm>
              <a:off x="1594738" y="3989699"/>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a:solidFill>
                    <a:schemeClr val="dk1"/>
                  </a:solidFill>
                  <a:latin typeface="Times New Roman"/>
                  <a:ea typeface="Times New Roman"/>
                  <a:cs typeface="Times New Roman"/>
                  <a:sym typeface="Times New Roman"/>
                </a:rPr>
                <a:t>ინდივიდუალური საკითხების / ქმედებებისა და სოციალური პრობლემების ერთმანეთთან </a:t>
              </a:r>
              <a:r>
                <a:rPr lang="ka-GE" sz="1600" dirty="0" smtClean="0">
                  <a:solidFill>
                    <a:schemeClr val="dk1"/>
                  </a:solidFill>
                  <a:latin typeface="Times New Roman"/>
                  <a:ea typeface="Times New Roman"/>
                  <a:cs typeface="Times New Roman"/>
                  <a:sym typeface="Times New Roman"/>
                </a:rPr>
                <a:t>ინტეგრირების გამოვლენა</a:t>
              </a:r>
              <a:endParaRPr sz="1600" b="0" i="0" u="none" strike="noStrike" cap="none" dirty="0">
                <a:solidFill>
                  <a:schemeClr val="dk1"/>
                </a:solidFill>
                <a:latin typeface="Calibri"/>
                <a:ea typeface="Calibri"/>
                <a:cs typeface="Calibri"/>
                <a:sym typeface="Calibri"/>
              </a:endParaRPr>
            </a:p>
          </p:txBody>
        </p:sp>
      </p:grpSp>
      <p:grpSp>
        <p:nvGrpSpPr>
          <p:cNvPr id="1759" name="Google Shape;1759;p86"/>
          <p:cNvGrpSpPr/>
          <p:nvPr/>
        </p:nvGrpSpPr>
        <p:grpSpPr>
          <a:xfrm>
            <a:off x="611411" y="5422927"/>
            <a:ext cx="7561157" cy="664649"/>
            <a:chOff x="1466643" y="4654352"/>
            <a:chExt cx="5315400" cy="511859"/>
          </a:xfrm>
        </p:grpSpPr>
        <p:sp>
          <p:nvSpPr>
            <p:cNvPr id="1760" name="Google Shape;1760;p86"/>
            <p:cNvSpPr/>
            <p:nvPr/>
          </p:nvSpPr>
          <p:spPr>
            <a:xfrm rot="10800000">
              <a:off x="1466643" y="4654411"/>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61" name="Google Shape;1761;p86"/>
            <p:cNvSpPr/>
            <p:nvPr/>
          </p:nvSpPr>
          <p:spPr>
            <a:xfrm>
              <a:off x="1594738" y="4654352"/>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a:solidFill>
                    <a:schemeClr val="dk1"/>
                  </a:solidFill>
                  <a:latin typeface="Times New Roman"/>
                  <a:ea typeface="Times New Roman"/>
                  <a:cs typeface="Times New Roman"/>
                  <a:sym typeface="Times New Roman"/>
                </a:rPr>
                <a:t>მიმდინარე </a:t>
              </a:r>
              <a:r>
                <a:rPr lang="ka-GE" sz="1600" dirty="0" smtClean="0">
                  <a:solidFill>
                    <a:schemeClr val="dk1"/>
                  </a:solidFill>
                  <a:latin typeface="Times New Roman"/>
                  <a:ea typeface="Times New Roman"/>
                  <a:cs typeface="Times New Roman"/>
                  <a:sym typeface="Times New Roman"/>
                </a:rPr>
                <a:t>კვლევებში ჩართულობა </a:t>
              </a:r>
              <a:r>
                <a:rPr lang="ka-GE" sz="1600" dirty="0">
                  <a:solidFill>
                    <a:schemeClr val="dk1"/>
                  </a:solidFill>
                  <a:latin typeface="Times New Roman"/>
                  <a:ea typeface="Times New Roman"/>
                  <a:cs typeface="Times New Roman"/>
                  <a:sym typeface="Times New Roman"/>
                </a:rPr>
                <a:t>(სამოქმედო კვლევები)</a:t>
              </a:r>
              <a:endParaRPr sz="1600" b="0" i="0" u="none" strike="noStrike" cap="none" dirty="0">
                <a:solidFill>
                  <a:schemeClr val="dk1"/>
                </a:solidFill>
                <a:latin typeface="Calibri"/>
                <a:ea typeface="Calibri"/>
                <a:cs typeface="Calibri"/>
                <a:sym typeface="Calibri"/>
              </a:endParaRPr>
            </a:p>
          </p:txBody>
        </p:sp>
      </p:grpSp>
      <p:grpSp>
        <p:nvGrpSpPr>
          <p:cNvPr id="1762" name="Google Shape;1762;p86"/>
          <p:cNvGrpSpPr/>
          <p:nvPr/>
        </p:nvGrpSpPr>
        <p:grpSpPr>
          <a:xfrm>
            <a:off x="611410" y="6087499"/>
            <a:ext cx="7561157" cy="664649"/>
            <a:chOff x="1466643" y="5319005"/>
            <a:chExt cx="5315400" cy="511859"/>
          </a:xfrm>
        </p:grpSpPr>
        <p:sp>
          <p:nvSpPr>
            <p:cNvPr id="1763" name="Google Shape;1763;p86"/>
            <p:cNvSpPr/>
            <p:nvPr/>
          </p:nvSpPr>
          <p:spPr>
            <a:xfrm rot="10800000">
              <a:off x="1466643" y="5319064"/>
              <a:ext cx="5315400" cy="511800"/>
            </a:xfrm>
            <a:prstGeom prst="homePlate">
              <a:avLst>
                <a:gd name="adj" fmla="val 50000"/>
              </a:avLst>
            </a:prstGeom>
            <a:solidFill>
              <a:srgbClr val="B9C6DE"/>
            </a:solidFill>
            <a:ln w="12700" cap="flat" cmpd="sng">
              <a:solidFill>
                <a:srgbClr val="4A7DB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764" name="Google Shape;1764;p86"/>
            <p:cNvSpPr/>
            <p:nvPr/>
          </p:nvSpPr>
          <p:spPr>
            <a:xfrm>
              <a:off x="1594738" y="5319005"/>
              <a:ext cx="5187300" cy="511800"/>
            </a:xfrm>
            <a:prstGeom prst="rect">
              <a:avLst/>
            </a:prstGeom>
            <a:solidFill>
              <a:srgbClr val="B9C6DE"/>
            </a:solidFill>
            <a:ln w="12700" cap="flat" cmpd="sng">
              <a:solidFill>
                <a:srgbClr val="4A7DBA"/>
              </a:solidFill>
              <a:prstDash val="solid"/>
              <a:round/>
              <a:headEnd type="none" w="sm" len="sm"/>
              <a:tailEnd type="none" w="sm" len="sm"/>
            </a:ln>
          </p:spPr>
          <p:txBody>
            <a:bodyPr spcFirstLastPara="1" wrap="square" lIns="225700" tIns="41900" rIns="78225" bIns="41900" anchor="ctr" anchorCtr="0">
              <a:noAutofit/>
            </a:bodyPr>
            <a:lstStyle/>
            <a:p>
              <a:pPr lvl="0" algn="ctr">
                <a:lnSpc>
                  <a:spcPct val="90000"/>
                </a:lnSpc>
                <a:buSzPts val="1800"/>
              </a:pPr>
              <a:r>
                <a:rPr lang="ka-GE" sz="1600" dirty="0">
                  <a:solidFill>
                    <a:schemeClr val="dk1"/>
                  </a:solidFill>
                  <a:latin typeface="Times New Roman"/>
                  <a:ea typeface="Times New Roman"/>
                  <a:cs typeface="Times New Roman"/>
                  <a:sym typeface="Times New Roman"/>
                </a:rPr>
                <a:t>ხელი შეუწყოს ნდობას და გახსნილობას, როგორც </a:t>
              </a:r>
              <a:r>
                <a:rPr lang="ka-GE" sz="1600" dirty="0" smtClean="0">
                  <a:solidFill>
                    <a:schemeClr val="dk1"/>
                  </a:solidFill>
                  <a:latin typeface="Times New Roman"/>
                  <a:ea typeface="Times New Roman"/>
                  <a:cs typeface="Times New Roman"/>
                  <a:sym typeface="Times New Roman"/>
                </a:rPr>
                <a:t>ინდივიდუალურ, </a:t>
              </a:r>
              <a:r>
                <a:rPr lang="ka-GE" sz="1600" dirty="0">
                  <a:solidFill>
                    <a:schemeClr val="dk1"/>
                  </a:solidFill>
                  <a:latin typeface="Times New Roman"/>
                  <a:ea typeface="Times New Roman"/>
                  <a:cs typeface="Times New Roman"/>
                  <a:sym typeface="Times New Roman"/>
                </a:rPr>
                <a:t>ასევე ჯგუფური </a:t>
              </a:r>
              <a:r>
                <a:rPr lang="ka-GE" sz="1600" dirty="0" smtClean="0">
                  <a:solidFill>
                    <a:schemeClr val="dk1"/>
                  </a:solidFill>
                  <a:latin typeface="Times New Roman"/>
                  <a:ea typeface="Times New Roman"/>
                  <a:cs typeface="Times New Roman"/>
                  <a:sym typeface="Times New Roman"/>
                </a:rPr>
                <a:t>სწავლების </a:t>
              </a:r>
              <a:r>
                <a:rPr lang="ka-GE" sz="1600" dirty="0">
                  <a:solidFill>
                    <a:schemeClr val="dk1"/>
                  </a:solidFill>
                  <a:latin typeface="Times New Roman"/>
                  <a:ea typeface="Times New Roman"/>
                  <a:cs typeface="Times New Roman"/>
                  <a:sym typeface="Times New Roman"/>
                </a:rPr>
                <a:t>შესაძლებლობებს</a:t>
              </a:r>
              <a:endParaRPr sz="1600" b="0" i="0"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768"/>
        <p:cNvGrpSpPr/>
        <p:nvPr/>
      </p:nvGrpSpPr>
      <p:grpSpPr>
        <a:xfrm>
          <a:off x="0" y="0"/>
          <a:ext cx="0" cy="0"/>
          <a:chOff x="0" y="0"/>
          <a:chExt cx="0" cy="0"/>
        </a:xfrm>
      </p:grpSpPr>
      <p:sp>
        <p:nvSpPr>
          <p:cNvPr id="1769" name="Google Shape;1769;p87"/>
          <p:cNvSpPr txBox="1">
            <a:spLocks noGrp="1"/>
          </p:cNvSpPr>
          <p:nvPr>
            <p:ph type="title"/>
          </p:nvPr>
        </p:nvSpPr>
        <p:spPr>
          <a:xfrm>
            <a:off x="103902" y="449091"/>
            <a:ext cx="8152859" cy="1143000"/>
          </a:xfrm>
          <a:prstGeom prst="rect">
            <a:avLst/>
          </a:prstGeom>
          <a:noFill/>
          <a:ln>
            <a:noFill/>
          </a:ln>
        </p:spPr>
        <p:txBody>
          <a:bodyPr spcFirstLastPara="1" wrap="square" lIns="91425" tIns="45700" rIns="91425" bIns="45700" anchor="ctr" anchorCtr="0">
            <a:noAutofit/>
          </a:bodyPr>
          <a:lstStyle/>
          <a:p>
            <a:pPr lvl="0" algn="ctr">
              <a:buSzPts val="4000"/>
            </a:pPr>
            <a:r>
              <a:rPr lang="ka-GE" sz="3600" b="1" dirty="0"/>
              <a:t>წრიული ეკონომიკის კომპეტენციები</a:t>
            </a:r>
            <a:endParaRPr sz="3600" b="1" dirty="0"/>
          </a:p>
        </p:txBody>
      </p:sp>
      <p:sp>
        <p:nvSpPr>
          <p:cNvPr id="1770" name="Google Shape;1770;p87"/>
          <p:cNvSpPr txBox="1">
            <a:spLocks noGrp="1"/>
          </p:cNvSpPr>
          <p:nvPr>
            <p:ph type="body" idx="1"/>
          </p:nvPr>
        </p:nvSpPr>
        <p:spPr>
          <a:xfrm>
            <a:off x="467544" y="1916832"/>
            <a:ext cx="7560900" cy="4464600"/>
          </a:xfrm>
          <a:prstGeom prst="rect">
            <a:avLst/>
          </a:prstGeom>
          <a:noFill/>
          <a:ln>
            <a:noFill/>
          </a:ln>
        </p:spPr>
        <p:txBody>
          <a:bodyPr spcFirstLastPara="1" wrap="square" lIns="91425" tIns="45700" rIns="91425" bIns="45700" anchor="t" anchorCtr="0">
            <a:normAutofit/>
          </a:bodyPr>
          <a:lstStyle/>
          <a:p>
            <a:pPr marL="45720" lvl="0" indent="457200" algn="just">
              <a:spcBef>
                <a:spcPts val="0"/>
              </a:spcBef>
              <a:buSzPts val="2200"/>
              <a:buNone/>
            </a:pPr>
            <a:r>
              <a:rPr lang="ka-GE" dirty="0">
                <a:latin typeface="Times New Roman"/>
                <a:ea typeface="Times New Roman"/>
                <a:cs typeface="Times New Roman"/>
                <a:sym typeface="Times New Roman"/>
              </a:rPr>
              <a:t>კომპეტენციის მატრიცა განვითარდა ციკლური ეკონომიკის რეორგანიზების მიზნით</a:t>
            </a:r>
            <a:r>
              <a:rPr lang="ka-GE" dirty="0" smtClean="0">
                <a:latin typeface="Times New Roman"/>
                <a:ea typeface="Times New Roman"/>
                <a:cs typeface="Times New Roman"/>
                <a:sym typeface="Times New Roman"/>
              </a:rPr>
              <a:t>.</a:t>
            </a:r>
            <a:r>
              <a:rPr lang="ka-GE" dirty="0">
                <a:latin typeface="Times New Roman"/>
                <a:ea typeface="Times New Roman"/>
                <a:cs typeface="Times New Roman"/>
                <a:sym typeface="Times New Roman"/>
              </a:rPr>
              <a:t> მატრიცა </a:t>
            </a:r>
            <a:r>
              <a:rPr lang="ka-GE" dirty="0" smtClean="0">
                <a:latin typeface="Times New Roman"/>
                <a:ea typeface="Times New Roman"/>
                <a:cs typeface="Times New Roman"/>
                <a:sym typeface="Times New Roman"/>
              </a:rPr>
              <a:t>მოიცავს სწავლების ხუთ დონეს.</a:t>
            </a:r>
            <a:r>
              <a:rPr lang="en-US" dirty="0" smtClean="0">
                <a:latin typeface="Times New Roman"/>
                <a:ea typeface="Times New Roman"/>
                <a:cs typeface="Times New Roman"/>
                <a:sym typeface="Times New Roman"/>
              </a:rPr>
              <a:t> </a:t>
            </a:r>
            <a:r>
              <a:rPr lang="ka-GE" dirty="0">
                <a:latin typeface="Times New Roman"/>
                <a:ea typeface="Times New Roman"/>
                <a:cs typeface="Times New Roman"/>
                <a:sym typeface="Times New Roman"/>
              </a:rPr>
              <a:t>მატრიცა განსხვავებულია სხვადასხვა </a:t>
            </a:r>
            <a:r>
              <a:rPr lang="ka-GE" dirty="0" smtClean="0">
                <a:latin typeface="Times New Roman"/>
                <a:ea typeface="Times New Roman"/>
                <a:cs typeface="Times New Roman"/>
                <a:sym typeface="Times New Roman"/>
              </a:rPr>
              <a:t>დონეზე აზრის სიღრმისეულობასა </a:t>
            </a:r>
            <a:r>
              <a:rPr lang="ka-GE" dirty="0">
                <a:latin typeface="Times New Roman"/>
                <a:ea typeface="Times New Roman"/>
                <a:cs typeface="Times New Roman"/>
                <a:sym typeface="Times New Roman"/>
              </a:rPr>
              <a:t>და </a:t>
            </a:r>
            <a:r>
              <a:rPr lang="ka-GE" dirty="0" smtClean="0">
                <a:latin typeface="Times New Roman"/>
                <a:ea typeface="Times New Roman"/>
                <a:cs typeface="Times New Roman"/>
                <a:sym typeface="Times New Roman"/>
              </a:rPr>
              <a:t>დახვეწლ აზროვნებას შორის,</a:t>
            </a:r>
            <a:r>
              <a:rPr lang="en-US" dirty="0" smtClean="0">
                <a:latin typeface="Times New Roman"/>
                <a:ea typeface="Times New Roman"/>
                <a:cs typeface="Times New Roman"/>
                <a:sym typeface="Times New Roman"/>
              </a:rPr>
              <a:t> </a:t>
            </a:r>
            <a:r>
              <a:rPr lang="ka-GE" dirty="0">
                <a:latin typeface="Times New Roman"/>
                <a:ea typeface="Times New Roman"/>
                <a:cs typeface="Times New Roman"/>
                <a:sym typeface="Times New Roman"/>
              </a:rPr>
              <a:t>სწავლის სხვადასხვა გზების განვითარება: ცოდნა, შემოქმედება და გრძნობები</a:t>
            </a:r>
            <a:r>
              <a:rPr lang="ka-GE" dirty="0" smtClean="0">
                <a:latin typeface="Times New Roman"/>
                <a:ea typeface="Times New Roman"/>
                <a:cs typeface="Times New Roman"/>
                <a:sym typeface="Times New Roman"/>
              </a:rPr>
              <a:t>.</a:t>
            </a:r>
            <a:r>
              <a:rPr lang="ka-GE" dirty="0">
                <a:latin typeface="Times New Roman"/>
                <a:ea typeface="Times New Roman"/>
                <a:cs typeface="Times New Roman"/>
                <a:sym typeface="Times New Roman"/>
              </a:rPr>
              <a:t> </a:t>
            </a:r>
            <a:r>
              <a:rPr lang="ka-GE" dirty="0" smtClean="0">
                <a:latin typeface="Times New Roman"/>
                <a:ea typeface="Times New Roman"/>
                <a:cs typeface="Times New Roman"/>
                <a:sym typeface="Times New Roman"/>
              </a:rPr>
              <a:t>სისტემური აზროვნება </a:t>
            </a:r>
            <a:r>
              <a:rPr lang="ka-GE" dirty="0">
                <a:latin typeface="Times New Roman"/>
                <a:ea typeface="Times New Roman"/>
                <a:cs typeface="Times New Roman"/>
                <a:sym typeface="Times New Roman"/>
              </a:rPr>
              <a:t>- იკვლევს ცოდნას და </a:t>
            </a:r>
            <a:r>
              <a:rPr lang="ka-GE" dirty="0" smtClean="0">
                <a:latin typeface="Times New Roman"/>
                <a:ea typeface="Times New Roman"/>
                <a:cs typeface="Times New Roman"/>
                <a:sym typeface="Times New Roman"/>
              </a:rPr>
              <a:t>გაზომვას;</a:t>
            </a:r>
            <a:r>
              <a:rPr lang="en-US" dirty="0" smtClean="0">
                <a:latin typeface="Times New Roman"/>
                <a:ea typeface="Times New Roman"/>
                <a:cs typeface="Times New Roman"/>
                <a:sym typeface="Times New Roman"/>
              </a:rPr>
              <a:t> </a:t>
            </a:r>
            <a:r>
              <a:rPr lang="ka-GE" dirty="0" smtClean="0">
                <a:latin typeface="Times New Roman"/>
                <a:ea typeface="Times New Roman"/>
                <a:cs typeface="Times New Roman"/>
                <a:sym typeface="Times New Roman"/>
              </a:rPr>
              <a:t>დიზაინური აზროვნება გაცნობებთ გაზომვების შესრულებაზე; </a:t>
            </a:r>
            <a:r>
              <a:rPr lang="ka-GE" dirty="0">
                <a:latin typeface="Times New Roman"/>
                <a:ea typeface="Times New Roman"/>
                <a:cs typeface="Times New Roman"/>
                <a:sym typeface="Times New Roman"/>
              </a:rPr>
              <a:t>და მრავალ </a:t>
            </a:r>
            <a:r>
              <a:rPr lang="ka-GE" dirty="0" smtClean="0">
                <a:latin typeface="Times New Roman"/>
                <a:ea typeface="Times New Roman"/>
                <a:cs typeface="Times New Roman"/>
                <a:sym typeface="Times New Roman"/>
              </a:rPr>
              <a:t>პერსპექტიული აზროვნება ასწავლის განზომილების განცდას.</a:t>
            </a:r>
            <a:endParaRPr dirty="0">
              <a:latin typeface="Times New Roman"/>
              <a:ea typeface="Times New Roman"/>
              <a:cs typeface="Times New Roman"/>
              <a:sym typeface="Times New Roman"/>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17822"/>
            <a:ext cx="8187529" cy="6240178"/>
          </a:xfrm>
          <a:prstGeom prst="rect">
            <a:avLst/>
          </a:prstGeom>
        </p:spPr>
      </p:pic>
    </p:spTree>
    <p:extLst>
      <p:ext uri="{BB962C8B-B14F-4D97-AF65-F5344CB8AC3E}">
        <p14:creationId xmlns:p14="http://schemas.microsoft.com/office/powerpoint/2010/main" val="17575001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573"/>
          <a:stretch/>
        </p:blipFill>
        <p:spPr>
          <a:xfrm>
            <a:off x="275034" y="2050742"/>
            <a:ext cx="7362131" cy="4807258"/>
          </a:xfrm>
          <a:prstGeom prst="rect">
            <a:avLst/>
          </a:prstGeom>
        </p:spPr>
      </p:pic>
      <p:sp>
        <p:nvSpPr>
          <p:cNvPr id="5" name="Google Shape;1780;p89"/>
          <p:cNvSpPr txBox="1">
            <a:spLocks noGrp="1"/>
          </p:cNvSpPr>
          <p:nvPr>
            <p:ph type="body" idx="1"/>
          </p:nvPr>
        </p:nvSpPr>
        <p:spPr>
          <a:xfrm>
            <a:off x="0" y="0"/>
            <a:ext cx="7912200" cy="2232300"/>
          </a:xfrm>
          <a:prstGeom prst="rect">
            <a:avLst/>
          </a:prstGeom>
          <a:noFill/>
          <a:ln>
            <a:noFill/>
          </a:ln>
        </p:spPr>
        <p:txBody>
          <a:bodyPr spcFirstLastPara="1" wrap="square" lIns="91425" tIns="45700" rIns="91425" bIns="45700" anchor="t" anchorCtr="0">
            <a:normAutofit/>
          </a:bodyPr>
          <a:lstStyle/>
          <a:p>
            <a:pPr marL="45720" lvl="0" indent="457200" algn="just">
              <a:spcBef>
                <a:spcPts val="0"/>
              </a:spcBef>
              <a:buSzPts val="2000"/>
              <a:buNone/>
            </a:pPr>
            <a:r>
              <a:rPr lang="ka-GE" sz="1800" dirty="0">
                <a:latin typeface="Times New Roman"/>
                <a:ea typeface="Times New Roman"/>
                <a:cs typeface="Times New Roman"/>
                <a:sym typeface="Times New Roman"/>
              </a:rPr>
              <a:t>მნიშვნელოვანია ნებისმიერი სასწავლო </a:t>
            </a:r>
            <a:r>
              <a:rPr lang="ka-GE" sz="1800" dirty="0" smtClean="0">
                <a:latin typeface="Times New Roman"/>
                <a:ea typeface="Times New Roman"/>
                <a:cs typeface="Times New Roman"/>
                <a:sym typeface="Times New Roman"/>
              </a:rPr>
              <a:t>პროცესი, თუმცა </a:t>
            </a:r>
            <a:r>
              <a:rPr lang="ka-GE" sz="1800" dirty="0">
                <a:latin typeface="Times New Roman"/>
                <a:ea typeface="Times New Roman"/>
                <a:cs typeface="Times New Roman"/>
                <a:sym typeface="Times New Roman"/>
              </a:rPr>
              <a:t>წრიული </a:t>
            </a:r>
            <a:r>
              <a:rPr lang="ka-GE" sz="1800" dirty="0" smtClean="0">
                <a:latin typeface="Times New Roman"/>
                <a:ea typeface="Times New Roman"/>
                <a:cs typeface="Times New Roman"/>
                <a:sym typeface="Times New Roman"/>
              </a:rPr>
              <a:t>ეკონომიკაში ჩართულობა კრძოდ პირველი ნაბიჯია.</a:t>
            </a:r>
            <a:r>
              <a:rPr lang="ka-GE" sz="1800" dirty="0">
                <a:latin typeface="Times New Roman"/>
                <a:ea typeface="Times New Roman"/>
                <a:cs typeface="Times New Roman"/>
                <a:sym typeface="Times New Roman"/>
              </a:rPr>
              <a:t> მან უნდა დააკავშიროს სტუდენტები </a:t>
            </a:r>
            <a:r>
              <a:rPr lang="ka-GE" sz="1800" dirty="0" smtClean="0">
                <a:latin typeface="Times New Roman"/>
                <a:ea typeface="Times New Roman"/>
                <a:cs typeface="Times New Roman"/>
                <a:sym typeface="Times New Roman"/>
              </a:rPr>
              <a:t>საგანთან.</a:t>
            </a:r>
            <a:r>
              <a:rPr lang="ka-GE" sz="1800" dirty="0">
                <a:latin typeface="Times New Roman"/>
                <a:ea typeface="Times New Roman"/>
                <a:cs typeface="Times New Roman"/>
                <a:sym typeface="Times New Roman"/>
              </a:rPr>
              <a:t> რა თქმა უნდა, ეს შეიძლება გაკეთდეს სხვადასხვა გზით.</a:t>
            </a:r>
            <a:r>
              <a:rPr lang="en-US" sz="1800" dirty="0" smtClean="0">
                <a:latin typeface="Times New Roman"/>
                <a:ea typeface="Times New Roman"/>
                <a:cs typeface="Times New Roman"/>
                <a:sym typeface="Times New Roman"/>
              </a:rPr>
              <a:t> </a:t>
            </a:r>
            <a:r>
              <a:rPr lang="ka-GE" sz="1800" dirty="0" smtClean="0">
                <a:latin typeface="Times New Roman"/>
                <a:ea typeface="Times New Roman"/>
                <a:cs typeface="Times New Roman"/>
                <a:sym typeface="Times New Roman"/>
              </a:rPr>
              <a:t>კომპეტენციის </a:t>
            </a:r>
            <a:r>
              <a:rPr lang="ka-GE" sz="1800" dirty="0">
                <a:latin typeface="Times New Roman"/>
                <a:ea typeface="Times New Roman"/>
                <a:cs typeface="Times New Roman"/>
                <a:sym typeface="Times New Roman"/>
              </a:rPr>
              <a:t>მატრიცასა და </a:t>
            </a:r>
            <a:r>
              <a:rPr lang="ka-GE" sz="1800" dirty="0" smtClean="0">
                <a:latin typeface="Times New Roman"/>
                <a:ea typeface="Times New Roman"/>
                <a:cs typeface="Times New Roman"/>
                <a:sym typeface="Times New Roman"/>
              </a:rPr>
              <a:t>სწავლების პრინციპებზე </a:t>
            </a:r>
            <a:r>
              <a:rPr lang="ka-GE" sz="1800" dirty="0">
                <a:latin typeface="Times New Roman"/>
                <a:ea typeface="Times New Roman"/>
                <a:cs typeface="Times New Roman"/>
                <a:sym typeface="Times New Roman"/>
              </a:rPr>
              <a:t>დაყრდნობით, კომპეტენციის მატრიცაზე და სწავლის პრინციპებზე დაყრდნობით, დიდაქტიკური მიდგომა შემუშავდა </a:t>
            </a:r>
            <a:r>
              <a:rPr lang="ka-GE" sz="1800" dirty="0" smtClean="0">
                <a:latin typeface="Times New Roman"/>
                <a:ea typeface="Times New Roman"/>
                <a:cs typeface="Times New Roman"/>
                <a:sym typeface="Times New Roman"/>
              </a:rPr>
              <a:t>სწავლების </a:t>
            </a:r>
            <a:r>
              <a:rPr lang="ka-GE" sz="1800" dirty="0">
                <a:latin typeface="Times New Roman"/>
                <a:ea typeface="Times New Roman"/>
                <a:cs typeface="Times New Roman"/>
                <a:sym typeface="Times New Roman"/>
              </a:rPr>
              <a:t>პროცესის რვა მეტ ნაბიჯზე.</a:t>
            </a:r>
            <a:endParaRPr sz="1800" dirty="0">
              <a:latin typeface="Times New Roman"/>
              <a:ea typeface="Times New Roman"/>
              <a:cs typeface="Times New Roman"/>
              <a:sym typeface="Times New Roman"/>
            </a:endParaRPr>
          </a:p>
        </p:txBody>
      </p:sp>
    </p:spTree>
    <p:extLst>
      <p:ext uri="{BB962C8B-B14F-4D97-AF65-F5344CB8AC3E}">
        <p14:creationId xmlns:p14="http://schemas.microsoft.com/office/powerpoint/2010/main" val="27290210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1190" y="1847651"/>
            <a:ext cx="8094860" cy="4869494"/>
          </a:xfrm>
          <a:prstGeom prst="rect">
            <a:avLst/>
          </a:prstGeom>
        </p:spPr>
      </p:pic>
      <p:sp>
        <p:nvSpPr>
          <p:cNvPr id="5" name="Rectangle 4"/>
          <p:cNvSpPr/>
          <p:nvPr/>
        </p:nvSpPr>
        <p:spPr>
          <a:xfrm>
            <a:off x="473290" y="216435"/>
            <a:ext cx="7390660" cy="1631216"/>
          </a:xfrm>
          <a:prstGeom prst="rect">
            <a:avLst/>
          </a:prstGeom>
        </p:spPr>
        <p:txBody>
          <a:bodyPr wrap="square">
            <a:spAutoFit/>
          </a:bodyPr>
          <a:lstStyle/>
          <a:p>
            <a:pPr algn="ctr"/>
            <a:r>
              <a:rPr lang="ka-GE" sz="2000" dirty="0"/>
              <a:t>ცხრა ნაბიჯი მხოლოდ საგზაო რუკაა იმის უზრუნველსაყოფად, რომ მოსწავლეები </a:t>
            </a:r>
            <a:r>
              <a:rPr lang="ka-GE" sz="2000" dirty="0" smtClean="0"/>
              <a:t>აკმაყოფილებდნენ სწავლების </a:t>
            </a:r>
            <a:r>
              <a:rPr lang="ka-GE" sz="2000" dirty="0"/>
              <a:t>პროცესის შესაბამის </a:t>
            </a:r>
            <a:r>
              <a:rPr lang="ka-GE" sz="2000" dirty="0" smtClean="0"/>
              <a:t>ასპექტებს, რომლებიც დაკავშირებულია წრიული ეკონომიკის რედიზაინის  </a:t>
            </a:r>
            <a:r>
              <a:rPr lang="ka-GE" sz="2000" dirty="0"/>
              <a:t>კომპეტენციის </a:t>
            </a:r>
            <a:r>
              <a:rPr lang="ka-GE" sz="2000" dirty="0" smtClean="0"/>
              <a:t>მატრიცასთან.</a:t>
            </a:r>
            <a:endParaRPr lang="lt-LT" sz="2000" dirty="0"/>
          </a:p>
        </p:txBody>
      </p:sp>
    </p:spTree>
    <p:extLst>
      <p:ext uri="{BB962C8B-B14F-4D97-AF65-F5344CB8AC3E}">
        <p14:creationId xmlns:p14="http://schemas.microsoft.com/office/powerpoint/2010/main" val="17920614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791"/>
        <p:cNvGrpSpPr/>
        <p:nvPr/>
      </p:nvGrpSpPr>
      <p:grpSpPr>
        <a:xfrm>
          <a:off x="0" y="0"/>
          <a:ext cx="0" cy="0"/>
          <a:chOff x="0" y="0"/>
          <a:chExt cx="0" cy="0"/>
        </a:xfrm>
      </p:grpSpPr>
      <p:sp>
        <p:nvSpPr>
          <p:cNvPr id="1792" name="Google Shape;1792;p91"/>
          <p:cNvSpPr txBox="1">
            <a:spLocks noGrp="1"/>
          </p:cNvSpPr>
          <p:nvPr>
            <p:ph type="body" idx="1"/>
          </p:nvPr>
        </p:nvSpPr>
        <p:spPr>
          <a:xfrm>
            <a:off x="183459" y="287769"/>
            <a:ext cx="7848900" cy="3032480"/>
          </a:xfrm>
          <a:prstGeom prst="rect">
            <a:avLst/>
          </a:prstGeom>
          <a:noFill/>
          <a:ln>
            <a:noFill/>
          </a:ln>
        </p:spPr>
        <p:txBody>
          <a:bodyPr spcFirstLastPara="1" wrap="square" lIns="91425" tIns="45700" rIns="91425" bIns="45700" anchor="t" anchorCtr="0">
            <a:normAutofit/>
          </a:bodyPr>
          <a:lstStyle/>
          <a:p>
            <a:pPr marL="45720" lvl="0" indent="457200" algn="just">
              <a:spcBef>
                <a:spcPts val="0"/>
              </a:spcBef>
              <a:buSzPts val="2200"/>
              <a:buNone/>
            </a:pPr>
            <a:r>
              <a:rPr lang="ka-GE" sz="2000" dirty="0">
                <a:latin typeface="Times New Roman"/>
                <a:ea typeface="Times New Roman"/>
                <a:cs typeface="Times New Roman"/>
                <a:sym typeface="Times New Roman"/>
              </a:rPr>
              <a:t>სწავლების მეთოდებისა და </a:t>
            </a:r>
            <a:r>
              <a:rPr lang="ka-GE" sz="2000" dirty="0" smtClean="0">
                <a:latin typeface="Times New Roman"/>
                <a:ea typeface="Times New Roman"/>
                <a:cs typeface="Times New Roman"/>
                <a:sym typeface="Times New Roman"/>
              </a:rPr>
              <a:t>სწავლების </a:t>
            </a:r>
            <a:r>
              <a:rPr lang="ka-GE" sz="2000" dirty="0">
                <a:latin typeface="Times New Roman"/>
                <a:ea typeface="Times New Roman"/>
                <a:cs typeface="Times New Roman"/>
                <a:sym typeface="Times New Roman"/>
              </a:rPr>
              <a:t>კონტექსტის გათვალისწინებით, განათლება, რომელიც ხელს უწყობს </a:t>
            </a:r>
            <a:r>
              <a:rPr lang="ka-GE" sz="2000" dirty="0" smtClean="0">
                <a:latin typeface="Times New Roman"/>
                <a:ea typeface="Times New Roman"/>
                <a:cs typeface="Times New Roman"/>
                <a:sym typeface="Times New Roman"/>
              </a:rPr>
              <a:t>წრიულ ეკონომიკაზე </a:t>
            </a:r>
            <a:r>
              <a:rPr lang="ka-GE" sz="2000" dirty="0">
                <a:latin typeface="Times New Roman"/>
                <a:ea typeface="Times New Roman"/>
                <a:cs typeface="Times New Roman"/>
                <a:sym typeface="Times New Roman"/>
              </a:rPr>
              <a:t>გადასვლას</a:t>
            </a:r>
            <a:r>
              <a:rPr lang="ka-GE" sz="2000" dirty="0" smtClean="0">
                <a:latin typeface="Times New Roman"/>
                <a:ea typeface="Times New Roman"/>
                <a:cs typeface="Times New Roman"/>
                <a:sym typeface="Times New Roman"/>
              </a:rPr>
              <a:t>: საკლასო ოთახის საშუალებით უზრუნველყოფს ფორუმს საჭირო ცოდნისა და უნარებისთვის;</a:t>
            </a:r>
            <a:r>
              <a:rPr lang="en-US" sz="2000" dirty="0" smtClean="0">
                <a:latin typeface="Times New Roman"/>
                <a:ea typeface="Times New Roman"/>
                <a:cs typeface="Times New Roman"/>
                <a:sym typeface="Times New Roman"/>
              </a:rPr>
              <a:t> </a:t>
            </a:r>
            <a:r>
              <a:rPr lang="ka-GE" sz="2000" dirty="0" smtClean="0">
                <a:latin typeface="Times New Roman"/>
                <a:ea typeface="Times New Roman"/>
                <a:cs typeface="Times New Roman"/>
                <a:sym typeface="Times New Roman"/>
              </a:rPr>
              <a:t>იყოს შესაბამისი სტუდენტთა ცხოვრებასთან, დაკავშირებული მათ გამოცდილებასთან</a:t>
            </a:r>
            <a:r>
              <a:rPr lang="ka-GE" sz="2000" dirty="0">
                <a:latin typeface="Times New Roman"/>
                <a:ea typeface="Times New Roman"/>
                <a:cs typeface="Times New Roman"/>
                <a:sym typeface="Times New Roman"/>
              </a:rPr>
              <a:t>; აქტიური მოქალაქეობის უნარ-ჩვევების </a:t>
            </a:r>
            <a:r>
              <a:rPr lang="ka-GE" sz="2000" dirty="0" smtClean="0">
                <a:latin typeface="Times New Roman"/>
                <a:ea typeface="Times New Roman"/>
                <a:cs typeface="Times New Roman"/>
                <a:sym typeface="Times New Roman"/>
              </a:rPr>
              <a:t>განვითარებაისთვის მოიცავდეს </a:t>
            </a:r>
            <a:r>
              <a:rPr lang="ka-GE" sz="2000" dirty="0">
                <a:latin typeface="Times New Roman"/>
                <a:ea typeface="Times New Roman"/>
                <a:cs typeface="Times New Roman"/>
                <a:sym typeface="Times New Roman"/>
              </a:rPr>
              <a:t>დემოკრატიულ აზროვნებას და ჯგუფურ </a:t>
            </a:r>
            <a:r>
              <a:rPr lang="ka-GE" sz="2000" dirty="0" smtClean="0">
                <a:latin typeface="Times New Roman"/>
                <a:ea typeface="Times New Roman"/>
                <a:cs typeface="Times New Roman"/>
                <a:sym typeface="Times New Roman"/>
              </a:rPr>
              <a:t>მუშაობას;  გრძნობების მობილიზება და რაღაცის გაკეთების სურვილი (სითბო და კომუნიკაცია).</a:t>
            </a:r>
            <a:endParaRPr sz="2000" dirty="0">
              <a:latin typeface="Times New Roman"/>
              <a:ea typeface="Times New Roman"/>
              <a:cs typeface="Times New Roman"/>
              <a:sym typeface="Times New Roman"/>
            </a:endParaRPr>
          </a:p>
        </p:txBody>
      </p:sp>
      <p:sp>
        <p:nvSpPr>
          <p:cNvPr id="1793" name="Google Shape;1793;p91"/>
          <p:cNvSpPr/>
          <p:nvPr/>
        </p:nvSpPr>
        <p:spPr>
          <a:xfrm>
            <a:off x="471459" y="4096799"/>
            <a:ext cx="7272900" cy="1631175"/>
          </a:xfrm>
          <a:prstGeom prst="rect">
            <a:avLst/>
          </a:prstGeom>
          <a:noFill/>
          <a:ln>
            <a:noFill/>
          </a:ln>
        </p:spPr>
        <p:txBody>
          <a:bodyPr spcFirstLastPara="1" wrap="square" lIns="91425" tIns="45700" rIns="91425" bIns="45700" anchor="t" anchorCtr="0">
            <a:spAutoFit/>
          </a:bodyPr>
          <a:lstStyle/>
          <a:p>
            <a:pPr lvl="0" algn="just">
              <a:buSzPts val="2200"/>
            </a:pPr>
            <a:r>
              <a:rPr lang="ka-GE" sz="2000" dirty="0">
                <a:solidFill>
                  <a:schemeClr val="dk1"/>
                </a:solidFill>
                <a:latin typeface="Times New Roman"/>
                <a:ea typeface="Times New Roman"/>
                <a:cs typeface="Times New Roman"/>
                <a:sym typeface="Times New Roman"/>
              </a:rPr>
              <a:t>ქვემოთ მოყვანილი ცხრილი აკავშირებს საგანმანათლებლო მიზანს სასწავლო შინაარსთან და კონტექსტთან და სასურველ შედეგებთან, საბოლოო მიზნის მისაღწევად, </a:t>
            </a:r>
            <a:r>
              <a:rPr lang="ka-GE" sz="2000" dirty="0" smtClean="0">
                <a:solidFill>
                  <a:schemeClr val="dk1"/>
                </a:solidFill>
                <a:latin typeface="Times New Roman"/>
                <a:ea typeface="Times New Roman"/>
                <a:cs typeface="Times New Roman"/>
                <a:sym typeface="Times New Roman"/>
              </a:rPr>
              <a:t>მდგრად განვითარებაზე გადასვლა და საზოგადოებისთვის წრიული ეკონომიკისდანიშნულების გაზიარება.</a:t>
            </a:r>
            <a:endParaRPr sz="20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797"/>
        <p:cNvGrpSpPr/>
        <p:nvPr/>
      </p:nvGrpSpPr>
      <p:grpSpPr>
        <a:xfrm>
          <a:off x="0" y="0"/>
          <a:ext cx="0" cy="0"/>
          <a:chOff x="0" y="0"/>
          <a:chExt cx="0" cy="0"/>
        </a:xfrm>
      </p:grpSpPr>
      <p:graphicFrame>
        <p:nvGraphicFramePr>
          <p:cNvPr id="1798" name="Google Shape;1798;p92"/>
          <p:cNvGraphicFramePr/>
          <p:nvPr>
            <p:extLst>
              <p:ext uri="{D42A27DB-BD31-4B8C-83A1-F6EECF244321}">
                <p14:modId xmlns:p14="http://schemas.microsoft.com/office/powerpoint/2010/main" val="3741247570"/>
              </p:ext>
            </p:extLst>
          </p:nvPr>
        </p:nvGraphicFramePr>
        <p:xfrm>
          <a:off x="-29934" y="0"/>
          <a:ext cx="9173933" cy="6857999"/>
        </p:xfrm>
        <a:graphic>
          <a:graphicData uri="http://schemas.openxmlformats.org/drawingml/2006/table">
            <a:tbl>
              <a:tblPr firstRow="1" bandRow="1">
                <a:noFill/>
                <a:tableStyleId>{063DE45D-2824-4F83-BB2A-D0E46256839D}</a:tableStyleId>
              </a:tblPr>
              <a:tblGrid>
                <a:gridCol w="1711087">
                  <a:extLst>
                    <a:ext uri="{9D8B030D-6E8A-4147-A177-3AD203B41FA5}">
                      <a16:colId xmlns:a16="http://schemas.microsoft.com/office/drawing/2014/main" val="20000"/>
                    </a:ext>
                  </a:extLst>
                </a:gridCol>
                <a:gridCol w="1658513">
                  <a:extLst>
                    <a:ext uri="{9D8B030D-6E8A-4147-A177-3AD203B41FA5}">
                      <a16:colId xmlns:a16="http://schemas.microsoft.com/office/drawing/2014/main" val="20001"/>
                    </a:ext>
                  </a:extLst>
                </a:gridCol>
                <a:gridCol w="2379630">
                  <a:extLst>
                    <a:ext uri="{9D8B030D-6E8A-4147-A177-3AD203B41FA5}">
                      <a16:colId xmlns:a16="http://schemas.microsoft.com/office/drawing/2014/main" val="20002"/>
                    </a:ext>
                  </a:extLst>
                </a:gridCol>
                <a:gridCol w="1874843">
                  <a:extLst>
                    <a:ext uri="{9D8B030D-6E8A-4147-A177-3AD203B41FA5}">
                      <a16:colId xmlns:a16="http://schemas.microsoft.com/office/drawing/2014/main" val="20003"/>
                    </a:ext>
                  </a:extLst>
                </a:gridCol>
                <a:gridCol w="1549860">
                  <a:extLst>
                    <a:ext uri="{9D8B030D-6E8A-4147-A177-3AD203B41FA5}">
                      <a16:colId xmlns:a16="http://schemas.microsoft.com/office/drawing/2014/main" val="20004"/>
                    </a:ext>
                  </a:extLst>
                </a:gridCol>
              </a:tblGrid>
              <a:tr h="715827">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სწავლების</a:t>
                      </a:r>
                      <a:r>
                        <a:rPr lang="ka-GE" sz="1400" u="none" strike="noStrike" cap="none" baseline="0" dirty="0" smtClean="0"/>
                        <a:t> მიზანი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sz="1400" u="none" strike="noStrike" cap="none" dirty="0" err="1" smtClean="0"/>
                        <a:t>უნარ-ჩვევების</a:t>
                      </a:r>
                      <a:r>
                        <a:rPr sz="1400" u="none" strike="noStrike" cap="none" dirty="0" smtClean="0"/>
                        <a:t> </a:t>
                      </a:r>
                      <a:r>
                        <a:rPr sz="1400" u="none" strike="noStrike" cap="none" dirty="0" err="1" smtClean="0"/>
                        <a:t>მიზნობრიობა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სწავლების მეთოდი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სასწავლო ინსტრუქცია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მთავარი შედეგი</a:t>
                      </a:r>
                      <a:endParaRPr sz="1400" u="none" strike="noStrike" cap="none" dirty="0"/>
                    </a:p>
                  </a:txBody>
                  <a:tcPr marL="91450" marR="91450" marT="45725" marB="45725"/>
                </a:tc>
                <a:extLst>
                  <a:ext uri="{0D108BD9-81ED-4DB2-BD59-A6C34878D82A}">
                    <a16:rowId xmlns:a16="http://schemas.microsoft.com/office/drawing/2014/main" val="10000"/>
                  </a:ext>
                </a:extLst>
              </a:tr>
              <a:tr h="2078882">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ინდივიდუალური ცვლილებისთვის</a:t>
                      </a:r>
                      <a:r>
                        <a:rPr lang="en-US" sz="1400" u="none" strike="noStrike" cap="none" dirty="0" smtClean="0"/>
                        <a:t> </a:t>
                      </a:r>
                      <a:r>
                        <a:rPr lang="ka-GE" sz="1400" u="none" strike="noStrike" cap="none" dirty="0" smtClean="0"/>
                        <a:t>კრიტიკული მოსწავლეები</a:t>
                      </a:r>
                      <a:endParaRPr sz="1400" u="none" strike="noStrike" cap="none" dirty="0"/>
                    </a:p>
                  </a:txBody>
                  <a:tcPr marL="91450" marR="91450" marT="45725" marB="45725"/>
                </a:tc>
                <a:tc>
                  <a:txBody>
                    <a:bodyPr/>
                    <a:lstStyle/>
                    <a:p>
                      <a:pPr marL="285750" marR="0" lvl="0" indent="-285750" algn="l" rtl="0">
                        <a:lnSpc>
                          <a:spcPct val="100000"/>
                        </a:lnSpc>
                        <a:spcBef>
                          <a:spcPts val="0"/>
                        </a:spcBef>
                        <a:spcAft>
                          <a:spcPts val="0"/>
                        </a:spcAft>
                        <a:buClr>
                          <a:srgbClr val="000000"/>
                        </a:buClr>
                        <a:buSzPts val="1800"/>
                        <a:buFontTx/>
                        <a:buChar char="-"/>
                      </a:pPr>
                      <a:r>
                        <a:rPr lang="ka-GE" sz="1400" u="none" strike="noStrike" cap="none" dirty="0" smtClean="0"/>
                        <a:t>კრიტიკული ფიქრი</a:t>
                      </a:r>
                      <a:r>
                        <a:rPr lang="ka-GE" sz="1400" u="none" strike="noStrike" cap="none" baseline="0" dirty="0" smtClean="0"/>
                        <a:t> - </a:t>
                      </a:r>
                      <a:r>
                        <a:rPr lang="ka-GE" sz="1400" u="none" strike="noStrike" cap="none" dirty="0" smtClean="0"/>
                        <a:t>კრეატიულობა</a:t>
                      </a:r>
                      <a:r>
                        <a:rPr lang="en-US" sz="1400" u="none" strike="noStrike" cap="none" dirty="0" smtClean="0"/>
                        <a:t> </a:t>
                      </a:r>
                      <a:r>
                        <a:rPr lang="en-US" sz="1400" u="none" strike="noStrike" cap="none" dirty="0"/>
                        <a:t>&amp; </a:t>
                      </a:r>
                      <a:r>
                        <a:rPr lang="ka-GE" sz="1400" u="none" strike="noStrike" cap="none" dirty="0" smtClean="0"/>
                        <a:t>ინოვაცია</a:t>
                      </a:r>
                      <a:r>
                        <a:rPr lang="ka-GE" sz="1400" u="none" strike="noStrike" cap="none" baseline="0" dirty="0" smtClean="0"/>
                        <a:t> - </a:t>
                      </a:r>
                      <a:r>
                        <a:rPr sz="1400" u="none" strike="noStrike" cap="none" dirty="0" err="1" smtClean="0"/>
                        <a:t>ცოდნის</a:t>
                      </a:r>
                      <a:r>
                        <a:rPr sz="1400" u="none" strike="noStrike" cap="none" dirty="0" smtClean="0"/>
                        <a:t> </a:t>
                      </a:r>
                      <a:r>
                        <a:rPr sz="1400" u="none" strike="noStrike" cap="none" dirty="0" err="1" smtClean="0"/>
                        <a:t>შეძენა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 </a:t>
                      </a:r>
                      <a:r>
                        <a:rPr lang="ka-GE" sz="1400" u="none" strike="noStrike" cap="none" dirty="0" smtClean="0"/>
                        <a:t>კვლევის ანალიზი</a:t>
                      </a:r>
                      <a:r>
                        <a:rPr lang="en-US" sz="1400" u="none" strike="noStrike" cap="none" dirty="0" smtClean="0"/>
                        <a:t>- </a:t>
                      </a:r>
                      <a:r>
                        <a:rPr lang="ka-GE" sz="1400" u="none" strike="noStrike" cap="none" dirty="0" smtClean="0"/>
                        <a:t>დიალოგის კლასები</a:t>
                      </a:r>
                      <a:r>
                        <a:rPr lang="en-US" sz="1400" u="none" strike="noStrike" cap="none" dirty="0" smtClean="0"/>
                        <a:t>- </a:t>
                      </a:r>
                      <a:r>
                        <a:rPr lang="ka-GE" sz="1400" u="none" strike="noStrike" cap="none" dirty="0" smtClean="0"/>
                        <a:t>პრობლემის ანალიზი</a:t>
                      </a:r>
                      <a:r>
                        <a:rPr lang="en-US" sz="1400" u="none" strike="noStrike" cap="none" dirty="0" smtClean="0"/>
                        <a:t>- </a:t>
                      </a:r>
                      <a:r>
                        <a:rPr lang="ka-GE" sz="1400" u="none" strike="noStrike" cap="none" dirty="0" smtClean="0"/>
                        <a:t>კლასი, როგორც </a:t>
                      </a:r>
                      <a:r>
                        <a:rPr lang="en-US" sz="1400" u="none" strike="noStrike" cap="none" dirty="0" smtClean="0"/>
                        <a:t>“</a:t>
                      </a:r>
                      <a:r>
                        <a:rPr lang="ka-GE" sz="1400" u="none" strike="noStrike" cap="none" dirty="0" smtClean="0"/>
                        <a:t>დემოკრატიული ფორუმი</a:t>
                      </a:r>
                      <a:r>
                        <a:rPr lang="en-US" sz="1400" u="none" strike="noStrike" cap="none" dirty="0" smtClean="0"/>
                        <a:t>”</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საქმის შესწავლა;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აუდიო ვიზუალური მასალა;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როლური თამაშები;</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ლაბორატორიული აქტივობა (ხელმძღვანელობით)</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კრიტიკული ცოდნა;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ანალიტიკური უნარი;</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სინთეზური უნარი;</a:t>
                      </a:r>
                      <a:endParaRPr sz="1400" u="none" strike="noStrike" cap="none" dirty="0"/>
                    </a:p>
                  </a:txBody>
                  <a:tcPr marL="91450" marR="91450" marT="45725" marB="45725"/>
                </a:tc>
                <a:extLst>
                  <a:ext uri="{0D108BD9-81ED-4DB2-BD59-A6C34878D82A}">
                    <a16:rowId xmlns:a16="http://schemas.microsoft.com/office/drawing/2014/main" val="10001"/>
                  </a:ext>
                </a:extLst>
              </a:tr>
              <a:tr h="4063290">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გაძლიერებისთვის</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 უფლებამოსილი (და კრიტიკული) მოსწავლეები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რეალური პრობლემის გადაჭრა </a:t>
                      </a:r>
                      <a:r>
                        <a:rPr lang="en-US" sz="1400" u="none" strike="noStrike" cap="none" dirty="0" smtClean="0"/>
                        <a:t>- </a:t>
                      </a:r>
                      <a:r>
                        <a:rPr lang="ka-GE" sz="1400" u="none" strike="noStrike" cap="none" dirty="0" smtClean="0"/>
                        <a:t>სურვილი</a:t>
                      </a:r>
                      <a:r>
                        <a:rPr lang="ka-GE" sz="1400" u="none" strike="noStrike" cap="none" baseline="0" dirty="0" smtClean="0"/>
                        <a:t> იმოქმედოს ცოდნით</a:t>
                      </a:r>
                      <a:r>
                        <a:rPr lang="en-US" sz="1400" u="none" strike="noStrike" cap="none" dirty="0" smtClean="0"/>
                        <a:t>- </a:t>
                      </a:r>
                      <a:r>
                        <a:rPr lang="ka-GE" sz="1400" u="none" strike="noStrike" cap="none" dirty="0" smtClean="0"/>
                        <a:t>გააზრება, იმისა რომ თქვენ შეიძლება გამოიწვიოთ ინდივიდუალური და სოციალური ცვლილებები</a:t>
                      </a:r>
                      <a:r>
                        <a:rPr lang="en-US" sz="1400" u="none" strike="noStrike" cap="none" dirty="0" smtClean="0"/>
                        <a:t>- </a:t>
                      </a:r>
                      <a:r>
                        <a:rPr lang="ka-GE" sz="1400" u="none" strike="noStrike" cap="none" dirty="0" smtClean="0"/>
                        <a:t>პოლიტიკური ცოდნა - სისტემები ფიქრი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a:t>- </a:t>
                      </a:r>
                      <a:r>
                        <a:rPr lang="ka-GE" sz="1400" u="none" strike="noStrike" cap="none" dirty="0" smtClean="0"/>
                        <a:t>ცხოვრების რეალური პრობლემების გადაჭრა</a:t>
                      </a:r>
                      <a:r>
                        <a:rPr lang="en-US" sz="1400" u="none" strike="noStrike" cap="none" dirty="0" smtClean="0"/>
                        <a:t>- </a:t>
                      </a:r>
                      <a:r>
                        <a:rPr lang="ka-GE" sz="1400" u="none" strike="noStrike" cap="none" dirty="0" smtClean="0"/>
                        <a:t>ინდივიდუალური საკითხებისა და სოციალური პრობლემების გამოძიება ("პირადი არის პოლიტიკა")</a:t>
                      </a:r>
                      <a:r>
                        <a:rPr lang="en-US" sz="1400" u="none" strike="noStrike" cap="none" dirty="0" smtClean="0"/>
                        <a:t>- </a:t>
                      </a:r>
                      <a:r>
                        <a:rPr lang="ka-GE" sz="1400" u="none" strike="noStrike" cap="none" dirty="0" smtClean="0"/>
                        <a:t>სამსახურეობრივი სწავლება (გთავაზობენ მომსახურებას და სწავლობენ)</a:t>
                      </a:r>
                      <a:r>
                        <a:rPr lang="en-US" sz="1400" u="none" strike="noStrike" cap="none" dirty="0" smtClean="0"/>
                        <a:t> </a:t>
                      </a:r>
                      <a:r>
                        <a:rPr lang="en-US" sz="1400" u="none" strike="noStrike" cap="none" dirty="0"/>
                        <a:t>- </a:t>
                      </a:r>
                      <a:r>
                        <a:rPr lang="ka-GE" sz="1400" u="none" strike="noStrike" cap="none" dirty="0" smtClean="0"/>
                        <a:t>ექსპერიმენტული სწავლება </a:t>
                      </a:r>
                      <a:r>
                        <a:rPr lang="en-US" sz="1400" u="none" strike="noStrike" cap="none" dirty="0" smtClean="0"/>
                        <a:t>(</a:t>
                      </a:r>
                      <a:r>
                        <a:rPr lang="ka-GE" sz="1400" u="none" strike="noStrike" cap="none" dirty="0" smtClean="0"/>
                        <a:t>სწავლების კონცეფცია კეთებით</a:t>
                      </a:r>
                      <a:r>
                        <a:rPr lang="en-US" sz="1400" u="none" strike="noStrike" cap="none" dirty="0" smtClean="0"/>
                        <a:t>) -</a:t>
                      </a:r>
                      <a:r>
                        <a:rPr lang="ka-GE" sz="1400" u="none" strike="noStrike" cap="none" dirty="0" smtClean="0"/>
                        <a:t>კლასი როგორც "სატანკო აზროვნების"</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პროექტები პრობლემებზე / კითხვებზე პასუხების მოძებნა;</a:t>
                      </a:r>
                      <a:r>
                        <a:rPr lang="en-US" sz="1400" u="none" strike="noStrike" cap="none" dirty="0" smtClean="0"/>
                        <a:t> </a:t>
                      </a:r>
                      <a:endParaRPr lang="ka-GE" sz="1400" u="none" strike="noStrike" cap="none" dirty="0" smtClean="0"/>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ჯგუფური საქმიანობა კლასში და გარეთ; ექსპერიმენტები;საველე სამუშაოები; მუშაობა არასამთავრობო ორგანიზაციაში;</a:t>
                      </a:r>
                      <a:r>
                        <a:rPr lang="ka-GE" sz="1400" u="none" strike="noStrike" cap="none" baseline="0" dirty="0" smtClean="0"/>
                        <a:t> ინტერნეტ ძიება - ცოდნის მონაცემთა ბაზების გამოყენება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პრობლემის გადაჭრა;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სისტემური ფიქრი;</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კვლევის უნარი;</a:t>
                      </a:r>
                      <a:endParaRPr sz="1400" u="none" strike="noStrike" cap="none"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03"/>
        <p:cNvGrpSpPr/>
        <p:nvPr/>
      </p:nvGrpSpPr>
      <p:grpSpPr>
        <a:xfrm>
          <a:off x="0" y="0"/>
          <a:ext cx="0" cy="0"/>
          <a:chOff x="0" y="0"/>
          <a:chExt cx="0" cy="0"/>
        </a:xfrm>
      </p:grpSpPr>
      <p:sp>
        <p:nvSpPr>
          <p:cNvPr id="1804" name="Google Shape;1804;p9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600"/>
              <a:buFont typeface="Cambria"/>
              <a:buNone/>
            </a:pPr>
            <a:endParaRPr/>
          </a:p>
        </p:txBody>
      </p:sp>
      <p:sp>
        <p:nvSpPr>
          <p:cNvPr id="1805" name="Google Shape;1805;p9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rmAutofit/>
          </a:bodyPr>
          <a:lstStyle/>
          <a:p>
            <a:pPr marL="342900" lvl="0" indent="-88900" algn="l" rtl="0">
              <a:lnSpc>
                <a:spcPct val="100000"/>
              </a:lnSpc>
              <a:spcBef>
                <a:spcPts val="0"/>
              </a:spcBef>
              <a:spcAft>
                <a:spcPts val="0"/>
              </a:spcAft>
              <a:buSzPts val="2200"/>
              <a:buNone/>
            </a:pPr>
            <a:endParaRPr/>
          </a:p>
        </p:txBody>
      </p:sp>
      <p:graphicFrame>
        <p:nvGraphicFramePr>
          <p:cNvPr id="1806" name="Google Shape;1806;p93"/>
          <p:cNvGraphicFramePr/>
          <p:nvPr>
            <p:extLst>
              <p:ext uri="{D42A27DB-BD31-4B8C-83A1-F6EECF244321}">
                <p14:modId xmlns:p14="http://schemas.microsoft.com/office/powerpoint/2010/main" val="1172859271"/>
              </p:ext>
            </p:extLst>
          </p:nvPr>
        </p:nvGraphicFramePr>
        <p:xfrm>
          <a:off x="-29935" y="-30912"/>
          <a:ext cx="9173934" cy="6888912"/>
        </p:xfrm>
        <a:graphic>
          <a:graphicData uri="http://schemas.openxmlformats.org/drawingml/2006/table">
            <a:tbl>
              <a:tblPr firstRow="1" bandRow="1">
                <a:noFill/>
                <a:tableStyleId>{063DE45D-2824-4F83-BB2A-D0E46256839D}</a:tableStyleId>
              </a:tblPr>
              <a:tblGrid>
                <a:gridCol w="1291396">
                  <a:extLst>
                    <a:ext uri="{9D8B030D-6E8A-4147-A177-3AD203B41FA5}">
                      <a16:colId xmlns:a16="http://schemas.microsoft.com/office/drawing/2014/main" val="20000"/>
                    </a:ext>
                  </a:extLst>
                </a:gridCol>
                <a:gridCol w="1874843">
                  <a:extLst>
                    <a:ext uri="{9D8B030D-6E8A-4147-A177-3AD203B41FA5}">
                      <a16:colId xmlns:a16="http://schemas.microsoft.com/office/drawing/2014/main" val="20001"/>
                    </a:ext>
                  </a:extLst>
                </a:gridCol>
                <a:gridCol w="2379630">
                  <a:extLst>
                    <a:ext uri="{9D8B030D-6E8A-4147-A177-3AD203B41FA5}">
                      <a16:colId xmlns:a16="http://schemas.microsoft.com/office/drawing/2014/main" val="20002"/>
                    </a:ext>
                  </a:extLst>
                </a:gridCol>
                <a:gridCol w="2307503">
                  <a:extLst>
                    <a:ext uri="{9D8B030D-6E8A-4147-A177-3AD203B41FA5}">
                      <a16:colId xmlns:a16="http://schemas.microsoft.com/office/drawing/2014/main" val="20003"/>
                    </a:ext>
                  </a:extLst>
                </a:gridCol>
                <a:gridCol w="1320562">
                  <a:extLst>
                    <a:ext uri="{9D8B030D-6E8A-4147-A177-3AD203B41FA5}">
                      <a16:colId xmlns:a16="http://schemas.microsoft.com/office/drawing/2014/main" val="20004"/>
                    </a:ext>
                  </a:extLst>
                </a:gridCol>
              </a:tblGrid>
              <a:tr h="534521">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სწავლების</a:t>
                      </a:r>
                      <a:r>
                        <a:rPr lang="ka-GE" sz="1400" u="none" strike="noStrike" cap="none" baseline="0" dirty="0" smtClean="0"/>
                        <a:t> მიზანი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sz="1400" u="none" strike="noStrike" cap="none" dirty="0" err="1" smtClean="0"/>
                        <a:t>უნარ-ჩვევების</a:t>
                      </a:r>
                      <a:r>
                        <a:rPr sz="1400" u="none" strike="noStrike" cap="none" dirty="0" smtClean="0"/>
                        <a:t> </a:t>
                      </a:r>
                      <a:r>
                        <a:rPr sz="1400" u="none" strike="noStrike" cap="none" dirty="0" err="1" smtClean="0"/>
                        <a:t>მიზნობრიობა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სწავლების მეთოდი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სასწავლო ინსტრუქცია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მთავარი შედეგი</a:t>
                      </a:r>
                      <a:endParaRPr sz="1400" u="none" strike="noStrike" cap="none" dirty="0"/>
                    </a:p>
                  </a:txBody>
                  <a:tcPr marL="91450" marR="91450" marT="45725" marB="45725"/>
                </a:tc>
                <a:extLst>
                  <a:ext uri="{0D108BD9-81ED-4DB2-BD59-A6C34878D82A}">
                    <a16:rowId xmlns:a16="http://schemas.microsoft.com/office/drawing/2014/main" val="10000"/>
                  </a:ext>
                </a:extLst>
              </a:tr>
              <a:tr h="3175630">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ინტეგრაციისთვის </a:t>
                      </a:r>
                      <a:r>
                        <a:rPr lang="en-US" sz="1400" u="none" strike="noStrike" cap="none" dirty="0" smtClean="0"/>
                        <a:t></a:t>
                      </a:r>
                      <a:r>
                        <a:rPr lang="ka-GE" sz="1400" u="none" strike="noStrike" cap="none" dirty="0" smtClean="0"/>
                        <a:t>კრიტიკული და ჩართული მოქალაქეები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400" u="none" strike="noStrike" cap="none" dirty="0" smtClean="0"/>
                        <a:t>-</a:t>
                      </a:r>
                      <a:r>
                        <a:rPr lang="ka-GE" sz="1400" u="none" strike="noStrike" cap="none" dirty="0" smtClean="0"/>
                        <a:t>ცოდნის სხვადასხვა ორგანოების ინტეგრაცია</a:t>
                      </a:r>
                      <a:r>
                        <a:rPr lang="en-US" sz="1400" u="none" strike="noStrike" cap="none" dirty="0" smtClean="0"/>
                        <a:t>- </a:t>
                      </a:r>
                      <a:r>
                        <a:rPr lang="ka-GE" sz="1400" u="none" strike="noStrike" cap="none" dirty="0" smtClean="0"/>
                        <a:t>გამოცდილების ინტეგრირება</a:t>
                      </a:r>
                      <a:r>
                        <a:rPr lang="en-US" sz="1400" u="none" strike="noStrike" cap="none" dirty="0" smtClean="0"/>
                        <a:t>&amp; </a:t>
                      </a:r>
                      <a:r>
                        <a:rPr lang="ka-GE" sz="1400" u="none" strike="noStrike" cap="none" dirty="0" smtClean="0"/>
                        <a:t>ცოდნა</a:t>
                      </a:r>
                      <a:r>
                        <a:rPr lang="en-US" sz="1400" u="none" strike="noStrike" cap="none" dirty="0" smtClean="0"/>
                        <a:t>; ც</a:t>
                      </a:r>
                      <a:r>
                        <a:rPr lang="ka-GE" sz="1400" u="none" strike="noStrike" cap="none" dirty="0" smtClean="0"/>
                        <a:t>ოდნის მრავალფეროვანი წყაროები;</a:t>
                      </a:r>
                      <a:endParaRPr sz="1100" u="none" strike="noStrike" cap="none" dirty="0"/>
                    </a:p>
                    <a:p>
                      <a:pPr marL="0" marR="0" lvl="0" indent="0" algn="l" rtl="0">
                        <a:lnSpc>
                          <a:spcPct val="100000"/>
                        </a:lnSpc>
                        <a:spcBef>
                          <a:spcPts val="0"/>
                        </a:spcBef>
                        <a:spcAft>
                          <a:spcPts val="0"/>
                        </a:spcAft>
                        <a:buClr>
                          <a:schemeClr val="dk1"/>
                        </a:buClr>
                        <a:buSzPts val="1800"/>
                        <a:buFont typeface="Calibri"/>
                        <a:buNone/>
                      </a:pPr>
                      <a:r>
                        <a:rPr lang="en-US" sz="1400" u="none" strike="noStrike" cap="none" dirty="0"/>
                        <a:t>- </a:t>
                      </a:r>
                      <a:r>
                        <a:rPr lang="en-US" sz="1400" u="none" strike="noStrike" cap="none" dirty="0" smtClean="0"/>
                        <a:t>წ</a:t>
                      </a:r>
                      <a:r>
                        <a:rPr lang="ka-GE" sz="1400" u="none" strike="noStrike" cap="none" dirty="0" smtClean="0"/>
                        <a:t>რიული აზროვნება</a:t>
                      </a:r>
                      <a:endParaRPr sz="1100" u="none" strike="noStrike" cap="none" dirty="0"/>
                    </a:p>
                    <a:p>
                      <a:pPr marL="0" marR="0" lvl="0" indent="0" algn="l" rtl="0">
                        <a:lnSpc>
                          <a:spcPct val="100000"/>
                        </a:lnSpc>
                        <a:spcBef>
                          <a:spcPts val="0"/>
                        </a:spcBef>
                        <a:spcAft>
                          <a:spcPts val="0"/>
                        </a:spcAft>
                        <a:buClr>
                          <a:schemeClr val="dk1"/>
                        </a:buClr>
                        <a:buSzPts val="1800"/>
                        <a:buFont typeface="Calibri"/>
                        <a:buNone/>
                      </a:pPr>
                      <a:r>
                        <a:rPr lang="en-US" sz="1400" u="none" strike="noStrike" cap="none" dirty="0"/>
                        <a:t>- </a:t>
                      </a:r>
                      <a:r>
                        <a:rPr lang="ka-GE" sz="1400" u="none" strike="noStrike" cap="none" dirty="0" smtClean="0"/>
                        <a:t>ადგილობრივი და გლობალური</a:t>
                      </a:r>
                      <a:r>
                        <a:rPr lang="ka-GE" sz="1400" u="none" strike="noStrike" cap="none" baseline="0" dirty="0" smtClean="0"/>
                        <a:t> კავშირები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ინტეგრაციული პროექტები, რომელიც მოითხოვს მრავალფეროვან წყაროებს.</a:t>
                      </a:r>
                      <a:r>
                        <a:rPr lang="en-US" sz="1400" u="none" strike="noStrike" cap="none" dirty="0" smtClean="0"/>
                        <a:t> </a:t>
                      </a:r>
                      <a:r>
                        <a:rPr lang="en-US" sz="1400" u="none" strike="noStrike" cap="none" dirty="0"/>
                        <a:t>- </a:t>
                      </a:r>
                      <a:r>
                        <a:rPr lang="ka-GE" sz="1400" u="none" strike="noStrike" cap="none" dirty="0" smtClean="0"/>
                        <a:t>მრავალკულტურული გაცვლა </a:t>
                      </a:r>
                      <a:r>
                        <a:rPr lang="en-US" sz="1400" u="none" strike="noStrike" cap="none" dirty="0" smtClean="0"/>
                        <a:t>- </a:t>
                      </a:r>
                      <a:r>
                        <a:rPr lang="ka-GE" sz="1400" u="none" strike="noStrike" cap="none" dirty="0" smtClean="0"/>
                        <a:t>სიცოცხლის ამოწურვის გამოძიება</a:t>
                      </a:r>
                      <a:r>
                        <a:rPr lang="en-US" sz="1400" u="none" strike="noStrike" cap="none" dirty="0" smtClean="0"/>
                        <a:t>- </a:t>
                      </a:r>
                      <a:r>
                        <a:rPr lang="ka-GE" dirty="0" smtClean="0"/>
                        <a:t>მრავალჯერადი ანალიზი </a:t>
                      </a:r>
                      <a:r>
                        <a:rPr lang="en-US" sz="1400" u="none" strike="noStrike" cap="none" dirty="0" smtClean="0"/>
                        <a:t>(</a:t>
                      </a:r>
                      <a:r>
                        <a:rPr lang="ka-GE" sz="1400" u="none" strike="noStrike" cap="none" dirty="0" smtClean="0"/>
                        <a:t>ადგილობრივი, რეგიონალური, ნაციონალური, გლობალური)</a:t>
                      </a:r>
                      <a:r>
                        <a:rPr lang="en-US" sz="1400" u="none" strike="noStrike" cap="none" dirty="0" smtClean="0"/>
                        <a:t> </a:t>
                      </a:r>
                      <a:r>
                        <a:rPr lang="en-US" sz="1400" u="none" strike="noStrike" cap="none" dirty="0"/>
                        <a:t>- </a:t>
                      </a:r>
                      <a:r>
                        <a:rPr lang="ka-GE" sz="1400" u="none" strike="noStrike" cap="none" dirty="0" smtClean="0"/>
                        <a:t>კლასი როგორც </a:t>
                      </a:r>
                      <a:r>
                        <a:rPr lang="en-US" sz="1400" u="none" strike="noStrike" cap="none" dirty="0" smtClean="0"/>
                        <a:t>“</a:t>
                      </a:r>
                      <a:r>
                        <a:rPr lang="ka-GE" sz="1400" u="none" strike="noStrike" cap="none" dirty="0" smtClean="0"/>
                        <a:t>კვლევითი</a:t>
                      </a:r>
                      <a:r>
                        <a:rPr lang="ka-GE" sz="1400" u="none" strike="noStrike" cap="none" baseline="0" dirty="0" smtClean="0"/>
                        <a:t> გუნდი</a:t>
                      </a:r>
                      <a:r>
                        <a:rPr lang="en-US" sz="1400" u="none" strike="noStrike" cap="none" dirty="0" smtClean="0"/>
                        <a:t>”</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ჯგუფურუ პროექტები</a:t>
                      </a:r>
                      <a:r>
                        <a:rPr lang="en-US" sz="1400" u="none" strike="noStrike" cap="none" dirty="0" smtClean="0"/>
                        <a:t> </a:t>
                      </a:r>
                      <a:r>
                        <a:rPr lang="en-US" sz="1400" u="none" strike="noStrike" cap="none" dirty="0"/>
                        <a:t>&amp; </a:t>
                      </a:r>
                      <a:r>
                        <a:rPr lang="ka-GE" sz="1400" u="none" strike="noStrike" cap="none" dirty="0" smtClean="0"/>
                        <a:t>კლასში გუნდური საქმიანობა;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სხვადასხვა ჯგუფები</a:t>
                      </a:r>
                      <a:r>
                        <a:rPr lang="en-US" sz="1400" u="none" strike="noStrike" cap="none" dirty="0" smtClean="0"/>
                        <a:t> </a:t>
                      </a:r>
                      <a:r>
                        <a:rPr lang="en-US" sz="1400" u="none" strike="noStrike" cap="none" dirty="0"/>
                        <a:t>- </a:t>
                      </a:r>
                      <a:r>
                        <a:rPr lang="ka-GE" sz="1400" u="none" strike="noStrike" cap="none" dirty="0" smtClean="0"/>
                        <a:t>მრავალმხრივი პრობლემები</a:t>
                      </a:r>
                      <a:r>
                        <a:rPr lang="ka-GE" sz="1400" u="none" strike="noStrike" cap="none" baseline="0" dirty="0" smtClean="0"/>
                        <a:t> </a:t>
                      </a:r>
                      <a:r>
                        <a:rPr lang="ka-GE" sz="1400" u="none" strike="noStrike" cap="none" dirty="0" smtClean="0"/>
                        <a:t>სხვადასხვა ასპექტებზე; ადგილობრივი</a:t>
                      </a:r>
                      <a:r>
                        <a:rPr lang="ka-GE" sz="1400" u="none" strike="noStrike" cap="none" baseline="0" dirty="0" smtClean="0"/>
                        <a:t> /საერთაშორისო პრობლემები; სოციალური მედია / დაფუძნებული ვებ-ინსტრუმენტებზე.</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აღკვეთა</a:t>
                      </a:r>
                      <a:r>
                        <a:rPr lang="en-US" sz="1400" u="none" strike="noStrike" cap="none" dirty="0" smtClean="0"/>
                        <a:t> </a:t>
                      </a:r>
                      <a:r>
                        <a:rPr lang="en-US" sz="1400" u="none" strike="noStrike" cap="none" dirty="0"/>
                        <a:t>– </a:t>
                      </a:r>
                      <a:r>
                        <a:rPr lang="ka-GE" sz="1400" u="none" strike="noStrike" cap="none" dirty="0" smtClean="0"/>
                        <a:t>წრიული</a:t>
                      </a:r>
                      <a:r>
                        <a:rPr lang="en-US" sz="1400" u="none" strike="noStrike" cap="none" dirty="0" smtClean="0"/>
                        <a:t> </a:t>
                      </a:r>
                      <a:r>
                        <a:rPr lang="en-US" sz="1400" u="none" strike="noStrike" cap="none" dirty="0"/>
                        <a:t>– </a:t>
                      </a:r>
                      <a:r>
                        <a:rPr lang="ka-GE" sz="1400" u="none" strike="noStrike" cap="none" dirty="0" smtClean="0"/>
                        <a:t>ტრანსდისციპლინარული აზროვნება;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დაკავშირება</a:t>
                      </a:r>
                      <a:r>
                        <a:rPr lang="en-US" sz="1400" u="none" strike="noStrike" cap="none" dirty="0" smtClean="0"/>
                        <a:t> </a:t>
                      </a:r>
                      <a:r>
                        <a:rPr lang="en-US" sz="1400" u="none" strike="noStrike" cap="none" dirty="0"/>
                        <a:t>&amp; </a:t>
                      </a:r>
                      <a:r>
                        <a:rPr lang="ka-GE" sz="1400" u="none" strike="noStrike" cap="none" dirty="0" smtClean="0"/>
                        <a:t>ურთიერთობა;</a:t>
                      </a:r>
                      <a:r>
                        <a:rPr lang="ka-GE" sz="1400" u="none" strike="noStrike" cap="none" baseline="0" dirty="0" smtClean="0"/>
                        <a:t> </a:t>
                      </a:r>
                      <a:r>
                        <a:rPr lang="en-US" sz="1400" u="none" strike="noStrike" cap="none" dirty="0" smtClean="0"/>
                        <a:t> </a:t>
                      </a:r>
                      <a:r>
                        <a:rPr lang="ka-GE" sz="1400" u="none" strike="noStrike" cap="none" dirty="0" smtClean="0"/>
                        <a:t>საინფორმაციო</a:t>
                      </a:r>
                      <a:r>
                        <a:rPr lang="ka-GE" sz="1400" u="none" strike="noStrike" cap="none" baseline="0" dirty="0" smtClean="0"/>
                        <a:t> </a:t>
                      </a:r>
                      <a:r>
                        <a:rPr lang="ka-GE" sz="1400" u="none" strike="noStrike" cap="none" dirty="0" smtClean="0"/>
                        <a:t>ტექნოლოგიური</a:t>
                      </a:r>
                      <a:r>
                        <a:rPr lang="ka-GE" sz="1400" u="none" strike="noStrike" cap="none" baseline="0" dirty="0" smtClean="0"/>
                        <a:t> უნარ-ჩვევები.</a:t>
                      </a:r>
                      <a:endParaRPr sz="1400" u="none" strike="noStrike" cap="none" dirty="0"/>
                    </a:p>
                  </a:txBody>
                  <a:tcPr marL="91450" marR="91450" marT="45725" marB="45725"/>
                </a:tc>
                <a:extLst>
                  <a:ext uri="{0D108BD9-81ED-4DB2-BD59-A6C34878D82A}">
                    <a16:rowId xmlns:a16="http://schemas.microsoft.com/office/drawing/2014/main" val="10001"/>
                  </a:ext>
                </a:extLst>
              </a:tr>
              <a:tr h="3178761">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სოციალური ტრანსფორმაციისთვის</a:t>
                      </a:r>
                      <a:r>
                        <a:rPr lang="en-US" sz="1400" u="none" strike="noStrike" cap="none" dirty="0" smtClean="0"/>
                        <a:t> </a:t>
                      </a:r>
                      <a:r>
                        <a:rPr lang="ka-GE" sz="1400" u="none" strike="noStrike" cap="none" dirty="0" smtClean="0"/>
                        <a:t>უფლებამოსილი მოქალაქეები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სოციალურ-პოლიტიკური გააზრება </a:t>
                      </a:r>
                      <a:r>
                        <a:rPr lang="en-US" sz="1400" u="none" strike="noStrike" cap="none" dirty="0" smtClean="0"/>
                        <a:t>, </a:t>
                      </a:r>
                      <a:r>
                        <a:rPr lang="ka-GE" sz="1400" u="none" strike="noStrike" cap="none" dirty="0" smtClean="0"/>
                        <a:t>ეკონომიკური და კულტურული თვალსაზრისით </a:t>
                      </a:r>
                      <a:r>
                        <a:rPr lang="en-US" sz="1400" u="none" strike="noStrike" cap="none" dirty="0" smtClean="0"/>
                        <a:t>/ </a:t>
                      </a:r>
                      <a:r>
                        <a:rPr lang="ka-GE" sz="1400" u="none" strike="noStrike" cap="none" dirty="0" smtClean="0"/>
                        <a:t>დინამიკა</a:t>
                      </a:r>
                      <a:r>
                        <a:rPr lang="en-US" sz="1400" u="none" strike="noStrike" cap="none" dirty="0" smtClean="0"/>
                        <a:t> </a:t>
                      </a:r>
                      <a:r>
                        <a:rPr lang="en-US" sz="1400" u="none" strike="noStrike" cap="none" dirty="0"/>
                        <a:t>- </a:t>
                      </a:r>
                      <a:r>
                        <a:rPr lang="ka-GE" sz="1400" u="none" strike="noStrike" cap="none" dirty="0" smtClean="0"/>
                        <a:t>კოლექტიური მოქმედება</a:t>
                      </a:r>
                      <a:r>
                        <a:rPr lang="en-US" sz="1400" u="none" strike="noStrike" cap="none" dirty="0" smtClean="0"/>
                        <a:t>, </a:t>
                      </a:r>
                      <a:r>
                        <a:rPr lang="ka-GE" sz="1400" u="none" strike="noStrike" cap="none" dirty="0" smtClean="0"/>
                        <a:t>სოციალური</a:t>
                      </a:r>
                      <a:r>
                        <a:rPr lang="ka-GE" sz="1400" u="none" strike="noStrike" cap="none" baseline="0" dirty="0" smtClean="0"/>
                        <a:t> პასუხისმგებლობა</a:t>
                      </a:r>
                      <a:r>
                        <a:rPr lang="en-US" sz="1400" u="none" strike="noStrike" cap="none" dirty="0" smtClean="0"/>
                        <a:t>&amp; </a:t>
                      </a:r>
                      <a:r>
                        <a:rPr lang="ka-GE" sz="1400" u="none" strike="noStrike" cap="none" dirty="0" smtClean="0"/>
                        <a:t>საზოგადოებრივ საქმიანობაში ჩართულობა</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dirty="0" smtClean="0"/>
                        <a:t>სამოქმედო კვლევა</a:t>
                      </a:r>
                      <a:r>
                        <a:rPr lang="ka-GE" sz="1400" u="none" strike="noStrike" cap="none" dirty="0" smtClean="0"/>
                        <a:t>ადგილობრივი პრობლემა, გამოძიება, საზოგადოებასთან</a:t>
                      </a:r>
                      <a:r>
                        <a:rPr lang="ka-GE" sz="1400" u="none" strike="noStrike" cap="none" baseline="0" dirty="0" smtClean="0"/>
                        <a:t> </a:t>
                      </a:r>
                      <a:r>
                        <a:rPr lang="ka-GE" sz="1400" u="none" strike="noStrike" cap="none" dirty="0" smtClean="0"/>
                        <a:t>თანამშრომლობა</a:t>
                      </a:r>
                      <a:r>
                        <a:rPr lang="en-US" sz="1400" u="none" strike="noStrike" cap="none" dirty="0" smtClean="0"/>
                        <a:t>, </a:t>
                      </a:r>
                      <a:r>
                        <a:rPr lang="ka-GE" sz="1400" u="none" strike="noStrike" cap="none" dirty="0" smtClean="0"/>
                        <a:t>პრობლემის გადაჭრა, </a:t>
                      </a:r>
                      <a:r>
                        <a:rPr lang="ka-GE" dirty="0" smtClean="0"/>
                        <a:t>პოლიტიკური შედეგები</a:t>
                      </a:r>
                      <a:r>
                        <a:rPr lang="en-US" sz="1400" u="none" strike="noStrike" cap="none" dirty="0" smtClean="0"/>
                        <a:t>) </a:t>
                      </a:r>
                      <a:r>
                        <a:rPr lang="en-US" sz="1400" u="none" strike="noStrike" cap="none" dirty="0"/>
                        <a:t>- </a:t>
                      </a:r>
                      <a:r>
                        <a:rPr lang="ka-GE" sz="1400" u="none" strike="noStrike" cap="none" dirty="0" smtClean="0"/>
                        <a:t>საზოგადოებასთან დაკავშირება</a:t>
                      </a:r>
                      <a:r>
                        <a:rPr lang="en-US" sz="1400" u="none" strike="noStrike" cap="none" dirty="0" smtClean="0"/>
                        <a:t>- </a:t>
                      </a:r>
                      <a:r>
                        <a:rPr lang="ka-GE" sz="1400" u="none" strike="noStrike" cap="none" dirty="0" smtClean="0"/>
                        <a:t>დემოკრატიული გადაწყვეტილების</a:t>
                      </a:r>
                      <a:r>
                        <a:rPr lang="ka-GE" sz="1400" u="none" strike="noStrike" cap="none" baseline="0" dirty="0" smtClean="0"/>
                        <a:t> მიღება კლასში.</a:t>
                      </a: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გუნდური მუშაობა</a:t>
                      </a:r>
                      <a:r>
                        <a:rPr lang="en-US" sz="1400" u="none" strike="noStrike" cap="none" dirty="0" smtClean="0"/>
                        <a:t>- </a:t>
                      </a:r>
                      <a:r>
                        <a:rPr lang="ka-GE" sz="1400" u="none" strike="noStrike" cap="none" dirty="0" smtClean="0"/>
                        <a:t>ადგილობრივ პრობლემებზე მუშაობა/ ადგილობრივ საზოგადოებასთან თანამშრომლობა</a:t>
                      </a:r>
                      <a:r>
                        <a:rPr lang="en-US" sz="1400" u="none" strike="noStrike" cap="none" dirty="0" smtClean="0"/>
                        <a:t> </a:t>
                      </a:r>
                      <a:r>
                        <a:rPr lang="en-US" sz="1400" u="none" strike="noStrike" cap="none" dirty="0"/>
                        <a:t>&amp; </a:t>
                      </a:r>
                      <a:r>
                        <a:rPr lang="en-US" sz="1400" u="none" strike="noStrike" cap="none" dirty="0" smtClean="0"/>
                        <a:t>ს</a:t>
                      </a:r>
                      <a:r>
                        <a:rPr lang="ka-GE" sz="1400" u="none" strike="noStrike" cap="none" dirty="0" smtClean="0"/>
                        <a:t>ხვა ექსპერტებთან, ხალხი</a:t>
                      </a:r>
                      <a:r>
                        <a:rPr lang="ka-GE" sz="1400" u="none" strike="noStrike" cap="none" baseline="0" dirty="0" smtClean="0"/>
                        <a:t> მუშაობს კვლევის ონლაინ საშუალებებზე - დაკავშირებისთვის.</a:t>
                      </a:r>
                      <a:endParaRPr lang="ka-GE" sz="1400" u="none" strike="noStrike" cap="none" dirty="0" smtClean="0"/>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სოციალური პასუხისმგებლობა;</a:t>
                      </a:r>
                    </a:p>
                    <a:p>
                      <a:pPr marL="0" marR="0" lvl="0" indent="0" algn="l" rtl="0">
                        <a:lnSpc>
                          <a:spcPct val="100000"/>
                        </a:lnSpc>
                        <a:spcBef>
                          <a:spcPts val="0"/>
                        </a:spcBef>
                        <a:spcAft>
                          <a:spcPts val="0"/>
                        </a:spcAft>
                        <a:buClr>
                          <a:srgbClr val="000000"/>
                        </a:buClr>
                        <a:buSzPts val="1800"/>
                        <a:buFont typeface="Arial"/>
                        <a:buNone/>
                      </a:pPr>
                      <a:r>
                        <a:rPr lang="ka-GE" sz="1400" u="none" strike="noStrike" cap="none" dirty="0" smtClean="0"/>
                        <a:t>სოციალური</a:t>
                      </a:r>
                      <a:r>
                        <a:rPr lang="ka-GE" sz="1400" u="none" strike="noStrike" cap="none" baseline="0" dirty="0" smtClean="0"/>
                        <a:t> პოლიტიკური აზროვნება; </a:t>
                      </a:r>
                      <a:r>
                        <a:rPr lang="ka-GE" dirty="0" smtClean="0"/>
                        <a:t>სამოქმედო კვლევის შესაძლებლობები.</a:t>
                      </a:r>
                      <a:endParaRPr sz="1400" u="none" strike="noStrike" cap="none"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p94"/>
          <p:cNvSpPr txBox="1">
            <a:spLocks noGrp="1"/>
          </p:cNvSpPr>
          <p:nvPr>
            <p:ph type="title"/>
          </p:nvPr>
        </p:nvSpPr>
        <p:spPr>
          <a:xfrm>
            <a:off x="86062" y="-38159"/>
            <a:ext cx="8496900" cy="1143000"/>
          </a:xfrm>
          <a:prstGeom prst="rect">
            <a:avLst/>
          </a:prstGeom>
          <a:noFill/>
          <a:ln>
            <a:noFill/>
          </a:ln>
        </p:spPr>
        <p:txBody>
          <a:bodyPr spcFirstLastPara="1" wrap="square" lIns="91425" tIns="45700" rIns="91425" bIns="45700" anchor="ctr" anchorCtr="0">
            <a:normAutofit/>
          </a:bodyPr>
          <a:lstStyle/>
          <a:p>
            <a:pPr lvl="0" algn="ctr">
              <a:buSzPts val="3240"/>
            </a:pPr>
            <a:r>
              <a:rPr lang="ka-GE" sz="3200" dirty="0"/>
              <a:t>საშუალო სკოლის პროექტების მაგალითები მატრიცის მიხედვით</a:t>
            </a:r>
            <a:endParaRPr sz="3200" dirty="0"/>
          </a:p>
        </p:txBody>
      </p:sp>
      <p:sp>
        <p:nvSpPr>
          <p:cNvPr id="1812" name="Google Shape;1812;p94"/>
          <p:cNvSpPr/>
          <p:nvPr/>
        </p:nvSpPr>
        <p:spPr>
          <a:xfrm>
            <a:off x="539551" y="1700808"/>
            <a:ext cx="4019385" cy="2134958"/>
          </a:xfrm>
          <a:prstGeom prst="roundRect">
            <a:avLst>
              <a:gd name="adj" fmla="val 16667"/>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lvl="0" algn="ctr">
              <a:buSzPts val="1800"/>
            </a:pPr>
            <a:r>
              <a:rPr lang="en-US" sz="1800" b="0" i="0" u="none" strike="noStrike" cap="none" dirty="0">
                <a:solidFill>
                  <a:schemeClr val="dk1"/>
                </a:solidFill>
                <a:latin typeface="Calibri"/>
                <a:ea typeface="Calibri"/>
                <a:cs typeface="Calibri"/>
                <a:sym typeface="Calibri"/>
              </a:rPr>
              <a:t> </a:t>
            </a:r>
            <a:r>
              <a:rPr lang="ka-GE" sz="1800" dirty="0">
                <a:solidFill>
                  <a:schemeClr val="dk1"/>
                </a:solidFill>
                <a:latin typeface="Calibri"/>
                <a:ea typeface="Calibri"/>
                <a:cs typeface="Calibri"/>
                <a:sym typeface="Calibri"/>
              </a:rPr>
              <a:t>თემა ნარჩენების მართვაა</a:t>
            </a:r>
            <a:r>
              <a:rPr lang="ka-GE" sz="1800" dirty="0" smtClean="0">
                <a:solidFill>
                  <a:schemeClr val="dk1"/>
                </a:solidFill>
                <a:latin typeface="Calibri"/>
                <a:ea typeface="Calibri"/>
                <a:cs typeface="Calibri"/>
                <a:sym typeface="Calibri"/>
              </a:rPr>
              <a:t>. </a:t>
            </a:r>
            <a:r>
              <a:rPr lang="ka-GE" sz="1800" b="0" i="0" u="none" strike="noStrike" cap="none" dirty="0" smtClean="0">
                <a:solidFill>
                  <a:schemeClr val="dk1"/>
                </a:solidFill>
                <a:latin typeface="Calibri"/>
                <a:ea typeface="Calibri"/>
                <a:cs typeface="Calibri"/>
                <a:sym typeface="Calibri"/>
              </a:rPr>
              <a:t>შედეგი</a:t>
            </a:r>
            <a:r>
              <a:rPr lang="en-US" sz="1800" b="0" i="0" u="none" strike="noStrike" cap="none" dirty="0" smtClean="0">
                <a:solidFill>
                  <a:schemeClr val="dk1"/>
                </a:solidFill>
                <a:latin typeface="Calibri"/>
                <a:ea typeface="Calibri"/>
                <a:cs typeface="Calibri"/>
                <a:sym typeface="Calibri"/>
              </a:rPr>
              <a:t> </a:t>
            </a:r>
            <a:r>
              <a:rPr lang="en-US" sz="1800" b="0" i="0" u="none" strike="noStrike" cap="none" dirty="0">
                <a:solidFill>
                  <a:schemeClr val="dk1"/>
                </a:solidFill>
                <a:latin typeface="Calibri"/>
                <a:ea typeface="Calibri"/>
                <a:cs typeface="Calibri"/>
                <a:sym typeface="Calibri"/>
              </a:rPr>
              <a:t>– </a:t>
            </a:r>
            <a:r>
              <a:rPr lang="en-US" sz="1800" b="0" i="0" u="none" strike="noStrike" cap="none" dirty="0" smtClean="0">
                <a:solidFill>
                  <a:schemeClr val="dk1"/>
                </a:solidFill>
                <a:latin typeface="Calibri"/>
                <a:ea typeface="Calibri"/>
                <a:cs typeface="Calibri"/>
                <a:sym typeface="Calibri"/>
              </a:rPr>
              <a:t>ს</a:t>
            </a:r>
            <a:r>
              <a:rPr lang="ka-GE" sz="1800" b="0" i="0" u="none" strike="noStrike" cap="none" dirty="0" smtClean="0">
                <a:solidFill>
                  <a:schemeClr val="dk1"/>
                </a:solidFill>
                <a:latin typeface="Calibri"/>
                <a:ea typeface="Calibri"/>
                <a:cs typeface="Calibri"/>
                <a:sym typeface="Calibri"/>
              </a:rPr>
              <a:t>ტუდენტები ირჩევენ იმ მასალებიდა ერთ-ერთს, რომელსაც ნარჩენების მართვის კომპანია აგროვებს, და რომელთა გადამუშავება და </a:t>
            </a:r>
            <a:r>
              <a:rPr lang="ka-GE" sz="1800" dirty="0" smtClean="0">
                <a:solidFill>
                  <a:schemeClr val="dk1"/>
                </a:solidFill>
                <a:latin typeface="Calibri"/>
                <a:ea typeface="Calibri"/>
                <a:cs typeface="Calibri"/>
                <a:sym typeface="Calibri"/>
              </a:rPr>
              <a:t>უსასრულოდ გამოყენებაა შესაძლებელი.</a:t>
            </a:r>
            <a:endParaRPr sz="1800" b="0" i="0" u="none" strike="noStrike" cap="none" dirty="0">
              <a:solidFill>
                <a:schemeClr val="dk1"/>
              </a:solidFill>
              <a:latin typeface="Calibri"/>
              <a:ea typeface="Calibri"/>
              <a:cs typeface="Calibri"/>
              <a:sym typeface="Calibri"/>
            </a:endParaRPr>
          </a:p>
        </p:txBody>
      </p:sp>
      <p:sp>
        <p:nvSpPr>
          <p:cNvPr id="1813" name="Google Shape;1813;p94"/>
          <p:cNvSpPr/>
          <p:nvPr/>
        </p:nvSpPr>
        <p:spPr>
          <a:xfrm>
            <a:off x="644188" y="1044323"/>
            <a:ext cx="3672300" cy="495600"/>
          </a:xfrm>
          <a:prstGeom prst="roundRect">
            <a:avLst>
              <a:gd name="adj" fmla="val 16667"/>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lt1"/>
                </a:solidFill>
                <a:latin typeface="Calibri"/>
                <a:ea typeface="Calibri"/>
                <a:cs typeface="Calibri"/>
                <a:sym typeface="Calibri"/>
              </a:rPr>
              <a:t>დონგენი, ნიდერლანდები</a:t>
            </a:r>
            <a:endParaRPr sz="1800" b="0" i="0" u="none" strike="noStrike" cap="none" dirty="0">
              <a:solidFill>
                <a:schemeClr val="lt1"/>
              </a:solidFill>
              <a:latin typeface="Calibri"/>
              <a:ea typeface="Calibri"/>
              <a:cs typeface="Calibri"/>
              <a:sym typeface="Calibri"/>
            </a:endParaRPr>
          </a:p>
        </p:txBody>
      </p:sp>
      <p:sp>
        <p:nvSpPr>
          <p:cNvPr id="1814" name="Google Shape;1814;p94"/>
          <p:cNvSpPr/>
          <p:nvPr/>
        </p:nvSpPr>
        <p:spPr>
          <a:xfrm>
            <a:off x="4856656" y="1703040"/>
            <a:ext cx="3529698" cy="2132726"/>
          </a:xfrm>
          <a:prstGeom prst="roundRect">
            <a:avLst>
              <a:gd name="adj" fmla="val 16667"/>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lvl="0" algn="ctr">
              <a:buSzPts val="1800"/>
            </a:pPr>
            <a:r>
              <a:rPr lang="en-US" sz="1800" b="0" i="0" u="none" strike="noStrike" cap="none" dirty="0">
                <a:solidFill>
                  <a:schemeClr val="dk1"/>
                </a:solidFill>
                <a:latin typeface="Calibri"/>
                <a:ea typeface="Calibri"/>
                <a:cs typeface="Calibri"/>
                <a:sym typeface="Calibri"/>
              </a:rPr>
              <a:t> </a:t>
            </a:r>
            <a:r>
              <a:rPr lang="ka-GE" sz="1800" dirty="0">
                <a:solidFill>
                  <a:schemeClr val="dk1"/>
                </a:solidFill>
                <a:latin typeface="Calibri"/>
                <a:ea typeface="Calibri"/>
                <a:cs typeface="Calibri"/>
                <a:sym typeface="Calibri"/>
              </a:rPr>
              <a:t>თემა არის </a:t>
            </a:r>
            <a:r>
              <a:rPr lang="ka-GE" sz="1800" dirty="0" smtClean="0">
                <a:solidFill>
                  <a:schemeClr val="dk1"/>
                </a:solidFill>
                <a:latin typeface="Calibri"/>
                <a:ea typeface="Calibri"/>
                <a:cs typeface="Calibri"/>
                <a:sym typeface="Calibri"/>
              </a:rPr>
              <a:t>კორპის (საცობი) </a:t>
            </a:r>
            <a:r>
              <a:rPr lang="ka-GE" sz="1800" dirty="0">
                <a:solidFill>
                  <a:schemeClr val="dk1"/>
                </a:solidFill>
                <a:latin typeface="Calibri"/>
                <a:ea typeface="Calibri"/>
                <a:cs typeface="Calibri"/>
                <a:sym typeface="Calibri"/>
              </a:rPr>
              <a:t>წარმოების პრობლემა. შედეგი არის სამომხმარებლო საქონლის გადამუშავება წრიული ეკონომიკის </a:t>
            </a:r>
            <a:r>
              <a:rPr lang="ka-GE" sz="1800" dirty="0" smtClean="0">
                <a:solidFill>
                  <a:schemeClr val="dk1"/>
                </a:solidFill>
                <a:latin typeface="Calibri"/>
                <a:ea typeface="Calibri"/>
                <a:cs typeface="Calibri"/>
                <a:sym typeface="Calibri"/>
              </a:rPr>
              <a:t>პრინციპების საფუძველზე, </a:t>
            </a:r>
            <a:r>
              <a:rPr lang="ka-GE" sz="1800" dirty="0">
                <a:solidFill>
                  <a:schemeClr val="dk1"/>
                </a:solidFill>
                <a:latin typeface="Calibri"/>
                <a:ea typeface="Calibri"/>
                <a:cs typeface="Calibri"/>
                <a:sym typeface="Calibri"/>
              </a:rPr>
              <a:t>კორპის გამოყენება როგორც ძირითადი მასალა.</a:t>
            </a:r>
            <a:endParaRPr sz="1800" b="0" i="0" u="none" strike="noStrike" cap="none" dirty="0">
              <a:solidFill>
                <a:schemeClr val="dk1"/>
              </a:solidFill>
              <a:latin typeface="Calibri"/>
              <a:ea typeface="Calibri"/>
              <a:cs typeface="Calibri"/>
              <a:sym typeface="Calibri"/>
            </a:endParaRPr>
          </a:p>
        </p:txBody>
      </p:sp>
      <p:sp>
        <p:nvSpPr>
          <p:cNvPr id="1815" name="Google Shape;1815;p94"/>
          <p:cNvSpPr/>
          <p:nvPr/>
        </p:nvSpPr>
        <p:spPr>
          <a:xfrm>
            <a:off x="4964668" y="1082016"/>
            <a:ext cx="3672300" cy="495600"/>
          </a:xfrm>
          <a:prstGeom prst="roundRect">
            <a:avLst>
              <a:gd name="adj" fmla="val 16667"/>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lt1"/>
                </a:solidFill>
                <a:latin typeface="Calibri"/>
                <a:ea typeface="Calibri"/>
                <a:cs typeface="Calibri"/>
                <a:sym typeface="Calibri"/>
              </a:rPr>
              <a:t>პორტუგალია</a:t>
            </a:r>
            <a:endParaRPr sz="1800" b="0" i="0" u="none" strike="noStrike" cap="none" dirty="0">
              <a:solidFill>
                <a:schemeClr val="lt1"/>
              </a:solidFill>
              <a:latin typeface="Calibri"/>
              <a:ea typeface="Calibri"/>
              <a:cs typeface="Calibri"/>
              <a:sym typeface="Calibri"/>
            </a:endParaRPr>
          </a:p>
        </p:txBody>
      </p:sp>
      <p:sp>
        <p:nvSpPr>
          <p:cNvPr id="1816" name="Google Shape;1816;p94"/>
          <p:cNvSpPr/>
          <p:nvPr/>
        </p:nvSpPr>
        <p:spPr>
          <a:xfrm>
            <a:off x="536176" y="4653136"/>
            <a:ext cx="3776936" cy="2113424"/>
          </a:xfrm>
          <a:prstGeom prst="roundRect">
            <a:avLst>
              <a:gd name="adj" fmla="val 16667"/>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r>
              <a:rPr lang="en-US" sz="1800" b="0" i="0" u="none" strike="noStrike" cap="none" dirty="0" smtClean="0">
                <a:solidFill>
                  <a:schemeClr val="dk1"/>
                </a:solidFill>
                <a:latin typeface="Calibri"/>
                <a:ea typeface="Calibri"/>
                <a:cs typeface="Calibri"/>
                <a:sym typeface="Calibri"/>
              </a:rPr>
              <a:t>თ</a:t>
            </a:r>
            <a:r>
              <a:rPr lang="ka-GE" sz="1800" b="0" i="0" u="none" strike="noStrike" cap="none" dirty="0" smtClean="0">
                <a:solidFill>
                  <a:schemeClr val="dk1"/>
                </a:solidFill>
                <a:latin typeface="Calibri"/>
                <a:ea typeface="Calibri"/>
                <a:cs typeface="Calibri"/>
                <a:sym typeface="Calibri"/>
              </a:rPr>
              <a:t>ემა არის ბიოლოგიური ქსოვილიდან ტანსაცმლის შექმნა.</a:t>
            </a:r>
            <a:r>
              <a:rPr lang="ka-GE" dirty="0">
                <a:latin typeface="Calibri"/>
                <a:ea typeface="Calibri"/>
              </a:rPr>
              <a:t> </a:t>
            </a:r>
            <a:r>
              <a:rPr lang="ka-GE" sz="1800" b="0" i="0" u="none" strike="noStrike" cap="none" dirty="0" smtClean="0">
                <a:solidFill>
                  <a:schemeClr val="dk1"/>
                </a:solidFill>
                <a:latin typeface="Calibri"/>
                <a:ea typeface="Calibri"/>
                <a:cs typeface="Calibri"/>
                <a:sym typeface="Calibri"/>
              </a:rPr>
              <a:t>შედეგი - ტანსაცმელი მზადდება ისეთი მასალით, რომ მისი გამოყენება შესაძლებელია ერთი წლის შემდეგ სხვა დანიშნულებით.</a:t>
            </a:r>
            <a:endParaRPr sz="1800" b="0" i="0" u="none" strike="noStrike" cap="none" dirty="0">
              <a:solidFill>
                <a:schemeClr val="dk1"/>
              </a:solidFill>
              <a:latin typeface="Calibri"/>
              <a:ea typeface="Calibri"/>
              <a:cs typeface="Calibri"/>
              <a:sym typeface="Calibri"/>
            </a:endParaRPr>
          </a:p>
        </p:txBody>
      </p:sp>
      <p:sp>
        <p:nvSpPr>
          <p:cNvPr id="1817" name="Google Shape;1817;p94"/>
          <p:cNvSpPr/>
          <p:nvPr/>
        </p:nvSpPr>
        <p:spPr>
          <a:xfrm>
            <a:off x="640812" y="3996651"/>
            <a:ext cx="3672300" cy="495600"/>
          </a:xfrm>
          <a:prstGeom prst="roundRect">
            <a:avLst>
              <a:gd name="adj" fmla="val 16667"/>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lt1"/>
                </a:solidFill>
                <a:latin typeface="Calibri"/>
                <a:ea typeface="Calibri"/>
                <a:cs typeface="Calibri"/>
                <a:sym typeface="Calibri"/>
              </a:rPr>
              <a:t>ბელგია</a:t>
            </a:r>
            <a:endParaRPr sz="1800" b="0" i="0" u="none" strike="noStrike" cap="none" dirty="0">
              <a:solidFill>
                <a:schemeClr val="lt1"/>
              </a:solidFill>
              <a:latin typeface="Calibri"/>
              <a:ea typeface="Calibri"/>
              <a:cs typeface="Calibri"/>
              <a:sym typeface="Calibri"/>
            </a:endParaRPr>
          </a:p>
        </p:txBody>
      </p:sp>
      <p:sp>
        <p:nvSpPr>
          <p:cNvPr id="1818" name="Google Shape;1818;p94"/>
          <p:cNvSpPr/>
          <p:nvPr/>
        </p:nvSpPr>
        <p:spPr>
          <a:xfrm>
            <a:off x="4822992" y="4653136"/>
            <a:ext cx="3563362" cy="2113424"/>
          </a:xfrm>
          <a:prstGeom prst="roundRect">
            <a:avLst>
              <a:gd name="adj" fmla="val 16667"/>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lvl="0" algn="ctr">
              <a:buSzPts val="1800"/>
            </a:pPr>
            <a:r>
              <a:rPr lang="en-US" sz="1800" b="0" i="0" u="none" strike="noStrike" cap="none" dirty="0">
                <a:solidFill>
                  <a:schemeClr val="dk1"/>
                </a:solidFill>
                <a:latin typeface="Calibri"/>
                <a:ea typeface="Calibri"/>
                <a:cs typeface="Calibri"/>
                <a:sym typeface="Calibri"/>
              </a:rPr>
              <a:t> </a:t>
            </a:r>
            <a:r>
              <a:rPr lang="ka-GE" sz="1800" dirty="0">
                <a:solidFill>
                  <a:schemeClr val="dk1"/>
                </a:solidFill>
                <a:latin typeface="Calibri"/>
                <a:ea typeface="Calibri"/>
                <a:cs typeface="Calibri"/>
                <a:sym typeface="Calibri"/>
              </a:rPr>
              <a:t>თემა არის საღეჭი რეზინის წარმოება</a:t>
            </a:r>
            <a:r>
              <a:rPr lang="ka-GE" sz="1800" dirty="0" smtClean="0">
                <a:solidFill>
                  <a:schemeClr val="dk1"/>
                </a:solidFill>
                <a:latin typeface="Calibri"/>
                <a:ea typeface="Calibri"/>
                <a:cs typeface="Calibri"/>
                <a:sym typeface="Calibri"/>
              </a:rPr>
              <a:t>. </a:t>
            </a:r>
            <a:r>
              <a:rPr lang="ka-GE" sz="1800" dirty="0">
                <a:solidFill>
                  <a:schemeClr val="dk1"/>
                </a:solidFill>
                <a:latin typeface="Calibri"/>
                <a:ea typeface="Calibri"/>
                <a:cs typeface="Calibri"/>
                <a:sym typeface="Calibri"/>
              </a:rPr>
              <a:t>შედეგი არის წარმოების </a:t>
            </a:r>
            <a:r>
              <a:rPr lang="ka-GE" sz="1800" dirty="0" smtClean="0">
                <a:solidFill>
                  <a:schemeClr val="dk1"/>
                </a:solidFill>
                <a:latin typeface="Calibri"/>
                <a:ea typeface="Calibri"/>
                <a:cs typeface="Calibri"/>
                <a:sym typeface="Calibri"/>
              </a:rPr>
              <a:t>ალტერნატიული პროცესების </a:t>
            </a:r>
            <a:r>
              <a:rPr lang="ka-GE" sz="1800" dirty="0">
                <a:solidFill>
                  <a:schemeClr val="dk1"/>
                </a:solidFill>
                <a:latin typeface="Calibri"/>
                <a:ea typeface="Calibri"/>
                <a:cs typeface="Calibri"/>
                <a:sym typeface="Calibri"/>
              </a:rPr>
              <a:t>შექმნა და </a:t>
            </a:r>
            <a:r>
              <a:rPr lang="ka-GE" sz="1800" dirty="0" smtClean="0">
                <a:solidFill>
                  <a:schemeClr val="dk1"/>
                </a:solidFill>
                <a:latin typeface="Calibri"/>
                <a:ea typeface="Calibri"/>
                <a:cs typeface="Calibri"/>
                <a:sym typeface="Calibri"/>
              </a:rPr>
              <a:t>საღეჭი რეზინის ნარჩენების </a:t>
            </a:r>
            <a:r>
              <a:rPr lang="ka-GE" sz="1800" dirty="0">
                <a:solidFill>
                  <a:schemeClr val="dk1"/>
                </a:solidFill>
                <a:latin typeface="Calibri"/>
                <a:ea typeface="Calibri"/>
                <a:cs typeface="Calibri"/>
                <a:sym typeface="Calibri"/>
              </a:rPr>
              <a:t>შეგროვებისა და </a:t>
            </a:r>
            <a:r>
              <a:rPr lang="ka-GE" sz="1800" dirty="0" smtClean="0">
                <a:solidFill>
                  <a:schemeClr val="dk1"/>
                </a:solidFill>
                <a:latin typeface="Calibri"/>
                <a:ea typeface="Calibri"/>
                <a:cs typeface="Calibri"/>
                <a:sym typeface="Calibri"/>
              </a:rPr>
              <a:t>განკარგვისათვის ჭკვიანი ხელსაწყოების შექმნა.</a:t>
            </a:r>
            <a:endParaRPr sz="1800" b="0" i="0" u="none" strike="noStrike" cap="none" dirty="0">
              <a:solidFill>
                <a:schemeClr val="dk1"/>
              </a:solidFill>
              <a:latin typeface="Calibri"/>
              <a:ea typeface="Calibri"/>
              <a:cs typeface="Calibri"/>
              <a:sym typeface="Calibri"/>
            </a:endParaRPr>
          </a:p>
        </p:txBody>
      </p:sp>
      <p:sp>
        <p:nvSpPr>
          <p:cNvPr id="1819" name="Google Shape;1819;p94"/>
          <p:cNvSpPr/>
          <p:nvPr/>
        </p:nvSpPr>
        <p:spPr>
          <a:xfrm>
            <a:off x="4910662" y="3996651"/>
            <a:ext cx="3672300" cy="495600"/>
          </a:xfrm>
          <a:prstGeom prst="roundRect">
            <a:avLst>
              <a:gd name="adj" fmla="val 16667"/>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lt1"/>
                </a:solidFill>
                <a:latin typeface="Calibri"/>
                <a:ea typeface="Calibri"/>
                <a:cs typeface="Calibri"/>
                <a:sym typeface="Calibri"/>
              </a:rPr>
              <a:t>ტილბურგი, ნიდერლანდები</a:t>
            </a:r>
            <a:endParaRPr sz="1800" b="0" i="0" u="none" strike="noStrike" cap="none" dirty="0">
              <a:solidFill>
                <a:schemeClr val="lt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23"/>
        <p:cNvGrpSpPr/>
        <p:nvPr/>
      </p:nvGrpSpPr>
      <p:grpSpPr>
        <a:xfrm>
          <a:off x="0" y="0"/>
          <a:ext cx="0" cy="0"/>
          <a:chOff x="0" y="0"/>
          <a:chExt cx="0" cy="0"/>
        </a:xfrm>
      </p:grpSpPr>
      <p:sp>
        <p:nvSpPr>
          <p:cNvPr id="1824" name="Google Shape;1824;p95"/>
          <p:cNvSpPr txBox="1">
            <a:spLocks noGrp="1"/>
          </p:cNvSpPr>
          <p:nvPr>
            <p:ph type="title"/>
          </p:nvPr>
        </p:nvSpPr>
        <p:spPr>
          <a:xfrm>
            <a:off x="0" y="397971"/>
            <a:ext cx="8496900" cy="1143000"/>
          </a:xfrm>
          <a:prstGeom prst="rect">
            <a:avLst/>
          </a:prstGeom>
          <a:noFill/>
          <a:ln>
            <a:noFill/>
          </a:ln>
        </p:spPr>
        <p:txBody>
          <a:bodyPr spcFirstLastPara="1" wrap="square" lIns="91425" tIns="45700" rIns="91425" bIns="45700" anchor="ctr" anchorCtr="0">
            <a:noAutofit/>
          </a:bodyPr>
          <a:lstStyle/>
          <a:p>
            <a:pPr lvl="0" algn="ctr">
              <a:buSzPts val="4140"/>
            </a:pPr>
            <a:r>
              <a:rPr lang="ka-GE" sz="4400" b="1" dirty="0" smtClean="0"/>
              <a:t>კვლევაზე </a:t>
            </a:r>
            <a:r>
              <a:rPr lang="ka-GE" sz="4400" b="1" dirty="0"/>
              <a:t>დაფუძნებული </a:t>
            </a:r>
            <a:r>
              <a:rPr lang="ka-GE" sz="4400" b="1" dirty="0" smtClean="0"/>
              <a:t>სწავლება</a:t>
            </a:r>
            <a:endParaRPr sz="4400" b="1" dirty="0"/>
          </a:p>
        </p:txBody>
      </p:sp>
      <p:sp>
        <p:nvSpPr>
          <p:cNvPr id="1825" name="Google Shape;1825;p95"/>
          <p:cNvSpPr txBox="1">
            <a:spLocks noGrp="1"/>
          </p:cNvSpPr>
          <p:nvPr>
            <p:ph type="body" idx="1"/>
          </p:nvPr>
        </p:nvSpPr>
        <p:spPr>
          <a:xfrm>
            <a:off x="333358" y="2122271"/>
            <a:ext cx="7787100" cy="3474900"/>
          </a:xfrm>
          <a:prstGeom prst="rect">
            <a:avLst/>
          </a:prstGeom>
          <a:noFill/>
          <a:ln>
            <a:noFill/>
          </a:ln>
        </p:spPr>
        <p:txBody>
          <a:bodyPr spcFirstLastPara="1" wrap="square" lIns="91425" tIns="45700" rIns="91425" bIns="45700" anchor="t" anchorCtr="0">
            <a:noAutofit/>
          </a:bodyPr>
          <a:lstStyle/>
          <a:p>
            <a:pPr marL="45720" lvl="0" indent="457200" algn="just">
              <a:spcBef>
                <a:spcPts val="0"/>
              </a:spcBef>
              <a:buSzPts val="2200"/>
              <a:buNone/>
            </a:pPr>
            <a:r>
              <a:rPr lang="ka-GE" sz="2400" dirty="0" smtClean="0">
                <a:latin typeface="Times New Roman"/>
                <a:ea typeface="Times New Roman"/>
                <a:cs typeface="Times New Roman"/>
                <a:sym typeface="Times New Roman"/>
              </a:rPr>
              <a:t>ამ მაგალითში, სტუდენტები, ხშირ შემთხვევაში კონტაქტორებთან ან ექსპერტებთან ერთად, მუშაობენ კონკრეტულ პროექტებზე, რომელიც მჭიდროდ არის დაკავშირებული მათ პირად ცხოვრებასთან და ასევე საცხოვრებელ გარემოსთან. ისინი აანალიზებენ კონკრეტულ შეკითხვებს და ფიქრობენ ალტერნატიულ გზებზე, წრიული ეკონომიკის თვალსაზრისით</a:t>
            </a:r>
            <a:r>
              <a:rPr lang="ka-GE" sz="2400" dirty="0">
                <a:latin typeface="Times New Roman"/>
                <a:ea typeface="Times New Roman"/>
                <a:cs typeface="Times New Roman"/>
                <a:sym typeface="Times New Roman"/>
              </a:rPr>
              <a:t>. ამ </a:t>
            </a:r>
            <a:r>
              <a:rPr lang="ka-GE" sz="2400" dirty="0" smtClean="0">
                <a:latin typeface="Times New Roman"/>
                <a:ea typeface="Times New Roman"/>
                <a:cs typeface="Times New Roman"/>
                <a:sym typeface="Times New Roman"/>
              </a:rPr>
              <a:t>კვლევაზე </a:t>
            </a:r>
            <a:r>
              <a:rPr lang="ka-GE" sz="2400" dirty="0">
                <a:latin typeface="Times New Roman"/>
                <a:ea typeface="Times New Roman"/>
                <a:cs typeface="Times New Roman"/>
                <a:sym typeface="Times New Roman"/>
              </a:rPr>
              <a:t>დაფუძნებული </a:t>
            </a:r>
            <a:r>
              <a:rPr lang="ka-GE" sz="2400" dirty="0" smtClean="0">
                <a:latin typeface="Times New Roman"/>
                <a:ea typeface="Times New Roman"/>
                <a:cs typeface="Times New Roman"/>
                <a:sym typeface="Times New Roman"/>
              </a:rPr>
              <a:t>სწავლების </a:t>
            </a:r>
            <a:r>
              <a:rPr lang="ka-GE" sz="2400" dirty="0">
                <a:latin typeface="Times New Roman"/>
                <a:ea typeface="Times New Roman"/>
                <a:cs typeface="Times New Roman"/>
                <a:sym typeface="Times New Roman"/>
              </a:rPr>
              <a:t>პროცესში მათ შეიმუშავეს კონკრეტული კომპეტენციები, რომლებიც შეიძლება მუშაობდნენ </a:t>
            </a:r>
            <a:r>
              <a:rPr lang="ka-GE" sz="2400" dirty="0" smtClean="0">
                <a:latin typeface="Times New Roman"/>
                <a:ea typeface="Times New Roman"/>
                <a:cs typeface="Times New Roman"/>
                <a:sym typeface="Times New Roman"/>
              </a:rPr>
              <a:t>წრიული </a:t>
            </a:r>
            <a:r>
              <a:rPr lang="ka-GE" sz="2400" dirty="0">
                <a:latin typeface="Times New Roman"/>
                <a:ea typeface="Times New Roman"/>
                <a:cs typeface="Times New Roman"/>
                <a:sym typeface="Times New Roman"/>
              </a:rPr>
              <a:t>ეკონომიკურ კონტექსტში.</a:t>
            </a:r>
            <a:endParaRPr sz="2400" dirty="0">
              <a:latin typeface="Times New Roman"/>
              <a:ea typeface="Times New Roman"/>
              <a:cs typeface="Times New Roman"/>
              <a:sym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29"/>
        <p:cNvGrpSpPr/>
        <p:nvPr/>
      </p:nvGrpSpPr>
      <p:grpSpPr>
        <a:xfrm>
          <a:off x="0" y="0"/>
          <a:ext cx="0" cy="0"/>
          <a:chOff x="0" y="0"/>
          <a:chExt cx="0" cy="0"/>
        </a:xfrm>
      </p:grpSpPr>
      <p:sp>
        <p:nvSpPr>
          <p:cNvPr id="1830" name="Google Shape;1830;p96"/>
          <p:cNvSpPr txBox="1"/>
          <p:nvPr/>
        </p:nvSpPr>
        <p:spPr>
          <a:xfrm>
            <a:off x="-330913" y="2826811"/>
            <a:ext cx="92889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6F91C8"/>
              </a:buClr>
              <a:buSzPts val="4600"/>
              <a:buFont typeface="Cambria"/>
              <a:buNone/>
            </a:pPr>
            <a:r>
              <a:rPr lang="ka-GE" sz="4600" b="1" i="0" u="none" strike="noStrike" cap="none" dirty="0" smtClean="0">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mbria"/>
                <a:ea typeface="Cambria"/>
                <a:cs typeface="Cambria"/>
                <a:sym typeface="Cambria"/>
              </a:rPr>
              <a:t>ნარჩენების მართვის მომავალი</a:t>
            </a:r>
            <a:endParaRPr sz="4600" b="1" i="0" u="none" strike="noStrike" cap="none" dirty="0">
              <a:gradFill flip="none">
                <a:gsLst>
                  <a:gs pos="0">
                    <a:srgbClr val="6F91C8">
                      <a:alpha val="100000"/>
                    </a:srgbClr>
                  </a:gs>
                  <a:gs pos="49000">
                    <a:srgbClr val="4978B9">
                      <a:alpha val="100000"/>
                    </a:srgbClr>
                  </a:gs>
                  <a:gs pos="50000">
                    <a:srgbClr val="3268A8">
                      <a:alpha val="100000"/>
                    </a:srgbClr>
                  </a:gs>
                  <a:gs pos="92000">
                    <a:srgbClr val="305D91">
                      <a:alpha val="100000"/>
                    </a:srgbClr>
                  </a:gs>
                  <a:gs pos="100000">
                    <a:srgbClr val="305B8E">
                      <a:alpha val="100000"/>
                    </a:srgbClr>
                  </a:gs>
                </a:gsLst>
                <a:lin ang="5400000" scaled="0"/>
              </a:gradFill>
              <a:effectLst>
                <a:reflection blurRad="12700" stA="50000" endPos="50000" dist="5000" dir="5400000" sy="-100000" rotWithShape="0"/>
              </a:effectLst>
              <a:latin typeface="Cambria"/>
              <a:ea typeface="Cambria"/>
              <a:cs typeface="Cambria"/>
              <a:sym typeface="Cambria"/>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34"/>
        <p:cNvGrpSpPr/>
        <p:nvPr/>
      </p:nvGrpSpPr>
      <p:grpSpPr>
        <a:xfrm>
          <a:off x="0" y="0"/>
          <a:ext cx="0" cy="0"/>
          <a:chOff x="0" y="0"/>
          <a:chExt cx="0" cy="0"/>
        </a:xfrm>
      </p:grpSpPr>
      <p:sp>
        <p:nvSpPr>
          <p:cNvPr id="1835" name="Google Shape;1835;p97"/>
          <p:cNvSpPr/>
          <p:nvPr/>
        </p:nvSpPr>
        <p:spPr>
          <a:xfrm>
            <a:off x="1855455" y="66731"/>
            <a:ext cx="5514319" cy="553957"/>
          </a:xfrm>
          <a:prstGeom prst="rect">
            <a:avLst/>
          </a:prstGeom>
          <a:noFill/>
          <a:ln>
            <a:noFill/>
          </a:ln>
        </p:spPr>
        <p:txBody>
          <a:bodyPr spcFirstLastPara="1" wrap="square" lIns="91425" tIns="45700" rIns="91425" bIns="45700" anchor="t" anchorCtr="0">
            <a:spAutoFit/>
          </a:bodyPr>
          <a:lstStyle/>
          <a:p>
            <a:pPr lvl="0" algn="ctr">
              <a:buSzPts val="3000"/>
            </a:pPr>
            <a:r>
              <a:rPr lang="ka-GE" sz="3000" b="1" dirty="0">
                <a:solidFill>
                  <a:schemeClr val="dk2"/>
                </a:solidFill>
                <a:effectLst>
                  <a:innerShdw blurRad="69850" dist="43180" dir="5400000">
                    <a:srgbClr val="000000">
                      <a:alpha val="65000"/>
                    </a:srgbClr>
                  </a:innerShdw>
                </a:effectLst>
                <a:latin typeface="Cambria"/>
                <a:ea typeface="Cambria"/>
                <a:cs typeface="Cambria"/>
                <a:sym typeface="Cambria"/>
              </a:rPr>
              <a:t>ძირითადი ტენდენციები</a:t>
            </a:r>
            <a:endParaRPr sz="3000" b="1" i="0" u="none" strike="noStrike" cap="none" dirty="0">
              <a:solidFill>
                <a:schemeClr val="dk2"/>
              </a:solidFill>
              <a:effectLst>
                <a:innerShdw blurRad="69850" dist="43180" dir="5400000">
                  <a:srgbClr val="000000">
                    <a:alpha val="65000"/>
                  </a:srgbClr>
                </a:innerShdw>
              </a:effectLst>
              <a:latin typeface="Cambria"/>
              <a:ea typeface="Cambria"/>
              <a:cs typeface="Cambria"/>
              <a:sym typeface="Cambria"/>
            </a:endParaRPr>
          </a:p>
        </p:txBody>
      </p:sp>
      <p:sp>
        <p:nvSpPr>
          <p:cNvPr id="1836" name="Google Shape;1836;p97"/>
          <p:cNvSpPr/>
          <p:nvPr/>
        </p:nvSpPr>
        <p:spPr>
          <a:xfrm>
            <a:off x="55822" y="1795878"/>
            <a:ext cx="3261600" cy="48320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Times New Roman"/>
              <a:ea typeface="Times New Roman"/>
              <a:cs typeface="Times New Roman"/>
              <a:sym typeface="Times New Roman"/>
            </a:endParaRPr>
          </a:p>
          <a:p>
            <a:pPr lvl="0">
              <a:buSzPts val="1800"/>
            </a:pPr>
            <a:r>
              <a:rPr lang="en-US" sz="1800" b="1" i="0" u="none" strike="noStrike" cap="none" dirty="0">
                <a:solidFill>
                  <a:schemeClr val="dk1"/>
                </a:solidFill>
                <a:latin typeface="Times New Roman"/>
                <a:ea typeface="Times New Roman"/>
                <a:cs typeface="Times New Roman"/>
                <a:sym typeface="Times New Roman"/>
              </a:rPr>
              <a:t>2. </a:t>
            </a:r>
            <a:r>
              <a:rPr lang="ka-GE" sz="1800" b="1" dirty="0">
                <a:solidFill>
                  <a:schemeClr val="dk1"/>
                </a:solidFill>
                <a:latin typeface="Times New Roman"/>
                <a:ea typeface="Times New Roman"/>
                <a:cs typeface="Times New Roman"/>
                <a:sym typeface="Times New Roman"/>
              </a:rPr>
              <a:t>ნარჩენების </a:t>
            </a:r>
            <a:r>
              <a:rPr lang="ka-GE" sz="1800" b="1" dirty="0" smtClean="0">
                <a:solidFill>
                  <a:schemeClr val="dk1"/>
                </a:solidFill>
                <a:latin typeface="Times New Roman"/>
                <a:ea typeface="Times New Roman"/>
                <a:cs typeface="Times New Roman"/>
                <a:sym typeface="Times New Roman"/>
              </a:rPr>
              <a:t>შემადგენლობის ცვლილება</a:t>
            </a:r>
            <a:r>
              <a:rPr lang="en-US" sz="1800" b="0" i="0" u="none" strike="noStrike" cap="none" dirty="0" smtClean="0">
                <a:solidFill>
                  <a:schemeClr val="dk1"/>
                </a:solidFill>
                <a:latin typeface="Times New Roman"/>
                <a:ea typeface="Times New Roman"/>
                <a:cs typeface="Times New Roman"/>
                <a:sym typeface="Times New Roman"/>
              </a:rPr>
              <a:t> </a:t>
            </a:r>
            <a:endParaRPr lang="ka-GE" sz="1800" b="0" i="0" u="none" strike="noStrike" cap="none" dirty="0" smtClean="0">
              <a:solidFill>
                <a:schemeClr val="dk1"/>
              </a:solidFill>
              <a:latin typeface="Times New Roman"/>
              <a:ea typeface="Times New Roman"/>
              <a:cs typeface="Times New Roman"/>
              <a:sym typeface="Times New Roman"/>
            </a:endParaRPr>
          </a:p>
          <a:p>
            <a:pPr lvl="0">
              <a:buSzPts val="1800"/>
            </a:pPr>
            <a:r>
              <a:rPr lang="ka-GE" sz="1800" b="0" i="0" u="none" strike="noStrike" cap="none" dirty="0" smtClean="0">
                <a:solidFill>
                  <a:schemeClr val="dk1"/>
                </a:solidFill>
                <a:latin typeface="Times New Roman"/>
                <a:ea typeface="Times New Roman"/>
                <a:cs typeface="Times New Roman"/>
                <a:sym typeface="Times New Roman"/>
              </a:rPr>
              <a:t>როგორც კი</a:t>
            </a:r>
            <a:r>
              <a:rPr lang="en-US" sz="1800" b="0" i="0" u="none" strike="noStrike" cap="none" dirty="0" smtClean="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GDP/c </a:t>
            </a:r>
            <a:r>
              <a:rPr lang="ka-GE" sz="1800" b="0" i="0" u="none" strike="noStrike" cap="none" dirty="0" smtClean="0">
                <a:solidFill>
                  <a:schemeClr val="dk1"/>
                </a:solidFill>
                <a:latin typeface="Times New Roman"/>
                <a:ea typeface="Times New Roman"/>
                <a:cs typeface="Times New Roman"/>
                <a:sym typeface="Times New Roman"/>
              </a:rPr>
              <a:t>გაიზრდება</a:t>
            </a:r>
            <a:r>
              <a:rPr lang="en-US" sz="1800" b="0" i="0" u="none" strike="noStrike" cap="none" dirty="0" smtClean="0">
                <a:solidFill>
                  <a:schemeClr val="dk1"/>
                </a:solidFill>
                <a:latin typeface="Times New Roman"/>
                <a:ea typeface="Times New Roman"/>
                <a:cs typeface="Times New Roman"/>
                <a:sym typeface="Times New Roman"/>
              </a:rPr>
              <a:t>, </a:t>
            </a:r>
            <a:r>
              <a:rPr lang="ka-GE" sz="1800" dirty="0">
                <a:solidFill>
                  <a:schemeClr val="dk1"/>
                </a:solidFill>
                <a:latin typeface="Times New Roman"/>
                <a:ea typeface="Times New Roman"/>
                <a:cs typeface="Times New Roman"/>
                <a:sym typeface="Times New Roman"/>
              </a:rPr>
              <a:t>მოსალოდნელია, რომ 2050 წლისთვის სასოფლო-სამეურნეო </a:t>
            </a:r>
            <a:r>
              <a:rPr lang="ka-GE" sz="1800" dirty="0" smtClean="0">
                <a:solidFill>
                  <a:schemeClr val="dk1"/>
                </a:solidFill>
                <a:latin typeface="Times New Roman"/>
                <a:ea typeface="Times New Roman"/>
                <a:cs typeface="Times New Roman"/>
                <a:sym typeface="Times New Roman"/>
              </a:rPr>
              <a:t>საქონელზე </a:t>
            </a:r>
            <a:r>
              <a:rPr lang="ka-GE" sz="1800" dirty="0">
                <a:solidFill>
                  <a:schemeClr val="dk1"/>
                </a:solidFill>
                <a:latin typeface="Times New Roman"/>
                <a:ea typeface="Times New Roman"/>
                <a:cs typeface="Times New Roman"/>
                <a:sym typeface="Times New Roman"/>
              </a:rPr>
              <a:t>მოთხოვნა 70% -ით გაიზრდება და </a:t>
            </a:r>
            <a:r>
              <a:rPr lang="ka-GE" sz="1800" dirty="0" smtClean="0">
                <a:solidFill>
                  <a:schemeClr val="dk1"/>
                </a:solidFill>
                <a:latin typeface="Times New Roman"/>
                <a:ea typeface="Times New Roman"/>
                <a:cs typeface="Times New Roman"/>
                <a:sym typeface="Times New Roman"/>
              </a:rPr>
              <a:t>ხორცზე </a:t>
            </a:r>
            <a:r>
              <a:rPr lang="ka-GE" sz="1800" dirty="0">
                <a:solidFill>
                  <a:schemeClr val="dk1"/>
                </a:solidFill>
                <a:latin typeface="Times New Roman"/>
                <a:ea typeface="Times New Roman"/>
                <a:cs typeface="Times New Roman"/>
                <a:sym typeface="Times New Roman"/>
              </a:rPr>
              <a:t>მოთხოვნა გაორმაგდება.</a:t>
            </a:r>
            <a:r>
              <a:rPr lang="en-US" sz="1800" b="0" i="0" u="none" strike="noStrike" cap="none" dirty="0" smtClean="0">
                <a:solidFill>
                  <a:schemeClr val="dk1"/>
                </a:solidFill>
                <a:latin typeface="Times New Roman"/>
                <a:ea typeface="Times New Roman"/>
                <a:cs typeface="Times New Roman"/>
                <a:sym typeface="Times New Roman"/>
              </a:rPr>
              <a:t> </a:t>
            </a:r>
            <a:r>
              <a:rPr lang="ka-GE" sz="1800" dirty="0">
                <a:solidFill>
                  <a:schemeClr val="dk1"/>
                </a:solidFill>
                <a:latin typeface="Times New Roman"/>
                <a:ea typeface="Times New Roman"/>
                <a:cs typeface="Times New Roman"/>
                <a:sym typeface="Times New Roman"/>
              </a:rPr>
              <a:t>მეორე ძირითადი ცვლილება დაკავშირებულია ნარჩენების ნაკადში უფრო და უფრო კომპლექსური პროდუქტის </a:t>
            </a:r>
            <a:r>
              <a:rPr lang="ka-GE" sz="1800" dirty="0" smtClean="0">
                <a:solidFill>
                  <a:schemeClr val="dk1"/>
                </a:solidFill>
                <a:latin typeface="Times New Roman"/>
                <a:ea typeface="Times New Roman"/>
                <a:cs typeface="Times New Roman"/>
                <a:sym typeface="Times New Roman"/>
              </a:rPr>
              <a:t>წარმოებასთან, მოხმარებასა </a:t>
            </a:r>
            <a:r>
              <a:rPr lang="ka-GE" sz="1800" dirty="0">
                <a:solidFill>
                  <a:schemeClr val="dk1"/>
                </a:solidFill>
                <a:latin typeface="Times New Roman"/>
                <a:ea typeface="Times New Roman"/>
                <a:cs typeface="Times New Roman"/>
                <a:sym typeface="Times New Roman"/>
              </a:rPr>
              <a:t>და </a:t>
            </a:r>
            <a:r>
              <a:rPr lang="ka-GE" sz="1800" dirty="0" smtClean="0">
                <a:solidFill>
                  <a:schemeClr val="dk1"/>
                </a:solidFill>
                <a:latin typeface="Times New Roman"/>
                <a:ea typeface="Times New Roman"/>
                <a:cs typeface="Times New Roman"/>
                <a:sym typeface="Times New Roman"/>
              </a:rPr>
              <a:t>ჩართვასთან.</a:t>
            </a:r>
            <a:endParaRPr sz="2000" b="0" i="0" u="none" strike="noStrike" cap="none" dirty="0">
              <a:solidFill>
                <a:schemeClr val="dk1"/>
              </a:solidFill>
              <a:latin typeface="Times New Roman"/>
              <a:ea typeface="Times New Roman"/>
              <a:cs typeface="Times New Roman"/>
              <a:sym typeface="Times New Roman"/>
            </a:endParaRPr>
          </a:p>
        </p:txBody>
      </p:sp>
      <p:sp>
        <p:nvSpPr>
          <p:cNvPr id="1838" name="Google Shape;1838;p97"/>
          <p:cNvSpPr/>
          <p:nvPr/>
        </p:nvSpPr>
        <p:spPr>
          <a:xfrm>
            <a:off x="53321" y="595590"/>
            <a:ext cx="8460300" cy="1200288"/>
          </a:xfrm>
          <a:prstGeom prst="rect">
            <a:avLst/>
          </a:prstGeom>
          <a:noFill/>
          <a:ln>
            <a:noFill/>
          </a:ln>
        </p:spPr>
        <p:txBody>
          <a:bodyPr spcFirstLastPara="1" wrap="square" lIns="91425" tIns="45700" rIns="91425" bIns="45700" anchor="t" anchorCtr="0">
            <a:spAutoFit/>
          </a:bodyPr>
          <a:lstStyle/>
          <a:p>
            <a:pPr marL="342900" lvl="0" indent="-342900">
              <a:buClr>
                <a:schemeClr val="dk1"/>
              </a:buClr>
              <a:buSzPts val="1800"/>
              <a:buFont typeface="Times New Roman"/>
              <a:buAutoNum type="arabicPeriod"/>
            </a:pPr>
            <a:r>
              <a:rPr lang="ka-GE" sz="1800" b="1" dirty="0" smtClean="0">
                <a:solidFill>
                  <a:schemeClr val="dk1"/>
                </a:solidFill>
                <a:latin typeface="Times New Roman"/>
                <a:ea typeface="Times New Roman"/>
                <a:cs typeface="Times New Roman"/>
                <a:sym typeface="Times New Roman"/>
              </a:rPr>
              <a:t>ნარჩენების მოცულობის ზრდა</a:t>
            </a:r>
          </a:p>
          <a:p>
            <a:pPr lvl="0">
              <a:buClr>
                <a:schemeClr val="dk1"/>
              </a:buClr>
              <a:buSzPts val="1800"/>
            </a:pPr>
            <a:r>
              <a:rPr lang="ka-GE" sz="1800" dirty="0">
                <a:solidFill>
                  <a:schemeClr val="dk1"/>
                </a:solidFill>
                <a:latin typeface="Times New Roman"/>
                <a:ea typeface="Times New Roman"/>
                <a:cs typeface="Times New Roman"/>
                <a:sym typeface="Times New Roman"/>
              </a:rPr>
              <a:t>როგორც მოსახლეობის ზრდა, ასევე </a:t>
            </a:r>
            <a:r>
              <a:rPr lang="ka-GE" sz="1800" dirty="0" smtClean="0">
                <a:solidFill>
                  <a:schemeClr val="dk1"/>
                </a:solidFill>
                <a:latin typeface="Times New Roman"/>
                <a:ea typeface="Times New Roman"/>
                <a:cs typeface="Times New Roman"/>
                <a:sym typeface="Times New Roman"/>
              </a:rPr>
              <a:t>გლობალური შიდა პროდუქტის (</a:t>
            </a:r>
            <a:r>
              <a:rPr lang="en-US" sz="1800" dirty="0" smtClean="0">
                <a:solidFill>
                  <a:schemeClr val="dk1"/>
                </a:solidFill>
                <a:latin typeface="Times New Roman"/>
                <a:ea typeface="Times New Roman"/>
                <a:cs typeface="Times New Roman"/>
                <a:sym typeface="Times New Roman"/>
              </a:rPr>
              <a:t>GDP</a:t>
            </a:r>
            <a:r>
              <a:rPr lang="ka-GE" sz="1800" dirty="0" smtClean="0">
                <a:solidFill>
                  <a:schemeClr val="dk1"/>
                </a:solidFill>
                <a:latin typeface="Times New Roman"/>
                <a:ea typeface="Times New Roman"/>
                <a:cs typeface="Times New Roman"/>
                <a:sym typeface="Times New Roman"/>
              </a:rPr>
              <a:t>) </a:t>
            </a:r>
            <a:r>
              <a:rPr lang="ka-GE" sz="1800" dirty="0">
                <a:solidFill>
                  <a:schemeClr val="dk1"/>
                </a:solidFill>
                <a:latin typeface="Times New Roman"/>
                <a:ea typeface="Times New Roman"/>
                <a:cs typeface="Times New Roman"/>
                <a:sym typeface="Times New Roman"/>
              </a:rPr>
              <a:t>ზრდა ერთ სულ მოსახლეზე, იწვევს ნარჩენების რაოდენობის მნიშვნელოვან გაზრდას</a:t>
            </a:r>
            <a:r>
              <a:rPr lang="ka-GE" sz="1800" dirty="0" smtClean="0">
                <a:solidFill>
                  <a:schemeClr val="dk1"/>
                </a:solidFill>
                <a:latin typeface="Times New Roman"/>
                <a:ea typeface="Times New Roman"/>
                <a:cs typeface="Times New Roman"/>
                <a:sym typeface="Times New Roman"/>
              </a:rPr>
              <a:t>.</a:t>
            </a:r>
            <a:endParaRPr sz="1800" b="0" i="0" u="none" strike="noStrike" cap="none" dirty="0">
              <a:solidFill>
                <a:schemeClr val="dk1"/>
              </a:solidFill>
              <a:latin typeface="Calibri"/>
              <a:ea typeface="Calibri"/>
              <a:cs typeface="Calibri"/>
              <a:sym typeface="Calibri"/>
            </a:endParaRPr>
          </a:p>
        </p:txBody>
      </p:sp>
      <p:sp>
        <p:nvSpPr>
          <p:cNvPr id="1839" name="Google Shape;1839;p97"/>
          <p:cNvSpPr/>
          <p:nvPr/>
        </p:nvSpPr>
        <p:spPr>
          <a:xfrm>
            <a:off x="3317422" y="6129318"/>
            <a:ext cx="5118317"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Calibri"/>
                <a:ea typeface="Calibri"/>
                <a:cs typeface="Calibri"/>
                <a:sym typeface="Calibri"/>
              </a:rPr>
              <a:t>OECD </a:t>
            </a:r>
            <a:r>
              <a:rPr lang="ka-GE" sz="1800" b="1" i="0" u="none" strike="noStrike" cap="none" dirty="0" smtClean="0">
                <a:solidFill>
                  <a:schemeClr val="dk1"/>
                </a:solidFill>
                <a:latin typeface="Calibri"/>
                <a:ea typeface="Calibri"/>
                <a:cs typeface="Calibri"/>
                <a:sym typeface="Calibri"/>
              </a:rPr>
              <a:t>ქვეყნების მუნიციპალური ნარჩენების წარმოქმნა</a:t>
            </a:r>
            <a:r>
              <a:rPr lang="en-US" sz="1800" b="1" i="0" u="none" strike="noStrike" cap="none" dirty="0" smtClean="0">
                <a:solidFill>
                  <a:schemeClr val="dk1"/>
                </a:solidFill>
                <a:latin typeface="Calibri"/>
                <a:ea typeface="Calibri"/>
                <a:cs typeface="Calibri"/>
                <a:sym typeface="Calibri"/>
              </a:rPr>
              <a:t>, </a:t>
            </a:r>
            <a:r>
              <a:rPr lang="en-US" sz="1800" b="1" i="0" u="none" strike="noStrike" cap="none" dirty="0">
                <a:solidFill>
                  <a:schemeClr val="dk1"/>
                </a:solidFill>
                <a:latin typeface="Calibri"/>
                <a:ea typeface="Calibri"/>
                <a:cs typeface="Calibri"/>
                <a:sym typeface="Calibri"/>
              </a:rPr>
              <a:t>1980-2030</a:t>
            </a:r>
            <a:endParaRPr sz="1800" b="0" i="0" u="none" strike="noStrike" cap="none" dirty="0">
              <a:solidFill>
                <a:schemeClr val="dk1"/>
              </a:solidFill>
              <a:latin typeface="Calibri"/>
              <a:ea typeface="Calibri"/>
              <a:cs typeface="Calibri"/>
              <a:sym typeface="Calibri"/>
            </a:endParaRPr>
          </a:p>
        </p:txBody>
      </p:sp>
      <p:pic>
        <p:nvPicPr>
          <p:cNvPr id="3" name="Picture 2"/>
          <p:cNvPicPr>
            <a:picLocks noChangeAspect="1"/>
          </p:cNvPicPr>
          <p:nvPr/>
        </p:nvPicPr>
        <p:blipFill>
          <a:blip r:embed="rId3"/>
          <a:stretch>
            <a:fillRect/>
          </a:stretch>
        </p:blipFill>
        <p:spPr>
          <a:xfrm>
            <a:off x="3317422" y="1987806"/>
            <a:ext cx="5121247" cy="4086423"/>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43"/>
        <p:cNvGrpSpPr/>
        <p:nvPr/>
      </p:nvGrpSpPr>
      <p:grpSpPr>
        <a:xfrm>
          <a:off x="0" y="0"/>
          <a:ext cx="0" cy="0"/>
          <a:chOff x="0" y="0"/>
          <a:chExt cx="0" cy="0"/>
        </a:xfrm>
      </p:grpSpPr>
      <p:sp>
        <p:nvSpPr>
          <p:cNvPr id="1844" name="Google Shape;1844;p98"/>
          <p:cNvSpPr txBox="1">
            <a:spLocks noGrp="1"/>
          </p:cNvSpPr>
          <p:nvPr>
            <p:ph type="body" idx="1"/>
          </p:nvPr>
        </p:nvSpPr>
        <p:spPr>
          <a:xfrm>
            <a:off x="130628" y="0"/>
            <a:ext cx="8216537" cy="5858814"/>
          </a:xfrm>
          <a:prstGeom prst="rect">
            <a:avLst/>
          </a:prstGeom>
          <a:noFill/>
          <a:ln>
            <a:noFill/>
          </a:ln>
        </p:spPr>
        <p:txBody>
          <a:bodyPr spcFirstLastPara="1" wrap="square" lIns="91425" tIns="45700" rIns="91425" bIns="45700" anchor="t" anchorCtr="0">
            <a:noAutofit/>
          </a:bodyPr>
          <a:lstStyle/>
          <a:p>
            <a:pPr marL="114300" lvl="0" indent="0">
              <a:lnSpc>
                <a:spcPct val="90000"/>
              </a:lnSpc>
              <a:spcBef>
                <a:spcPts val="0"/>
              </a:spcBef>
              <a:buSzPts val="2200"/>
              <a:buNone/>
            </a:pPr>
            <a:r>
              <a:rPr lang="en-US" sz="2400" b="1" dirty="0">
                <a:latin typeface="Times New Roman"/>
                <a:ea typeface="Times New Roman"/>
                <a:cs typeface="Times New Roman"/>
                <a:sym typeface="Times New Roman"/>
              </a:rPr>
              <a:t>3. </a:t>
            </a:r>
            <a:r>
              <a:rPr lang="ka-GE" sz="2400" b="1" dirty="0">
                <a:latin typeface="Times New Roman"/>
                <a:ea typeface="Times New Roman"/>
                <a:cs typeface="Times New Roman"/>
                <a:sym typeface="Times New Roman"/>
              </a:rPr>
              <a:t>უფრო აგრესიული პროგრამის ქმედებები</a:t>
            </a:r>
            <a:endParaRPr sz="2400" b="1" dirty="0">
              <a:latin typeface="Times New Roman"/>
              <a:ea typeface="Times New Roman"/>
              <a:cs typeface="Times New Roman"/>
              <a:sym typeface="Times New Roman"/>
            </a:endParaRPr>
          </a:p>
          <a:p>
            <a:pPr marL="114300" lvl="0" indent="0" algn="just">
              <a:lnSpc>
                <a:spcPct val="90000"/>
              </a:lnSpc>
              <a:spcBef>
                <a:spcPts val="440"/>
              </a:spcBef>
              <a:buSzPts val="2200"/>
              <a:buNone/>
            </a:pPr>
            <a:r>
              <a:rPr lang="ka-GE" sz="2400" dirty="0">
                <a:latin typeface="Times New Roman"/>
                <a:ea typeface="Times New Roman"/>
                <a:cs typeface="Times New Roman"/>
                <a:sym typeface="Times New Roman"/>
              </a:rPr>
              <a:t>როგორც </a:t>
            </a:r>
            <a:r>
              <a:rPr lang="ka-GE" sz="2400" dirty="0" smtClean="0">
                <a:latin typeface="Times New Roman"/>
                <a:ea typeface="Times New Roman"/>
                <a:cs typeface="Times New Roman"/>
                <a:sym typeface="Times New Roman"/>
              </a:rPr>
              <a:t>საზოგადოება იბრძვის, </a:t>
            </a:r>
            <a:r>
              <a:rPr lang="ka-GE" sz="2400" dirty="0">
                <a:latin typeface="Times New Roman"/>
                <a:ea typeface="Times New Roman"/>
                <a:cs typeface="Times New Roman"/>
                <a:sym typeface="Times New Roman"/>
              </a:rPr>
              <a:t>აღდგენის უფრო მაღალ </a:t>
            </a:r>
            <a:r>
              <a:rPr lang="ka-GE" sz="2400" dirty="0" smtClean="0">
                <a:latin typeface="Times New Roman"/>
                <a:ea typeface="Times New Roman"/>
                <a:cs typeface="Times New Roman"/>
                <a:sym typeface="Times New Roman"/>
              </a:rPr>
              <a:t>დონის მიღწევისთვის, მომავალში, ჩვენ შეგვიძლია დავინახოთ </a:t>
            </a:r>
            <a:r>
              <a:rPr lang="ka-GE" sz="2400" dirty="0">
                <a:latin typeface="Times New Roman"/>
                <a:ea typeface="Times New Roman"/>
                <a:cs typeface="Times New Roman"/>
                <a:sym typeface="Times New Roman"/>
              </a:rPr>
              <a:t>უფრო მკაცრი </a:t>
            </a:r>
            <a:r>
              <a:rPr lang="ka-GE" sz="2400" dirty="0" smtClean="0">
                <a:latin typeface="Times New Roman"/>
                <a:ea typeface="Times New Roman"/>
                <a:cs typeface="Times New Roman"/>
                <a:sym typeface="Times New Roman"/>
              </a:rPr>
              <a:t>ზომები:</a:t>
            </a:r>
            <a:endParaRPr lang="ka-GE" sz="2400" dirty="0">
              <a:latin typeface="Times New Roman"/>
              <a:ea typeface="Times New Roman"/>
              <a:cs typeface="Times New Roman"/>
              <a:sym typeface="Times New Roman"/>
            </a:endParaRPr>
          </a:p>
          <a:p>
            <a:pPr algn="just">
              <a:lnSpc>
                <a:spcPct val="90000"/>
              </a:lnSpc>
              <a:spcBef>
                <a:spcPts val="440"/>
              </a:spcBef>
              <a:buSzPts val="2200"/>
            </a:pPr>
            <a:r>
              <a:rPr lang="ka-GE" sz="2400" dirty="0">
                <a:latin typeface="Times New Roman"/>
                <a:ea typeface="Times New Roman"/>
                <a:cs typeface="Times New Roman"/>
                <a:sym typeface="Times New Roman"/>
              </a:rPr>
              <a:t>ნაგავსაყრელის </a:t>
            </a:r>
            <a:r>
              <a:rPr lang="ka-GE" sz="2400" dirty="0" smtClean="0">
                <a:latin typeface="Times New Roman"/>
                <a:ea typeface="Times New Roman"/>
                <a:cs typeface="Times New Roman"/>
                <a:sym typeface="Times New Roman"/>
              </a:rPr>
              <a:t>აკრძალვა,</a:t>
            </a:r>
          </a:p>
          <a:p>
            <a:pPr algn="just">
              <a:lnSpc>
                <a:spcPct val="90000"/>
              </a:lnSpc>
              <a:spcBef>
                <a:spcPts val="440"/>
              </a:spcBef>
              <a:buSzPts val="2200"/>
            </a:pPr>
            <a:r>
              <a:rPr lang="en-US" sz="2400" dirty="0" smtClean="0">
                <a:latin typeface="Times New Roman"/>
                <a:ea typeface="Times New Roman"/>
                <a:cs typeface="Times New Roman"/>
                <a:sym typeface="Times New Roman"/>
              </a:rPr>
              <a:t>პ</a:t>
            </a:r>
            <a:r>
              <a:rPr lang="ka-GE" sz="2400" dirty="0" smtClean="0">
                <a:latin typeface="Times New Roman"/>
                <a:ea typeface="Times New Roman"/>
                <a:cs typeface="Times New Roman"/>
                <a:sym typeface="Times New Roman"/>
              </a:rPr>
              <a:t>როდუქციის აკრძალვა,</a:t>
            </a:r>
          </a:p>
          <a:p>
            <a:pPr algn="just">
              <a:lnSpc>
                <a:spcPct val="90000"/>
              </a:lnSpc>
              <a:spcBef>
                <a:spcPts val="440"/>
              </a:spcBef>
              <a:buSzPts val="2200"/>
            </a:pPr>
            <a:r>
              <a:rPr sz="2400" dirty="0" smtClean="0"/>
              <a:t>"</a:t>
            </a:r>
            <a:r>
              <a:rPr sz="2400" dirty="0" err="1" smtClean="0"/>
              <a:t>დამაბინძურებელი</a:t>
            </a:r>
            <a:r>
              <a:rPr sz="2400" dirty="0" smtClean="0"/>
              <a:t> </a:t>
            </a:r>
            <a:r>
              <a:rPr sz="2400" dirty="0" err="1" smtClean="0"/>
              <a:t>იხდის</a:t>
            </a:r>
            <a:r>
              <a:rPr sz="2400" dirty="0" smtClean="0"/>
              <a:t>" </a:t>
            </a:r>
            <a:r>
              <a:rPr sz="2400" dirty="0" err="1" smtClean="0"/>
              <a:t>პრინციპი</a:t>
            </a:r>
            <a:r>
              <a:rPr sz="2400" dirty="0" smtClean="0"/>
              <a:t>,</a:t>
            </a:r>
          </a:p>
          <a:p>
            <a:pPr algn="just">
              <a:lnSpc>
                <a:spcPct val="90000"/>
              </a:lnSpc>
              <a:spcBef>
                <a:spcPts val="440"/>
              </a:spcBef>
              <a:buSzPts val="2200"/>
            </a:pPr>
            <a:r>
              <a:rPr sz="2400" dirty="0" err="1" smtClean="0"/>
              <a:t>სავალდებულო</a:t>
            </a:r>
            <a:r>
              <a:rPr sz="2400" dirty="0" smtClean="0"/>
              <a:t> </a:t>
            </a:r>
            <a:r>
              <a:rPr sz="2400" dirty="0" err="1" smtClean="0"/>
              <a:t>მონაწილეობის</a:t>
            </a:r>
            <a:r>
              <a:rPr sz="2400" dirty="0" smtClean="0"/>
              <a:t> </a:t>
            </a:r>
            <a:r>
              <a:rPr sz="2400" dirty="0" err="1" smtClean="0"/>
              <a:t>კანონის</a:t>
            </a:r>
            <a:r>
              <a:rPr sz="2400" dirty="0" smtClean="0"/>
              <a:t> </a:t>
            </a:r>
            <a:r>
              <a:rPr sz="2400" dirty="0" err="1" smtClean="0"/>
              <a:t>აღსრულება</a:t>
            </a:r>
            <a:r>
              <a:rPr sz="2400" dirty="0" smtClean="0"/>
              <a:t>.</a:t>
            </a:r>
          </a:p>
          <a:p>
            <a:pPr marL="114300" lvl="0" indent="0">
              <a:lnSpc>
                <a:spcPct val="90000"/>
              </a:lnSpc>
              <a:spcBef>
                <a:spcPts val="440"/>
              </a:spcBef>
              <a:buSzPts val="2200"/>
              <a:buNone/>
            </a:pPr>
            <a:r>
              <a:rPr lang="en-US" sz="2400" b="1" dirty="0" smtClean="0">
                <a:latin typeface="Times New Roman"/>
                <a:ea typeface="Times New Roman"/>
                <a:cs typeface="Times New Roman"/>
                <a:sym typeface="Times New Roman"/>
              </a:rPr>
              <a:t>4</a:t>
            </a:r>
            <a:r>
              <a:rPr lang="en-US" sz="2400" b="1" dirty="0">
                <a:latin typeface="Times New Roman"/>
                <a:ea typeface="Times New Roman"/>
                <a:cs typeface="Times New Roman"/>
                <a:sym typeface="Times New Roman"/>
              </a:rPr>
              <a:t>. </a:t>
            </a:r>
            <a:r>
              <a:rPr lang="ka-GE" sz="2400" b="1" dirty="0">
                <a:latin typeface="Times New Roman"/>
                <a:ea typeface="Times New Roman"/>
                <a:cs typeface="Times New Roman"/>
                <a:sym typeface="Times New Roman"/>
              </a:rPr>
              <a:t>დამატებითი </a:t>
            </a:r>
            <a:r>
              <a:rPr lang="ka-GE" sz="2400" b="1" dirty="0" smtClean="0">
                <a:latin typeface="Times New Roman"/>
                <a:ea typeface="Times New Roman"/>
                <a:cs typeface="Times New Roman"/>
                <a:sym typeface="Times New Roman"/>
              </a:rPr>
              <a:t>მართვის </a:t>
            </a:r>
            <a:r>
              <a:rPr lang="ka-GE" sz="2400" b="1" dirty="0">
                <a:latin typeface="Times New Roman"/>
                <a:ea typeface="Times New Roman"/>
                <a:cs typeface="Times New Roman"/>
                <a:sym typeface="Times New Roman"/>
              </a:rPr>
              <a:t>პროგრამები</a:t>
            </a:r>
            <a:endParaRPr sz="2400" b="1" dirty="0">
              <a:latin typeface="Times New Roman"/>
              <a:ea typeface="Times New Roman"/>
              <a:cs typeface="Times New Roman"/>
              <a:sym typeface="Times New Roman"/>
            </a:endParaRPr>
          </a:p>
          <a:p>
            <a:pPr marL="114300" lvl="0" indent="0" algn="just" rtl="0">
              <a:lnSpc>
                <a:spcPct val="90000"/>
              </a:lnSpc>
              <a:spcBef>
                <a:spcPts val="440"/>
              </a:spcBef>
              <a:spcAft>
                <a:spcPts val="0"/>
              </a:spcAft>
              <a:buSzPts val="2200"/>
              <a:buNone/>
            </a:pPr>
            <a:r>
              <a:rPr lang="en-US" sz="2400" dirty="0" smtClean="0">
                <a:latin typeface="Times New Roman"/>
                <a:ea typeface="Times New Roman"/>
                <a:cs typeface="Times New Roman"/>
                <a:sym typeface="Times New Roman"/>
              </a:rPr>
              <a:t>გ</a:t>
            </a:r>
            <a:r>
              <a:rPr lang="ka-GE" sz="2400" dirty="0" smtClean="0">
                <a:latin typeface="Times New Roman"/>
                <a:ea typeface="Times New Roman"/>
                <a:cs typeface="Times New Roman"/>
                <a:sym typeface="Times New Roman"/>
              </a:rPr>
              <a:t>აფართოებული პროდაქტის ხელმძღვანელობა, მომავალ წლებში გახდება ნარცენების მართვის პრივილიგირებული მოდელი, გარდა ქაღალდისა და შესაფუთი მასალისთვის.</a:t>
            </a:r>
            <a:endParaRPr sz="2400" dirty="0" smtClean="0">
              <a:latin typeface="Times New Roman"/>
              <a:ea typeface="Times New Roman"/>
              <a:cs typeface="Times New Roman"/>
              <a:sym typeface="Times New Roman"/>
            </a:endParaRPr>
          </a:p>
          <a:p>
            <a:pPr marL="114300" lvl="0" indent="0">
              <a:lnSpc>
                <a:spcPct val="90000"/>
              </a:lnSpc>
              <a:spcBef>
                <a:spcPts val="440"/>
              </a:spcBef>
              <a:buSzPts val="2200"/>
              <a:buNone/>
            </a:pPr>
            <a:r>
              <a:rPr lang="en-US" sz="2400" b="1" dirty="0" smtClean="0">
                <a:latin typeface="Times New Roman"/>
                <a:ea typeface="Times New Roman"/>
                <a:cs typeface="Times New Roman"/>
                <a:sym typeface="Times New Roman"/>
              </a:rPr>
              <a:t>5</a:t>
            </a:r>
            <a:r>
              <a:rPr lang="en-US" sz="2400" b="1" dirty="0">
                <a:latin typeface="Times New Roman"/>
                <a:ea typeface="Times New Roman"/>
                <a:cs typeface="Times New Roman"/>
                <a:sym typeface="Times New Roman"/>
              </a:rPr>
              <a:t>. </a:t>
            </a:r>
            <a:r>
              <a:rPr lang="ka-GE" sz="2400" b="1" dirty="0">
                <a:latin typeface="Times New Roman"/>
                <a:ea typeface="Times New Roman"/>
                <a:cs typeface="Times New Roman"/>
                <a:sym typeface="Times New Roman"/>
              </a:rPr>
              <a:t>მწვანე ღობე </a:t>
            </a:r>
            <a:r>
              <a:rPr lang="ka-GE" sz="2400" b="1" dirty="0" smtClean="0">
                <a:latin typeface="Times New Roman"/>
                <a:ea typeface="Times New Roman"/>
                <a:cs typeface="Times New Roman"/>
                <a:sym typeface="Times New Roman"/>
              </a:rPr>
              <a:t>რეალურია</a:t>
            </a:r>
          </a:p>
          <a:p>
            <a:pPr marL="114300" lvl="0" indent="0">
              <a:lnSpc>
                <a:spcPct val="90000"/>
              </a:lnSpc>
              <a:spcBef>
                <a:spcPts val="440"/>
              </a:spcBef>
              <a:buSzPts val="2200"/>
              <a:buNone/>
            </a:pPr>
            <a:r>
              <a:rPr lang="ka-GE" sz="2400" dirty="0">
                <a:latin typeface="Times New Roman"/>
                <a:ea typeface="Times New Roman"/>
                <a:cs typeface="Times New Roman"/>
                <a:sym typeface="Times New Roman"/>
              </a:rPr>
              <a:t>გასულ წელს, გადამუშავების ხარისხი და გადამუშავების ღირებულება გაიზარდა, მაგრამ კარგი </a:t>
            </a:r>
            <a:r>
              <a:rPr lang="ka-GE" sz="2400" dirty="0" smtClean="0">
                <a:latin typeface="Times New Roman"/>
                <a:ea typeface="Times New Roman"/>
                <a:cs typeface="Times New Roman"/>
                <a:sym typeface="Times New Roman"/>
              </a:rPr>
              <a:t>მიზეზით. </a:t>
            </a:r>
            <a:r>
              <a:rPr lang="ka-GE" sz="2400" dirty="0">
                <a:latin typeface="Times New Roman"/>
                <a:ea typeface="Times New Roman"/>
                <a:cs typeface="Times New Roman"/>
                <a:sym typeface="Times New Roman"/>
              </a:rPr>
              <a:t>ჩინეთს აღარ სურს მსოფლიო </a:t>
            </a:r>
            <a:r>
              <a:rPr lang="ka-GE" sz="2400" dirty="0" smtClean="0">
                <a:latin typeface="Times New Roman"/>
                <a:ea typeface="Times New Roman"/>
                <a:cs typeface="Times New Roman"/>
                <a:sym typeface="Times New Roman"/>
              </a:rPr>
              <a:t>ნაგავსაყრელად დარჩეს. </a:t>
            </a:r>
            <a:r>
              <a:rPr lang="ka-GE" sz="2400" dirty="0">
                <a:latin typeface="Times New Roman"/>
                <a:ea typeface="Times New Roman"/>
                <a:cs typeface="Times New Roman"/>
                <a:sym typeface="Times New Roman"/>
              </a:rPr>
              <a:t>წარსულის გადამუშავების პრაქტიკა საკმარისი </a:t>
            </a:r>
            <a:r>
              <a:rPr lang="ka-GE" sz="2400" dirty="0" smtClean="0">
                <a:latin typeface="Times New Roman"/>
                <a:ea typeface="Times New Roman"/>
                <a:cs typeface="Times New Roman"/>
                <a:sym typeface="Times New Roman"/>
              </a:rPr>
              <a:t>აღარ </a:t>
            </a:r>
            <a:r>
              <a:rPr lang="ka-GE" sz="2400" dirty="0">
                <a:latin typeface="Times New Roman"/>
                <a:ea typeface="Times New Roman"/>
                <a:cs typeface="Times New Roman"/>
                <a:sym typeface="Times New Roman"/>
              </a:rPr>
              <a:t>არის.</a:t>
            </a:r>
            <a:endParaRPr sz="2400" dirty="0">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01157" y="4441840"/>
            <a:ext cx="2882454" cy="2141251"/>
          </a:xfrm>
          <a:prstGeom prst="rect">
            <a:avLst/>
          </a:prstGeom>
        </p:spPr>
      </p:pic>
      <p:sp>
        <p:nvSpPr>
          <p:cNvPr id="3" name="Google Shape;1849;p99"/>
          <p:cNvSpPr/>
          <p:nvPr/>
        </p:nvSpPr>
        <p:spPr>
          <a:xfrm>
            <a:off x="286076" y="103562"/>
            <a:ext cx="8145811" cy="584735"/>
          </a:xfrm>
          <a:prstGeom prst="rect">
            <a:avLst/>
          </a:prstGeom>
          <a:noFill/>
          <a:ln>
            <a:noFill/>
          </a:ln>
        </p:spPr>
        <p:txBody>
          <a:bodyPr spcFirstLastPara="1" wrap="square" lIns="91425" tIns="45700" rIns="91425" bIns="45700" anchor="t" anchorCtr="0">
            <a:spAutoFit/>
          </a:bodyPr>
          <a:lstStyle/>
          <a:p>
            <a:pPr lvl="0">
              <a:buSzPts val="3200"/>
            </a:pPr>
            <a:r>
              <a:rPr lang="ka-GE" sz="3200" b="1" dirty="0">
                <a:solidFill>
                  <a:schemeClr val="dk2"/>
                </a:solidFill>
                <a:latin typeface="Cambria"/>
                <a:ea typeface="Cambria"/>
                <a:cs typeface="Cambria"/>
                <a:sym typeface="Cambria"/>
              </a:rPr>
              <a:t>ინოვაციური პოლიტიკა და პროგრამები</a:t>
            </a:r>
            <a:endParaRPr sz="3200" b="1" i="0" u="none" strike="noStrike" cap="none" dirty="0">
              <a:solidFill>
                <a:schemeClr val="dk2"/>
              </a:solidFill>
              <a:latin typeface="Cambria"/>
              <a:ea typeface="Cambria"/>
              <a:cs typeface="Cambria"/>
              <a:sym typeface="Cambria"/>
            </a:endParaRPr>
          </a:p>
        </p:txBody>
      </p:sp>
      <p:sp>
        <p:nvSpPr>
          <p:cNvPr id="4" name="Google Shape;1850;p99"/>
          <p:cNvSpPr/>
          <p:nvPr/>
        </p:nvSpPr>
        <p:spPr>
          <a:xfrm>
            <a:off x="473159" y="692696"/>
            <a:ext cx="3384300" cy="20312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ka-GE" sz="1800" b="1" i="0" u="none" strike="noStrike" cap="none" dirty="0" smtClean="0">
                <a:solidFill>
                  <a:srgbClr val="FF0000"/>
                </a:solidFill>
                <a:latin typeface="Times New Roman"/>
                <a:ea typeface="Times New Roman"/>
                <a:cs typeface="Times New Roman"/>
                <a:sym typeface="Times New Roman"/>
              </a:rPr>
              <a:t>მე-</a:t>
            </a:r>
            <a:r>
              <a:rPr lang="en-US" sz="1800" b="1" i="0" u="none" strike="noStrike" cap="none" dirty="0" smtClean="0">
                <a:solidFill>
                  <a:srgbClr val="FF0000"/>
                </a:solidFill>
                <a:latin typeface="Times New Roman"/>
                <a:ea typeface="Times New Roman"/>
                <a:cs typeface="Times New Roman"/>
                <a:sym typeface="Times New Roman"/>
              </a:rPr>
              <a:t>20 ს</a:t>
            </a:r>
            <a:r>
              <a:rPr lang="ka-GE" sz="1800" b="1" i="0" u="none" strike="noStrike" cap="none" dirty="0" smtClean="0">
                <a:solidFill>
                  <a:srgbClr val="FF0000"/>
                </a:solidFill>
                <a:latin typeface="Times New Roman"/>
                <a:ea typeface="Times New Roman"/>
                <a:cs typeface="Times New Roman"/>
                <a:sym typeface="Times New Roman"/>
              </a:rPr>
              <a:t>აუკუნე</a:t>
            </a:r>
            <a:endParaRPr sz="1800" b="1" i="0" u="none" strike="noStrike" cap="none" dirty="0">
              <a:solidFill>
                <a:srgbClr val="FF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Times New Roman"/>
                <a:ea typeface="Times New Roman"/>
                <a:cs typeface="Times New Roman"/>
                <a:sym typeface="Times New Roman"/>
              </a:rPr>
              <a:t> </a:t>
            </a:r>
            <a:r>
              <a:rPr lang="ka-GE" sz="1800" b="0" i="0" u="none" strike="noStrike" cap="none" dirty="0" smtClean="0">
                <a:solidFill>
                  <a:schemeClr val="dk1"/>
                </a:solidFill>
                <a:latin typeface="Times New Roman"/>
                <a:ea typeface="Times New Roman"/>
                <a:cs typeface="Times New Roman"/>
                <a:sym typeface="Times New Roman"/>
              </a:rPr>
              <a:t>ნარჩენების მართვა</a:t>
            </a:r>
            <a:endParaRPr sz="1800" b="0" i="0" u="none" strike="noStrike" cap="none" dirty="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smtClean="0">
                <a:solidFill>
                  <a:schemeClr val="dk1"/>
                </a:solidFill>
                <a:latin typeface="Times New Roman"/>
                <a:ea typeface="Times New Roman"/>
                <a:cs typeface="Times New Roman"/>
                <a:sym typeface="Times New Roman"/>
              </a:rPr>
              <a:t>“</a:t>
            </a:r>
            <a:r>
              <a:rPr lang="ka-GE" sz="1800" b="0" i="0" u="none" strike="noStrike" cap="none" dirty="0" smtClean="0">
                <a:solidFill>
                  <a:schemeClr val="dk1"/>
                </a:solidFill>
                <a:latin typeface="Times New Roman"/>
                <a:ea typeface="Times New Roman"/>
                <a:cs typeface="Times New Roman"/>
                <a:sym typeface="Times New Roman"/>
              </a:rPr>
              <a:t>როგორ შეგვიძლია განვკარგოთ ნარჩენები, ადამიანის ჯანმრთელობასა და გარემოზე მინიმალური ზეგავლენის მიზნით?“</a:t>
            </a:r>
            <a:endParaRPr sz="1800" b="0" i="0" u="none" strike="noStrike" cap="none" dirty="0">
              <a:solidFill>
                <a:schemeClr val="dk1"/>
              </a:solidFill>
              <a:latin typeface="Times New Roman"/>
              <a:ea typeface="Times New Roman"/>
              <a:cs typeface="Times New Roman"/>
              <a:sym typeface="Times New Roman"/>
            </a:endParaRPr>
          </a:p>
        </p:txBody>
      </p:sp>
      <p:sp>
        <p:nvSpPr>
          <p:cNvPr id="5" name="Google Shape;1851;p99"/>
          <p:cNvSpPr/>
          <p:nvPr/>
        </p:nvSpPr>
        <p:spPr>
          <a:xfrm>
            <a:off x="4608387" y="712876"/>
            <a:ext cx="3823500"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smtClean="0">
                <a:solidFill>
                  <a:srgbClr val="FF0000"/>
                </a:solidFill>
                <a:latin typeface="Times New Roman"/>
                <a:ea typeface="Times New Roman"/>
                <a:cs typeface="Times New Roman"/>
                <a:sym typeface="Times New Roman"/>
              </a:rPr>
              <a:t>21</a:t>
            </a:r>
            <a:r>
              <a:rPr lang="ka-GE" sz="1800" b="1" i="0" u="none" strike="noStrike" cap="none" dirty="0" smtClean="0">
                <a:solidFill>
                  <a:srgbClr val="FF0000"/>
                </a:solidFill>
                <a:latin typeface="Times New Roman"/>
                <a:ea typeface="Times New Roman"/>
                <a:cs typeface="Times New Roman"/>
                <a:sym typeface="Times New Roman"/>
              </a:rPr>
              <a:t>-ე</a:t>
            </a:r>
            <a:r>
              <a:rPr lang="en-US" sz="1800" b="1" i="0" u="none" strike="noStrike" cap="none" dirty="0" smtClean="0">
                <a:solidFill>
                  <a:srgbClr val="FF0000"/>
                </a:solidFill>
                <a:latin typeface="Times New Roman"/>
                <a:ea typeface="Times New Roman"/>
                <a:cs typeface="Times New Roman"/>
                <a:sym typeface="Times New Roman"/>
              </a:rPr>
              <a:t> ს</a:t>
            </a:r>
            <a:r>
              <a:rPr lang="ka-GE" sz="1800" b="1" i="0" u="none" strike="noStrike" cap="none" dirty="0" smtClean="0">
                <a:solidFill>
                  <a:srgbClr val="FF0000"/>
                </a:solidFill>
                <a:latin typeface="Times New Roman"/>
                <a:ea typeface="Times New Roman"/>
                <a:cs typeface="Times New Roman"/>
                <a:sym typeface="Times New Roman"/>
              </a:rPr>
              <a:t>აუკუნე</a:t>
            </a:r>
            <a:endParaRPr sz="1800" b="1" i="0" u="none" strike="noStrike" cap="none" dirty="0">
              <a:solidFill>
                <a:srgbClr val="FF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smtClean="0">
                <a:solidFill>
                  <a:schemeClr val="dk1"/>
                </a:solidFill>
                <a:latin typeface="Times New Roman"/>
                <a:ea typeface="Times New Roman"/>
                <a:cs typeface="Times New Roman"/>
                <a:sym typeface="Times New Roman"/>
              </a:rPr>
              <a:t>რ</a:t>
            </a:r>
            <a:r>
              <a:rPr lang="ka-GE" sz="1800" b="0" i="0" u="none" strike="noStrike" cap="none" dirty="0" smtClean="0">
                <a:solidFill>
                  <a:schemeClr val="dk1"/>
                </a:solidFill>
                <a:latin typeface="Times New Roman"/>
                <a:ea typeface="Times New Roman"/>
                <a:cs typeface="Times New Roman"/>
                <a:sym typeface="Times New Roman"/>
              </a:rPr>
              <a:t>ესურსების მართვა</a:t>
            </a:r>
            <a:endParaRPr sz="1800" b="0" i="0" u="none" strike="noStrike" cap="none" dirty="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smtClean="0">
                <a:solidFill>
                  <a:schemeClr val="dk1"/>
                </a:solidFill>
                <a:latin typeface="Times New Roman"/>
                <a:ea typeface="Times New Roman"/>
                <a:cs typeface="Times New Roman"/>
                <a:sym typeface="Times New Roman"/>
              </a:rPr>
              <a:t>“</a:t>
            </a:r>
            <a:r>
              <a:rPr lang="ka-GE" sz="1800" b="0" i="0" u="none" strike="noStrike" cap="none" dirty="0" smtClean="0">
                <a:solidFill>
                  <a:schemeClr val="dk1"/>
                </a:solidFill>
                <a:latin typeface="Times New Roman"/>
                <a:ea typeface="Times New Roman"/>
                <a:cs typeface="Times New Roman"/>
                <a:sym typeface="Times New Roman"/>
              </a:rPr>
              <a:t>როგორ გავაუმჯობესოთ რესურსების უგულებელყოფა, ისე რომ გავლენა არ მოახდინოს მომავალ თაობაზე?“</a:t>
            </a:r>
            <a:endParaRPr sz="1800" b="0" i="0" u="none" strike="noStrike" cap="none" dirty="0">
              <a:solidFill>
                <a:schemeClr val="dk1"/>
              </a:solidFill>
              <a:latin typeface="Times New Roman"/>
              <a:ea typeface="Times New Roman"/>
              <a:cs typeface="Times New Roman"/>
              <a:sym typeface="Times New Roman"/>
            </a:endParaRPr>
          </a:p>
        </p:txBody>
      </p:sp>
      <p:pic>
        <p:nvPicPr>
          <p:cNvPr id="6" name="Google Shape;1852;p99"/>
          <p:cNvPicPr preferRelativeResize="0"/>
          <p:nvPr/>
        </p:nvPicPr>
        <p:blipFill rotWithShape="1">
          <a:blip r:embed="rId3">
            <a:alphaModFix/>
          </a:blip>
          <a:srcRect/>
          <a:stretch/>
        </p:blipFill>
        <p:spPr>
          <a:xfrm>
            <a:off x="252810" y="3130374"/>
            <a:ext cx="2290752" cy="1581509"/>
          </a:xfrm>
          <a:prstGeom prst="rect">
            <a:avLst/>
          </a:prstGeom>
          <a:noFill/>
          <a:ln>
            <a:noFill/>
          </a:ln>
        </p:spPr>
      </p:pic>
      <p:pic>
        <p:nvPicPr>
          <p:cNvPr id="7" name="Google Shape;1853;p99"/>
          <p:cNvPicPr preferRelativeResize="0"/>
          <p:nvPr/>
        </p:nvPicPr>
        <p:blipFill rotWithShape="1">
          <a:blip r:embed="rId4">
            <a:alphaModFix/>
          </a:blip>
          <a:srcRect/>
          <a:stretch/>
        </p:blipFill>
        <p:spPr>
          <a:xfrm>
            <a:off x="252810" y="4711883"/>
            <a:ext cx="2290752" cy="1871209"/>
          </a:xfrm>
          <a:prstGeom prst="rect">
            <a:avLst/>
          </a:prstGeom>
          <a:noFill/>
          <a:ln>
            <a:noFill/>
          </a:ln>
        </p:spPr>
      </p:pic>
      <p:pic>
        <p:nvPicPr>
          <p:cNvPr id="8" name="Google Shape;1854;p99"/>
          <p:cNvPicPr preferRelativeResize="0"/>
          <p:nvPr/>
        </p:nvPicPr>
        <p:blipFill rotWithShape="1">
          <a:blip r:embed="rId5">
            <a:alphaModFix/>
          </a:blip>
          <a:srcRect/>
          <a:stretch/>
        </p:blipFill>
        <p:spPr>
          <a:xfrm>
            <a:off x="2543561" y="3121976"/>
            <a:ext cx="1744233" cy="3461116"/>
          </a:xfrm>
          <a:prstGeom prst="rect">
            <a:avLst/>
          </a:prstGeom>
          <a:noFill/>
          <a:ln>
            <a:noFill/>
          </a:ln>
        </p:spPr>
      </p:pic>
      <p:pic>
        <p:nvPicPr>
          <p:cNvPr id="9" name="Google Shape;1855;p99"/>
          <p:cNvPicPr preferRelativeResize="0"/>
          <p:nvPr/>
        </p:nvPicPr>
        <p:blipFill rotWithShape="1">
          <a:blip r:embed="rId6">
            <a:alphaModFix/>
          </a:blip>
          <a:srcRect/>
          <a:stretch/>
        </p:blipFill>
        <p:spPr>
          <a:xfrm>
            <a:off x="4803449" y="3008185"/>
            <a:ext cx="2410769" cy="1277070"/>
          </a:xfrm>
          <a:prstGeom prst="rect">
            <a:avLst/>
          </a:prstGeom>
          <a:noFill/>
          <a:ln>
            <a:noFill/>
          </a:ln>
        </p:spPr>
      </p:pic>
    </p:spTree>
    <p:extLst>
      <p:ext uri="{BB962C8B-B14F-4D97-AF65-F5344CB8AC3E}">
        <p14:creationId xmlns:p14="http://schemas.microsoft.com/office/powerpoint/2010/main" val="287141278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39839317"/>
              </p:ext>
            </p:extLst>
          </p:nvPr>
        </p:nvGraphicFramePr>
        <p:xfrm>
          <a:off x="111031" y="169817"/>
          <a:ext cx="8928465" cy="5236418"/>
        </p:xfrm>
        <a:graphic>
          <a:graphicData uri="http://schemas.openxmlformats.org/drawingml/2006/table">
            <a:tbl>
              <a:tblPr firstRow="1" bandRow="1">
                <a:tableStyleId>{F5AB1C69-6EDB-4FF4-983F-18BD219EF322}</a:tableStyleId>
              </a:tblPr>
              <a:tblGrid>
                <a:gridCol w="1598835">
                  <a:extLst>
                    <a:ext uri="{9D8B030D-6E8A-4147-A177-3AD203B41FA5}">
                      <a16:colId xmlns:a16="http://schemas.microsoft.com/office/drawing/2014/main" val="3138323571"/>
                    </a:ext>
                  </a:extLst>
                </a:gridCol>
                <a:gridCol w="3526645">
                  <a:extLst>
                    <a:ext uri="{9D8B030D-6E8A-4147-A177-3AD203B41FA5}">
                      <a16:colId xmlns:a16="http://schemas.microsoft.com/office/drawing/2014/main" val="2780814682"/>
                    </a:ext>
                  </a:extLst>
                </a:gridCol>
                <a:gridCol w="2026505">
                  <a:extLst>
                    <a:ext uri="{9D8B030D-6E8A-4147-A177-3AD203B41FA5}">
                      <a16:colId xmlns:a16="http://schemas.microsoft.com/office/drawing/2014/main" val="2546655422"/>
                    </a:ext>
                  </a:extLst>
                </a:gridCol>
                <a:gridCol w="1776480">
                  <a:extLst>
                    <a:ext uri="{9D8B030D-6E8A-4147-A177-3AD203B41FA5}">
                      <a16:colId xmlns:a16="http://schemas.microsoft.com/office/drawing/2014/main" val="2058329990"/>
                    </a:ext>
                  </a:extLst>
                </a:gridCol>
              </a:tblGrid>
              <a:tr h="440142">
                <a:tc gridSpan="2">
                  <a:txBody>
                    <a:bodyPr/>
                    <a:lstStyle/>
                    <a:p>
                      <a:r>
                        <a:rPr lang="ka-GE" sz="1600" b="1" dirty="0" smtClean="0">
                          <a:solidFill>
                            <a:schemeClr val="tx1"/>
                          </a:solidFill>
                        </a:rPr>
                        <a:t>გლობალური ნარჩენების მართვის მიზნები</a:t>
                      </a:r>
                    </a:p>
                  </a:txBody>
                  <a:tcPr anchor="ctr"/>
                </a:tc>
                <a:tc hMerge="1">
                  <a:txBody>
                    <a:bodyPr/>
                    <a:lstStyle/>
                    <a:p>
                      <a:endParaRPr lang="en-US" dirty="0"/>
                    </a:p>
                  </a:txBody>
                  <a:tcPr/>
                </a:tc>
                <a:tc gridSpan="2">
                  <a:txBody>
                    <a:bodyPr/>
                    <a:lstStyle/>
                    <a:p>
                      <a:r>
                        <a:rPr lang="ka-GE" sz="1600" b="1" dirty="0" smtClean="0">
                          <a:solidFill>
                            <a:schemeClr val="tx1"/>
                          </a:solidFill>
                        </a:rPr>
                        <a:t>დაკავშირებული</a:t>
                      </a:r>
                      <a:r>
                        <a:rPr lang="ka-GE" sz="1600" b="1" baseline="0" dirty="0" smtClean="0">
                          <a:solidFill>
                            <a:schemeClr val="tx1"/>
                          </a:solidFill>
                        </a:rPr>
                        <a:t> </a:t>
                      </a:r>
                      <a:r>
                        <a:rPr lang="en-US" sz="1600" b="1" baseline="0" dirty="0" smtClean="0">
                          <a:solidFill>
                            <a:schemeClr val="tx1"/>
                          </a:solidFill>
                        </a:rPr>
                        <a:t>SDG-</a:t>
                      </a:r>
                      <a:r>
                        <a:rPr lang="ka-GE" sz="1600" b="1" baseline="0" dirty="0" smtClean="0">
                          <a:solidFill>
                            <a:schemeClr val="tx1"/>
                          </a:solidFill>
                        </a:rPr>
                        <a:t>თან</a:t>
                      </a:r>
                      <a:endParaRPr lang="en-US" sz="1600" b="1" dirty="0">
                        <a:solidFill>
                          <a:schemeClr val="tx1"/>
                        </a:solidFill>
                      </a:endParaRPr>
                    </a:p>
                  </a:txBody>
                  <a:tcPr anchor="ctr"/>
                </a:tc>
                <a:tc hMerge="1">
                  <a:txBody>
                    <a:bodyPr/>
                    <a:lstStyle/>
                    <a:p>
                      <a:endParaRPr lang="en-US" dirty="0"/>
                    </a:p>
                  </a:txBody>
                  <a:tcPr/>
                </a:tc>
                <a:extLst>
                  <a:ext uri="{0D108BD9-81ED-4DB2-BD59-A6C34878D82A}">
                    <a16:rowId xmlns:a16="http://schemas.microsoft.com/office/drawing/2014/main" val="3613036331"/>
                  </a:ext>
                </a:extLst>
              </a:tr>
              <a:tr h="707484">
                <a:tc rowSpan="4">
                  <a:txBody>
                    <a:bodyPr/>
                    <a:lstStyle/>
                    <a:p>
                      <a:r>
                        <a:rPr lang="en-US" sz="1400" b="1" dirty="0" smtClean="0">
                          <a:solidFill>
                            <a:srgbClr val="00B050"/>
                          </a:solidFill>
                        </a:rPr>
                        <a:t>2020 </a:t>
                      </a:r>
                      <a:r>
                        <a:rPr lang="ka-GE" sz="1400" b="1" dirty="0" smtClean="0">
                          <a:solidFill>
                            <a:srgbClr val="00B050"/>
                          </a:solidFill>
                        </a:rPr>
                        <a:t>წლისთვის უზრუნველყოფა</a:t>
                      </a:r>
                      <a:endParaRPr lang="en-US" sz="1400" b="1" dirty="0">
                        <a:solidFill>
                          <a:srgbClr val="00B050"/>
                        </a:solidFill>
                      </a:endParaRPr>
                    </a:p>
                  </a:txBody>
                  <a:tcPr anchor="ctr"/>
                </a:tc>
                <a:tc>
                  <a:txBody>
                    <a:bodyPr/>
                    <a:lstStyle/>
                    <a:p>
                      <a:r>
                        <a:rPr lang="en-US" sz="1200" dirty="0" smtClean="0"/>
                        <a:t>W.1</a:t>
                      </a:r>
                      <a:r>
                        <a:rPr lang="ka-GE" sz="1200" dirty="0" smtClean="0"/>
                        <a:t>  ხელმისაწვდომი გახდეს ყველასთვის, ნარჩენების შეგროვების ადეკვატური, უსაფრთხო და ხელმისაწვდომი მომსახურება;</a:t>
                      </a:r>
                      <a:endParaRPr lang="en-US" sz="1200" dirty="0">
                        <a:solidFill>
                          <a:schemeClr val="tx1"/>
                        </a:solidFill>
                      </a:endParaRPr>
                    </a:p>
                  </a:txBody>
                  <a:tcPr anchor="ctr"/>
                </a:tc>
                <a:tc>
                  <a:txBody>
                    <a:bodyPr/>
                    <a:lstStyle/>
                    <a:p>
                      <a:r>
                        <a:rPr lang="ka-GE" sz="1200" dirty="0" smtClean="0"/>
                        <a:t>3 - ჯანმრთელობა ყველასათვის</a:t>
                      </a:r>
                      <a:endParaRPr lang="en-US" sz="1200" dirty="0">
                        <a:solidFill>
                          <a:schemeClr val="tx1"/>
                        </a:solidFill>
                      </a:endParaRPr>
                    </a:p>
                  </a:txBody>
                  <a:tcPr anchor="ctr"/>
                </a:tc>
                <a:tc>
                  <a:txBody>
                    <a:bodyPr/>
                    <a:lstStyle/>
                    <a:p>
                      <a:r>
                        <a:rPr lang="ka-GE" sz="1200" dirty="0" smtClean="0"/>
                        <a:t>11 - უსაფრთხო ქალაქი</a:t>
                      </a:r>
                      <a:endParaRPr lang="en-US" sz="1200" dirty="0">
                        <a:solidFill>
                          <a:schemeClr val="tx1"/>
                        </a:solidFill>
                      </a:endParaRPr>
                    </a:p>
                  </a:txBody>
                  <a:tcPr anchor="ctr"/>
                </a:tc>
                <a:extLst>
                  <a:ext uri="{0D108BD9-81ED-4DB2-BD59-A6C34878D82A}">
                    <a16:rowId xmlns:a16="http://schemas.microsoft.com/office/drawing/2014/main" val="2080117800"/>
                  </a:ext>
                </a:extLst>
              </a:tr>
              <a:tr h="387976">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r>
                        <a:rPr lang="en-US" sz="1200" dirty="0" smtClean="0"/>
                        <a:t>W.2 </a:t>
                      </a:r>
                      <a:r>
                        <a:rPr lang="ka-GE" sz="1200" dirty="0" smtClean="0"/>
                        <a:t> შეწყდეს ნარჩენების გაუკონტროლებელი გადაყრა და ღია წვა;</a:t>
                      </a:r>
                      <a:endParaRPr lang="en-US" sz="1200" dirty="0">
                        <a:solidFill>
                          <a:schemeClr val="tx1"/>
                        </a:solidFill>
                      </a:endParaRPr>
                    </a:p>
                  </a:txBody>
                  <a:tcPr anchor="ctr"/>
                </a:tc>
                <a:tc>
                  <a:txBody>
                    <a:bodyPr/>
                    <a:lstStyle/>
                    <a:p>
                      <a:r>
                        <a:rPr lang="ka-GE" sz="1200" dirty="0" smtClean="0"/>
                        <a:t>3 - ჯანმრთელობა ყველასათვის</a:t>
                      </a:r>
                      <a:endParaRPr lang="ka-GE" sz="1200" dirty="0" smtClean="0">
                        <a:solidFill>
                          <a:schemeClr val="tx1"/>
                        </a:solidFill>
                      </a:endParaRPr>
                    </a:p>
                  </a:txBody>
                  <a:tcPr anchor="ctr"/>
                </a:tc>
                <a:tc>
                  <a:txBody>
                    <a:bodyPr/>
                    <a:lstStyle/>
                    <a:p>
                      <a:r>
                        <a:rPr lang="ka-GE" sz="1200" dirty="0" smtClean="0"/>
                        <a:t>6 - სუფთა წყალი და სანიტარია</a:t>
                      </a:r>
                      <a:endParaRPr lang="en-US" sz="1200" dirty="0">
                        <a:solidFill>
                          <a:schemeClr val="tx1"/>
                        </a:solidFill>
                      </a:endParaRPr>
                    </a:p>
                  </a:txBody>
                  <a:tcPr anchor="ctr"/>
                </a:tc>
                <a:extLst>
                  <a:ext uri="{0D108BD9-81ED-4DB2-BD59-A6C34878D82A}">
                    <a16:rowId xmlns:a16="http://schemas.microsoft.com/office/drawing/2014/main" val="2963352791"/>
                  </a:ext>
                </a:extLst>
              </a:tr>
              <a:tr h="387976">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ka-GE" sz="1200" dirty="0" smtClean="0"/>
                        <a:t>11 - უსაფრთხო ქალაქი</a:t>
                      </a:r>
                      <a:endParaRPr lang="ka-GE" sz="1200" dirty="0" smtClean="0">
                        <a:solidFill>
                          <a:schemeClr val="tx1"/>
                        </a:solidFill>
                      </a:endParaRPr>
                    </a:p>
                  </a:txBody>
                  <a:tcPr anchor="ctr"/>
                </a:tc>
                <a:tc>
                  <a:txBody>
                    <a:bodyPr/>
                    <a:lstStyle/>
                    <a:p>
                      <a:r>
                        <a:rPr lang="ka-GE" sz="1200" dirty="0" smtClean="0"/>
                        <a:t>14 - საზღვაო რესურსები</a:t>
                      </a:r>
                      <a:endParaRPr lang="en-US" sz="1200" dirty="0">
                        <a:solidFill>
                          <a:schemeClr val="tx1"/>
                        </a:solidFill>
                      </a:endParaRPr>
                    </a:p>
                  </a:txBody>
                  <a:tcPr anchor="ctr"/>
                </a:tc>
                <a:extLst>
                  <a:ext uri="{0D108BD9-81ED-4DB2-BD59-A6C34878D82A}">
                    <a16:rowId xmlns:a16="http://schemas.microsoft.com/office/drawing/2014/main" val="321861722"/>
                  </a:ext>
                </a:extLst>
              </a:tr>
              <a:tr h="54773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ka-GE" sz="1200" dirty="0" smtClean="0"/>
                        <a:t>12 - მდგრადი მოხმარება და წარმოება </a:t>
                      </a:r>
                      <a:r>
                        <a:rPr lang="ru-RU" sz="1200" dirty="0" smtClean="0"/>
                        <a:t>(</a:t>
                      </a:r>
                      <a:r>
                        <a:rPr lang="en-US" sz="1200" dirty="0" smtClean="0"/>
                        <a:t>SCP</a:t>
                      </a:r>
                      <a:r>
                        <a:rPr lang="ka-GE" sz="1200" dirty="0" smtClean="0"/>
                        <a:t>)</a:t>
                      </a:r>
                      <a:endParaRPr lang="en-US" sz="1200" dirty="0">
                        <a:solidFill>
                          <a:schemeClr val="tx1"/>
                        </a:solidFill>
                      </a:endParaRPr>
                    </a:p>
                  </a:txBody>
                  <a:tcPr anchor="ctr"/>
                </a:tc>
                <a:tc>
                  <a:txBody>
                    <a:bodyPr/>
                    <a:lstStyle/>
                    <a:p>
                      <a:r>
                        <a:rPr lang="ka-GE" sz="1200" dirty="0" smtClean="0"/>
                        <a:t>15 - ხმელეთის რესურსები</a:t>
                      </a:r>
                      <a:endParaRPr lang="en-US" sz="1200" dirty="0">
                        <a:solidFill>
                          <a:schemeClr val="tx1"/>
                        </a:solidFill>
                      </a:endParaRPr>
                    </a:p>
                  </a:txBody>
                  <a:tcPr anchor="ctr"/>
                </a:tc>
                <a:extLst>
                  <a:ext uri="{0D108BD9-81ED-4DB2-BD59-A6C34878D82A}">
                    <a16:rowId xmlns:a16="http://schemas.microsoft.com/office/drawing/2014/main" val="3809491175"/>
                  </a:ext>
                </a:extLst>
              </a:tr>
              <a:tr h="387976">
                <a:tc rowSpan="4">
                  <a:txBody>
                    <a:bodyPr/>
                    <a:lstStyle/>
                    <a:p>
                      <a:r>
                        <a:rPr lang="ka-GE" sz="1400" b="1" dirty="0" smtClean="0">
                          <a:solidFill>
                            <a:srgbClr val="00B050"/>
                          </a:solidFill>
                        </a:rPr>
                        <a:t>2030 წლისთვის უზრუნველყოფა</a:t>
                      </a:r>
                    </a:p>
                    <a:p>
                      <a:endParaRPr lang="en-US" sz="1200" b="1" dirty="0">
                        <a:solidFill>
                          <a:srgbClr val="00B050"/>
                        </a:solidFill>
                      </a:endParaRPr>
                    </a:p>
                  </a:txBody>
                  <a:tcPr anchor="ctr"/>
                </a:tc>
                <a:tc rowSpan="2">
                  <a:txBody>
                    <a:bodyPr/>
                    <a:lstStyle/>
                    <a:p>
                      <a:r>
                        <a:rPr lang="en-US" sz="1200" dirty="0" smtClean="0"/>
                        <a:t>W.3</a:t>
                      </a:r>
                      <a:r>
                        <a:rPr lang="ka-GE" sz="1200" dirty="0" smtClean="0"/>
                        <a:t>  მივაღწიოთ, მდგრად და გარემოსათვის ხელსაყრელი მართვის სისტემას ყველა სახის ნარჩენისთვის,</a:t>
                      </a:r>
                      <a:r>
                        <a:rPr lang="ka-GE" sz="1200" baseline="0" dirty="0" smtClean="0"/>
                        <a:t> განსაკუთრებით სახიფათო ნარჩენებისთვის.</a:t>
                      </a:r>
                      <a:endParaRPr lang="en-US" sz="1200" dirty="0">
                        <a:solidFill>
                          <a:schemeClr val="tx1"/>
                        </a:solidFill>
                      </a:endParaRPr>
                    </a:p>
                  </a:txBody>
                  <a:tcPr anchor="ctr"/>
                </a:tc>
                <a:tc>
                  <a:txBody>
                    <a:bodyPr/>
                    <a:lstStyle/>
                    <a:p>
                      <a:r>
                        <a:rPr lang="ka-GE" sz="1200" dirty="0" smtClean="0"/>
                        <a:t>12,4 - ყველა ნარჩენების მართვა</a:t>
                      </a:r>
                      <a:endParaRPr lang="en-US" sz="1200" dirty="0">
                        <a:solidFill>
                          <a:schemeClr val="tx1"/>
                        </a:solidFill>
                      </a:endParaRPr>
                    </a:p>
                  </a:txBody>
                  <a:tcPr anchor="ctr"/>
                </a:tc>
                <a:tc>
                  <a:txBody>
                    <a:bodyPr/>
                    <a:lstStyle/>
                    <a:p>
                      <a:r>
                        <a:rPr lang="ka-GE" sz="1200" dirty="0" smtClean="0"/>
                        <a:t>7 - ენერგიის ხელმისაწვდომობა</a:t>
                      </a:r>
                      <a:endParaRPr lang="en-US" sz="1200" dirty="0">
                        <a:solidFill>
                          <a:schemeClr val="tx1"/>
                        </a:solidFill>
                      </a:endParaRPr>
                    </a:p>
                  </a:txBody>
                  <a:tcPr anchor="ctr"/>
                </a:tc>
                <a:extLst>
                  <a:ext uri="{0D108BD9-81ED-4DB2-BD59-A6C34878D82A}">
                    <a16:rowId xmlns:a16="http://schemas.microsoft.com/office/drawing/2014/main" val="1587124908"/>
                  </a:ext>
                </a:extLst>
              </a:tr>
              <a:tr h="479264">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ka-GE" sz="1200" dirty="0" smtClean="0"/>
                        <a:t>13 - კლიმატის ცვლილება</a:t>
                      </a:r>
                      <a:endParaRPr lang="en-US" sz="1200" dirty="0">
                        <a:solidFill>
                          <a:schemeClr val="tx1"/>
                        </a:solidFill>
                      </a:endParaRPr>
                    </a:p>
                  </a:txBody>
                  <a:tcPr anchor="ctr"/>
                </a:tc>
                <a:tc>
                  <a:txBody>
                    <a:bodyPr/>
                    <a:lstStyle/>
                    <a:p>
                      <a:endParaRPr lang="en-US" sz="1200">
                        <a:solidFill>
                          <a:schemeClr val="tx1"/>
                        </a:solidFill>
                      </a:endParaRPr>
                    </a:p>
                  </a:txBody>
                  <a:tcPr anchor="ctr"/>
                </a:tc>
                <a:extLst>
                  <a:ext uri="{0D108BD9-81ED-4DB2-BD59-A6C34878D82A}">
                    <a16:rowId xmlns:a16="http://schemas.microsoft.com/office/drawing/2014/main" val="1124584830"/>
                  </a:ext>
                </a:extLst>
              </a:tr>
              <a:tr h="707484">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smtClean="0"/>
                        <a:t>W.4</a:t>
                      </a:r>
                      <a:r>
                        <a:rPr lang="ka-GE" sz="1200" dirty="0" smtClean="0"/>
                        <a:t>  არსებითად შევამციროთ ნარცენების წარმოქმნა</a:t>
                      </a:r>
                      <a:r>
                        <a:rPr lang="ka-GE" sz="1200" baseline="0" dirty="0" smtClean="0"/>
                        <a:t> პრევენციის გზით და 3 </a:t>
                      </a:r>
                      <a:r>
                        <a:rPr lang="en-US" sz="1200" baseline="0" dirty="0" smtClean="0"/>
                        <a:t>R-</a:t>
                      </a:r>
                      <a:r>
                        <a:rPr lang="ka-GE" sz="1200" baseline="0" dirty="0" smtClean="0"/>
                        <a:t>ის პრინციპით, ასევე შევქმნათ მწვანე სამუშაო გარემო.</a:t>
                      </a:r>
                      <a:endParaRPr lang="en-US" sz="1200" dirty="0">
                        <a:solidFill>
                          <a:schemeClr val="tx1"/>
                        </a:solidFill>
                      </a:endParaRPr>
                    </a:p>
                  </a:txBody>
                  <a:tcPr anchor="ctr"/>
                </a:tc>
                <a:tc>
                  <a:txBody>
                    <a:bodyPr/>
                    <a:lstStyle/>
                    <a:p>
                      <a:r>
                        <a:rPr lang="ka-GE" sz="1200" dirty="0" smtClean="0"/>
                        <a:t>12,5</a:t>
                      </a:r>
                      <a:r>
                        <a:rPr lang="ka-GE" sz="1200" baseline="0" dirty="0" smtClean="0"/>
                        <a:t> – </a:t>
                      </a:r>
                      <a:r>
                        <a:rPr lang="en-US" sz="1200" baseline="0" dirty="0" smtClean="0"/>
                        <a:t>3 R</a:t>
                      </a:r>
                      <a:r>
                        <a:rPr lang="ka-GE" sz="1200" baseline="0" dirty="0" smtClean="0"/>
                        <a:t> </a:t>
                      </a:r>
                    </a:p>
                    <a:p>
                      <a:r>
                        <a:rPr lang="ka-GE" sz="1200" dirty="0" smtClean="0"/>
                        <a:t>8 - ზრდა &amp; დასაქმება</a:t>
                      </a:r>
                      <a:endParaRPr lang="en-US" sz="1200" b="1" dirty="0">
                        <a:solidFill>
                          <a:schemeClr val="tx1"/>
                        </a:solidFill>
                      </a:endParaRPr>
                    </a:p>
                  </a:txBody>
                  <a:tcPr anchor="ctr"/>
                </a:tc>
                <a:tc>
                  <a:txBody>
                    <a:bodyPr/>
                    <a:lstStyle/>
                    <a:p>
                      <a:r>
                        <a:rPr lang="ka-GE" sz="1200" dirty="0" smtClean="0"/>
                        <a:t>1 -  სიღარიბის დასასრული</a:t>
                      </a:r>
                    </a:p>
                    <a:p>
                      <a:r>
                        <a:rPr lang="ka-GE" sz="1200" dirty="0" smtClean="0"/>
                        <a:t>9 - მდგრადი ინდუსტრია</a:t>
                      </a:r>
                      <a:endParaRPr lang="en-US" sz="1200" dirty="0">
                        <a:solidFill>
                          <a:schemeClr val="tx1"/>
                        </a:solidFill>
                      </a:endParaRPr>
                    </a:p>
                  </a:txBody>
                  <a:tcPr anchor="ctr"/>
                </a:tc>
                <a:extLst>
                  <a:ext uri="{0D108BD9-81ED-4DB2-BD59-A6C34878D82A}">
                    <a16:rowId xmlns:a16="http://schemas.microsoft.com/office/drawing/2014/main" val="4076217147"/>
                  </a:ext>
                </a:extLst>
              </a:tr>
              <a:tr h="867238">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smtClean="0"/>
                        <a:t>W.5</a:t>
                      </a:r>
                      <a:r>
                        <a:rPr lang="ka-GE" sz="1200" dirty="0" smtClean="0"/>
                        <a:t>  ერთ სულ მოსახლეზე გავანახევროთ საკვების ნარჩენები</a:t>
                      </a:r>
                      <a:r>
                        <a:rPr lang="ka-GE" sz="1200" baseline="0" dirty="0" smtClean="0"/>
                        <a:t>, საცალო და სამომხმარებლო დონეზე </a:t>
                      </a:r>
                      <a:r>
                        <a:rPr lang="ka-GE" sz="1200" dirty="0" smtClean="0"/>
                        <a:t>და შევამციროთ საკვების დანაკარგი კვებითი ჯაჭვიდან.</a:t>
                      </a:r>
                      <a:endParaRPr lang="en-US" sz="1200" dirty="0">
                        <a:solidFill>
                          <a:schemeClr val="tx1"/>
                        </a:solidFill>
                      </a:endParaRPr>
                    </a:p>
                  </a:txBody>
                  <a:tcPr anchor="ctr"/>
                </a:tc>
                <a:tc>
                  <a:txBody>
                    <a:bodyPr/>
                    <a:lstStyle/>
                    <a:p>
                      <a:r>
                        <a:rPr lang="ka-GE" sz="1200" dirty="0" smtClean="0"/>
                        <a:t>12,3 - საკვების ნარჩენები</a:t>
                      </a:r>
                      <a:endParaRPr lang="en-US" sz="1200" dirty="0">
                        <a:solidFill>
                          <a:schemeClr val="tx1"/>
                        </a:solidFill>
                      </a:endParaRPr>
                    </a:p>
                  </a:txBody>
                  <a:tcPr anchor="ctr"/>
                </a:tc>
                <a:tc>
                  <a:txBody>
                    <a:bodyPr/>
                    <a:lstStyle/>
                    <a:p>
                      <a:r>
                        <a:rPr lang="ka-GE" sz="1200" dirty="0" smtClean="0"/>
                        <a:t>2 - შიმშილის დასასრული, საკვების</a:t>
                      </a:r>
                      <a:r>
                        <a:rPr lang="ka-GE" sz="1200" baseline="0" dirty="0" smtClean="0"/>
                        <a:t> უსაფრთხოება</a:t>
                      </a:r>
                      <a:endParaRPr lang="en-US" sz="1200" dirty="0">
                        <a:solidFill>
                          <a:schemeClr val="tx1"/>
                        </a:solidFill>
                      </a:endParaRPr>
                    </a:p>
                  </a:txBody>
                  <a:tcPr anchor="ctr"/>
                </a:tc>
                <a:extLst>
                  <a:ext uri="{0D108BD9-81ED-4DB2-BD59-A6C34878D82A}">
                    <a16:rowId xmlns:a16="http://schemas.microsoft.com/office/drawing/2014/main" val="3418007982"/>
                  </a:ext>
                </a:extLst>
              </a:tr>
            </a:tbl>
          </a:graphicData>
        </a:graphic>
      </p:graphicFrame>
      <p:pic>
        <p:nvPicPr>
          <p:cNvPr id="6" name="Picture 5"/>
          <p:cNvPicPr>
            <a:picLocks noChangeAspect="1"/>
          </p:cNvPicPr>
          <p:nvPr/>
        </p:nvPicPr>
        <p:blipFill>
          <a:blip r:embed="rId2"/>
          <a:stretch>
            <a:fillRect/>
          </a:stretch>
        </p:blipFill>
        <p:spPr>
          <a:xfrm>
            <a:off x="215129" y="5476199"/>
            <a:ext cx="1496105" cy="1255990"/>
          </a:xfrm>
          <a:prstGeom prst="rect">
            <a:avLst/>
          </a:prstGeom>
        </p:spPr>
      </p:pic>
      <p:pic>
        <p:nvPicPr>
          <p:cNvPr id="7" name="Picture 6"/>
          <p:cNvPicPr>
            <a:picLocks noChangeAspect="1"/>
          </p:cNvPicPr>
          <p:nvPr/>
        </p:nvPicPr>
        <p:blipFill>
          <a:blip r:embed="rId3"/>
          <a:stretch>
            <a:fillRect/>
          </a:stretch>
        </p:blipFill>
        <p:spPr>
          <a:xfrm>
            <a:off x="6262549" y="5515325"/>
            <a:ext cx="2776947" cy="1216864"/>
          </a:xfrm>
          <a:prstGeom prst="rect">
            <a:avLst/>
          </a:prstGeom>
        </p:spPr>
      </p:pic>
    </p:spTree>
    <p:extLst>
      <p:ext uri="{BB962C8B-B14F-4D97-AF65-F5344CB8AC3E}">
        <p14:creationId xmlns:p14="http://schemas.microsoft.com/office/powerpoint/2010/main" val="34806857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65"/>
        <p:cNvGrpSpPr/>
        <p:nvPr/>
      </p:nvGrpSpPr>
      <p:grpSpPr>
        <a:xfrm>
          <a:off x="0" y="0"/>
          <a:ext cx="0" cy="0"/>
          <a:chOff x="0" y="0"/>
          <a:chExt cx="0" cy="0"/>
        </a:xfrm>
      </p:grpSpPr>
      <p:sp>
        <p:nvSpPr>
          <p:cNvPr id="1866" name="Google Shape;1866;p101"/>
          <p:cNvSpPr/>
          <p:nvPr/>
        </p:nvSpPr>
        <p:spPr>
          <a:xfrm>
            <a:off x="1" y="0"/>
            <a:ext cx="3131700" cy="22020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pic>
        <p:nvPicPr>
          <p:cNvPr id="1867" name="Google Shape;1867;p101" descr="ÐÐ°ÑÑÐ¸Ð½ÐºÐ¸ Ð¿Ð¾ Ð·Ð°Ð¿ÑÐ¾ÑÑ ban plaÑtic biodegradable"/>
          <p:cNvPicPr preferRelativeResize="0"/>
          <p:nvPr/>
        </p:nvPicPr>
        <p:blipFill rotWithShape="1">
          <a:blip r:embed="rId3">
            <a:alphaModFix/>
          </a:blip>
          <a:srcRect l="55941"/>
          <a:stretch/>
        </p:blipFill>
        <p:spPr>
          <a:xfrm>
            <a:off x="64303" y="260648"/>
            <a:ext cx="1267338" cy="1243221"/>
          </a:xfrm>
          <a:prstGeom prst="rect">
            <a:avLst/>
          </a:prstGeom>
          <a:noFill/>
          <a:ln>
            <a:noFill/>
          </a:ln>
        </p:spPr>
      </p:pic>
      <p:sp>
        <p:nvSpPr>
          <p:cNvPr id="1868" name="Google Shape;1868;p101"/>
          <p:cNvSpPr/>
          <p:nvPr/>
        </p:nvSpPr>
        <p:spPr>
          <a:xfrm>
            <a:off x="1331641" y="724514"/>
            <a:ext cx="360000" cy="288000"/>
          </a:xfrm>
          <a:prstGeom prst="rightArrow">
            <a:avLst>
              <a:gd name="adj1" fmla="val 50000"/>
              <a:gd name="adj2" fmla="val 50000"/>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69" name="Google Shape;1869;p101"/>
          <p:cNvSpPr/>
          <p:nvPr/>
        </p:nvSpPr>
        <p:spPr>
          <a:xfrm>
            <a:off x="3125607" y="2201931"/>
            <a:ext cx="3138000" cy="23355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70" name="Google Shape;1870;p101" descr="ÐÐ¾ÑÐ¾Ð¶ÐµÐµ Ð¸Ð·Ð¾Ð±ÑÐ°Ð¶ÐµÐ½Ð¸Ðµ"/>
          <p:cNvPicPr preferRelativeResize="0"/>
          <p:nvPr/>
        </p:nvPicPr>
        <p:blipFill rotWithShape="1">
          <a:blip r:embed="rId4">
            <a:alphaModFix/>
          </a:blip>
          <a:srcRect/>
          <a:stretch/>
        </p:blipFill>
        <p:spPr>
          <a:xfrm>
            <a:off x="1559687" y="62205"/>
            <a:ext cx="1640105" cy="1640105"/>
          </a:xfrm>
          <a:prstGeom prst="rect">
            <a:avLst/>
          </a:prstGeom>
          <a:noFill/>
          <a:ln>
            <a:noFill/>
          </a:ln>
        </p:spPr>
      </p:pic>
      <p:sp>
        <p:nvSpPr>
          <p:cNvPr id="1871" name="Google Shape;1871;p101"/>
          <p:cNvSpPr txBox="1"/>
          <p:nvPr/>
        </p:nvSpPr>
        <p:spPr>
          <a:xfrm>
            <a:off x="2984060" y="2756588"/>
            <a:ext cx="3556751" cy="144522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E36C09"/>
              </a:buClr>
              <a:buSzPts val="3840"/>
              <a:buFont typeface="Georgia"/>
              <a:buNone/>
            </a:pPr>
            <a:r>
              <a:rPr lang="ka-GE" sz="3000" b="1" i="0" u="none" strike="noStrike" cap="none" dirty="0" smtClean="0">
                <a:solidFill>
                  <a:schemeClr val="lt1"/>
                </a:solidFill>
                <a:effectLst>
                  <a:reflection blurRad="6350" stA="55000" endA="300" endPos="45500" dir="5400000" sy="-100000" algn="bl" rotWithShape="0"/>
                </a:effectLst>
                <a:latin typeface="Cambria"/>
                <a:ea typeface="Cambria"/>
                <a:cs typeface="Cambria"/>
                <a:sym typeface="Cambria"/>
              </a:rPr>
              <a:t>ნარჩენების მართვის მომომავალი</a:t>
            </a:r>
            <a:endParaRPr sz="3000" b="1" i="0" u="none" strike="noStrike" cap="none" dirty="0">
              <a:solidFill>
                <a:schemeClr val="lt1"/>
              </a:solidFill>
              <a:effectLst>
                <a:reflection blurRad="6350" stA="55000" endA="300" endPos="45500" dir="5400000" sy="-100000" algn="bl" rotWithShape="0"/>
              </a:effectLst>
              <a:latin typeface="Cambria"/>
              <a:ea typeface="Cambria"/>
              <a:cs typeface="Cambria"/>
              <a:sym typeface="Cambria"/>
            </a:endParaRPr>
          </a:p>
        </p:txBody>
      </p:sp>
      <p:sp>
        <p:nvSpPr>
          <p:cNvPr id="1872" name="Google Shape;1872;p101"/>
          <p:cNvSpPr/>
          <p:nvPr/>
        </p:nvSpPr>
        <p:spPr>
          <a:xfrm>
            <a:off x="3131841" y="-33560"/>
            <a:ext cx="3131700" cy="22356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73" name="Google Shape;1873;p101"/>
          <p:cNvSpPr/>
          <p:nvPr/>
        </p:nvSpPr>
        <p:spPr>
          <a:xfrm>
            <a:off x="-89866" y="1689263"/>
            <a:ext cx="3444673" cy="338514"/>
          </a:xfrm>
          <a:prstGeom prst="rect">
            <a:avLst/>
          </a:prstGeom>
          <a:noFill/>
          <a:ln>
            <a:noFill/>
          </a:ln>
        </p:spPr>
        <p:txBody>
          <a:bodyPr spcFirstLastPara="1" wrap="square" lIns="91425" tIns="45700" rIns="91425" bIns="45700" anchor="t" anchorCtr="0">
            <a:spAutoFit/>
          </a:bodyPr>
          <a:lstStyle/>
          <a:p>
            <a:pPr lvl="0">
              <a:buSzPts val="1800"/>
            </a:pPr>
            <a:r>
              <a:rPr lang="en-US" sz="1600" b="0" i="0" u="none" strike="noStrike" cap="none" dirty="0" smtClean="0">
                <a:solidFill>
                  <a:schemeClr val="dk1"/>
                </a:solidFill>
                <a:latin typeface="Calibri"/>
                <a:ea typeface="Calibri"/>
                <a:cs typeface="Calibri"/>
                <a:sym typeface="Calibri"/>
              </a:rPr>
              <a:t>“</a:t>
            </a:r>
            <a:r>
              <a:rPr lang="ka-GE" sz="1600" dirty="0">
                <a:solidFill>
                  <a:schemeClr val="dk1"/>
                </a:solidFill>
                <a:latin typeface="Calibri"/>
                <a:ea typeface="Calibri"/>
                <a:cs typeface="Calibri"/>
                <a:sym typeface="Calibri"/>
              </a:rPr>
              <a:t>ბიოდეგრადირებადი</a:t>
            </a:r>
            <a:r>
              <a:rPr lang="en-US" sz="1600" b="0" i="0" u="none" strike="noStrike" cap="none" dirty="0" smtClean="0">
                <a:solidFill>
                  <a:schemeClr val="dk1"/>
                </a:solidFill>
                <a:latin typeface="Calibri"/>
                <a:ea typeface="Calibri"/>
                <a:cs typeface="Calibri"/>
                <a:sym typeface="Calibri"/>
              </a:rPr>
              <a:t>” </a:t>
            </a:r>
            <a:r>
              <a:rPr lang="ka-GE" sz="1600" b="0" i="0" u="none" strike="noStrike" cap="none" dirty="0" smtClean="0">
                <a:solidFill>
                  <a:schemeClr val="dk1"/>
                </a:solidFill>
                <a:latin typeface="Calibri"/>
                <a:ea typeface="Calibri"/>
                <a:cs typeface="Calibri"/>
                <a:sym typeface="Calibri"/>
              </a:rPr>
              <a:t>პლასტმასი</a:t>
            </a:r>
            <a:endParaRPr sz="1200" b="0" i="0" u="none" strike="noStrike" cap="none" dirty="0">
              <a:solidFill>
                <a:srgbClr val="000000"/>
              </a:solidFill>
              <a:latin typeface="Arial"/>
              <a:ea typeface="Arial"/>
              <a:cs typeface="Arial"/>
              <a:sym typeface="Arial"/>
            </a:endParaRPr>
          </a:p>
        </p:txBody>
      </p:sp>
      <p:pic>
        <p:nvPicPr>
          <p:cNvPr id="1874" name="Google Shape;1874;p101" descr="ÐÐ°ÑÑÐ¸Ð½ÐºÐ¸ Ð¿Ð¾ Ð·Ð°Ð¿ÑÐ¾ÑÑ composting"/>
          <p:cNvPicPr preferRelativeResize="0"/>
          <p:nvPr/>
        </p:nvPicPr>
        <p:blipFill rotWithShape="1">
          <a:blip r:embed="rId5">
            <a:alphaModFix/>
          </a:blip>
          <a:srcRect/>
          <a:stretch/>
        </p:blipFill>
        <p:spPr>
          <a:xfrm>
            <a:off x="3385289" y="32232"/>
            <a:ext cx="2668353" cy="1715370"/>
          </a:xfrm>
          <a:prstGeom prst="rect">
            <a:avLst/>
          </a:prstGeom>
          <a:noFill/>
          <a:ln>
            <a:noFill/>
          </a:ln>
        </p:spPr>
      </p:pic>
      <p:sp>
        <p:nvSpPr>
          <p:cNvPr id="1875" name="Google Shape;1875;p101"/>
          <p:cNvSpPr/>
          <p:nvPr/>
        </p:nvSpPr>
        <p:spPr>
          <a:xfrm>
            <a:off x="4287215" y="1644601"/>
            <a:ext cx="2400600" cy="584735"/>
          </a:xfrm>
          <a:prstGeom prst="rect">
            <a:avLst/>
          </a:prstGeom>
          <a:noFill/>
          <a:ln>
            <a:noFill/>
          </a:ln>
        </p:spPr>
        <p:txBody>
          <a:bodyPr spcFirstLastPara="1" wrap="square" lIns="91425" tIns="45700" rIns="91425" bIns="45700" anchor="t" anchorCtr="0">
            <a:spAutoFit/>
          </a:bodyPr>
          <a:lstStyle/>
          <a:p>
            <a:pPr lvl="0">
              <a:buSzPts val="1800"/>
            </a:pPr>
            <a:r>
              <a:rPr lang="ka-GE" sz="1600" dirty="0">
                <a:solidFill>
                  <a:schemeClr val="dk1"/>
                </a:solidFill>
                <a:latin typeface="Calibri"/>
                <a:ea typeface="Calibri"/>
                <a:cs typeface="Calibri"/>
                <a:sym typeface="Calibri"/>
              </a:rPr>
              <a:t>სავალდებულო კომპოსტირება</a:t>
            </a:r>
            <a:endParaRPr sz="1600" b="0" i="0" u="none" strike="noStrike" cap="none" dirty="0">
              <a:solidFill>
                <a:schemeClr val="dk1"/>
              </a:solidFill>
              <a:latin typeface="Calibri"/>
              <a:ea typeface="Calibri"/>
              <a:cs typeface="Calibri"/>
              <a:sym typeface="Calibri"/>
            </a:endParaRPr>
          </a:p>
        </p:txBody>
      </p:sp>
      <p:sp>
        <p:nvSpPr>
          <p:cNvPr id="1876" name="Google Shape;1876;p101"/>
          <p:cNvSpPr/>
          <p:nvPr/>
        </p:nvSpPr>
        <p:spPr>
          <a:xfrm>
            <a:off x="6263950" y="-47690"/>
            <a:ext cx="2880000" cy="22356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77" name="Google Shape;1877;p101" descr="ÐÐ°ÑÑÐ¸Ð½ÐºÐ¸ Ð¿Ð¾ Ð·Ð°Ð¿ÑÐ¾ÑÑ Energy from Waste"/>
          <p:cNvPicPr preferRelativeResize="0"/>
          <p:nvPr/>
        </p:nvPicPr>
        <p:blipFill rotWithShape="1">
          <a:blip r:embed="rId6">
            <a:alphaModFix/>
          </a:blip>
          <a:srcRect/>
          <a:stretch/>
        </p:blipFill>
        <p:spPr>
          <a:xfrm>
            <a:off x="6408939" y="65034"/>
            <a:ext cx="2627557" cy="1682568"/>
          </a:xfrm>
          <a:prstGeom prst="rect">
            <a:avLst/>
          </a:prstGeom>
          <a:noFill/>
          <a:ln>
            <a:noFill/>
          </a:ln>
        </p:spPr>
      </p:pic>
      <p:sp>
        <p:nvSpPr>
          <p:cNvPr id="1878" name="Google Shape;1878;p101"/>
          <p:cNvSpPr/>
          <p:nvPr/>
        </p:nvSpPr>
        <p:spPr>
          <a:xfrm>
            <a:off x="6974704" y="1461721"/>
            <a:ext cx="2314235"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dk1"/>
                </a:solidFill>
                <a:latin typeface="Calibri"/>
                <a:ea typeface="Calibri"/>
                <a:cs typeface="Calibri"/>
                <a:sym typeface="Calibri"/>
              </a:rPr>
              <a:t>ენერგია ორგანული ნარჩენებიდან</a:t>
            </a:r>
            <a:endParaRPr sz="1800" b="0" i="0" u="none" strike="noStrike" cap="none" dirty="0">
              <a:solidFill>
                <a:schemeClr val="dk1"/>
              </a:solidFill>
              <a:latin typeface="Calibri"/>
              <a:ea typeface="Calibri"/>
              <a:cs typeface="Calibri"/>
              <a:sym typeface="Calibri"/>
            </a:endParaRPr>
          </a:p>
        </p:txBody>
      </p:sp>
      <p:sp>
        <p:nvSpPr>
          <p:cNvPr id="1879" name="Google Shape;1879;p101"/>
          <p:cNvSpPr/>
          <p:nvPr/>
        </p:nvSpPr>
        <p:spPr>
          <a:xfrm>
            <a:off x="-6233" y="2201931"/>
            <a:ext cx="3131700" cy="23355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pic>
        <p:nvPicPr>
          <p:cNvPr id="1880" name="Google Shape;1880;p101" descr="ÐÐ°ÑÑÐ¸Ð½ÐºÐ¸ Ð¿Ð¾ Ð·Ð°Ð¿ÑÐ¾ÑÑ E-Waste"/>
          <p:cNvPicPr preferRelativeResize="0"/>
          <p:nvPr/>
        </p:nvPicPr>
        <p:blipFill rotWithShape="1">
          <a:blip r:embed="rId7">
            <a:alphaModFix/>
          </a:blip>
          <a:srcRect b="16422"/>
          <a:stretch/>
        </p:blipFill>
        <p:spPr>
          <a:xfrm>
            <a:off x="256635" y="2116935"/>
            <a:ext cx="2447552" cy="1820899"/>
          </a:xfrm>
          <a:prstGeom prst="rect">
            <a:avLst/>
          </a:prstGeom>
          <a:noFill/>
          <a:ln>
            <a:noFill/>
          </a:ln>
        </p:spPr>
      </p:pic>
      <p:sp>
        <p:nvSpPr>
          <p:cNvPr id="1881" name="Google Shape;1881;p101"/>
          <p:cNvSpPr/>
          <p:nvPr/>
        </p:nvSpPr>
        <p:spPr>
          <a:xfrm>
            <a:off x="97567" y="3967862"/>
            <a:ext cx="2924100" cy="584735"/>
          </a:xfrm>
          <a:prstGeom prst="rect">
            <a:avLst/>
          </a:prstGeom>
          <a:noFill/>
          <a:ln>
            <a:noFill/>
          </a:ln>
        </p:spPr>
        <p:txBody>
          <a:bodyPr spcFirstLastPara="1" wrap="square" lIns="91425" tIns="45700" rIns="91425" bIns="45700" anchor="t" anchorCtr="0">
            <a:spAutoFit/>
          </a:bodyPr>
          <a:lstStyle/>
          <a:p>
            <a:pPr lvl="0">
              <a:buSzPts val="1800"/>
            </a:pPr>
            <a:r>
              <a:rPr lang="ka-GE" sz="1600" b="1" dirty="0">
                <a:solidFill>
                  <a:schemeClr val="dk1"/>
                </a:solidFill>
                <a:latin typeface="Calibri"/>
                <a:ea typeface="Calibri"/>
                <a:cs typeface="Calibri"/>
                <a:sym typeface="Calibri"/>
              </a:rPr>
              <a:t>მზარდი საკითხები </a:t>
            </a:r>
            <a:r>
              <a:rPr lang="ka-GE" sz="1600" b="1" dirty="0" smtClean="0">
                <a:solidFill>
                  <a:schemeClr val="dk1"/>
                </a:solidFill>
                <a:latin typeface="Calibri"/>
                <a:ea typeface="Calibri"/>
                <a:cs typeface="Calibri"/>
                <a:sym typeface="Calibri"/>
              </a:rPr>
              <a:t>ელექტრო</a:t>
            </a:r>
            <a:r>
              <a:rPr lang="en-US" sz="1600" b="1" dirty="0" smtClean="0">
                <a:solidFill>
                  <a:schemeClr val="dk1"/>
                </a:solidFill>
                <a:latin typeface="Calibri"/>
                <a:ea typeface="Calibri"/>
                <a:cs typeface="Calibri"/>
                <a:sym typeface="Calibri"/>
              </a:rPr>
              <a:t>- </a:t>
            </a:r>
            <a:r>
              <a:rPr lang="ka-GE" sz="1600" b="1" dirty="0" smtClean="0">
                <a:solidFill>
                  <a:schemeClr val="dk1"/>
                </a:solidFill>
                <a:latin typeface="Calibri"/>
                <a:ea typeface="Calibri"/>
                <a:cs typeface="Calibri"/>
                <a:sym typeface="Calibri"/>
              </a:rPr>
              <a:t>ნარჩენებთან</a:t>
            </a:r>
            <a:endParaRPr sz="1200" b="1" i="0" u="none" strike="noStrike" cap="none" dirty="0">
              <a:solidFill>
                <a:srgbClr val="000000"/>
              </a:solidFill>
              <a:sym typeface="Arial"/>
            </a:endParaRPr>
          </a:p>
        </p:txBody>
      </p:sp>
      <p:sp>
        <p:nvSpPr>
          <p:cNvPr id="1882" name="Google Shape;1882;p101"/>
          <p:cNvSpPr/>
          <p:nvPr/>
        </p:nvSpPr>
        <p:spPr>
          <a:xfrm>
            <a:off x="6267011" y="2201931"/>
            <a:ext cx="2880000" cy="23316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83" name="Google Shape;1883;p101" descr="ÐÐ°ÑÑÐ¸Ð½ÐºÐ¸ Ð¿Ð¾ Ð·Ð°Ð¿ÑÐ¾ÑÑ circular rethinking"/>
          <p:cNvPicPr preferRelativeResize="0"/>
          <p:nvPr/>
        </p:nvPicPr>
        <p:blipFill rotWithShape="1">
          <a:blip r:embed="rId8">
            <a:alphaModFix/>
          </a:blip>
          <a:srcRect/>
          <a:stretch/>
        </p:blipFill>
        <p:spPr>
          <a:xfrm>
            <a:off x="6540811" y="2061793"/>
            <a:ext cx="2326326" cy="2326326"/>
          </a:xfrm>
          <a:prstGeom prst="rect">
            <a:avLst/>
          </a:prstGeom>
          <a:noFill/>
          <a:ln>
            <a:noFill/>
          </a:ln>
        </p:spPr>
      </p:pic>
      <p:sp>
        <p:nvSpPr>
          <p:cNvPr id="1884" name="Google Shape;1884;p101"/>
          <p:cNvSpPr/>
          <p:nvPr/>
        </p:nvSpPr>
        <p:spPr>
          <a:xfrm>
            <a:off x="6892501" y="4164208"/>
            <a:ext cx="218862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800" b="0" i="0" u="none" strike="noStrike" cap="none" dirty="0" smtClean="0">
                <a:solidFill>
                  <a:schemeClr val="dk1"/>
                </a:solidFill>
                <a:latin typeface="Calibri"/>
                <a:ea typeface="Calibri"/>
                <a:cs typeface="Calibri"/>
                <a:sym typeface="Calibri"/>
              </a:rPr>
              <a:t>წრიული ხედვა</a:t>
            </a:r>
            <a:endParaRPr sz="1800" b="0" i="0" u="none" strike="noStrike" cap="none" dirty="0">
              <a:solidFill>
                <a:schemeClr val="dk1"/>
              </a:solidFill>
              <a:latin typeface="Calibri"/>
              <a:ea typeface="Calibri"/>
              <a:cs typeface="Calibri"/>
              <a:sym typeface="Calibri"/>
            </a:endParaRPr>
          </a:p>
        </p:txBody>
      </p:sp>
      <p:sp>
        <p:nvSpPr>
          <p:cNvPr id="1885" name="Google Shape;1885;p101"/>
          <p:cNvSpPr/>
          <p:nvPr/>
        </p:nvSpPr>
        <p:spPr>
          <a:xfrm>
            <a:off x="-21907" y="4533540"/>
            <a:ext cx="3131700" cy="23244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1886" name="Google Shape;1886;p101"/>
          <p:cNvSpPr/>
          <p:nvPr/>
        </p:nvSpPr>
        <p:spPr>
          <a:xfrm>
            <a:off x="3131841" y="4533540"/>
            <a:ext cx="3189900" cy="23244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6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6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6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6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6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lang="ka-GE" sz="1600" b="1"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ka-GE" sz="1600" b="1" i="0" u="none" strike="noStrike" cap="none" dirty="0" smtClean="0">
                <a:solidFill>
                  <a:schemeClr val="dk1"/>
                </a:solidFill>
                <a:latin typeface="Calibri"/>
                <a:ea typeface="Calibri"/>
                <a:cs typeface="Calibri"/>
                <a:sym typeface="Calibri"/>
              </a:rPr>
              <a:t>სახიფათო ნარჩენები კონტროლის ქვეშ</a:t>
            </a:r>
            <a:endParaRPr sz="1600" b="1" i="0" u="none" strike="noStrike" cap="none" dirty="0">
              <a:solidFill>
                <a:schemeClr val="dk1"/>
              </a:solidFill>
              <a:latin typeface="Calibri"/>
              <a:ea typeface="Calibri"/>
              <a:cs typeface="Calibri"/>
              <a:sym typeface="Calibri"/>
            </a:endParaRPr>
          </a:p>
        </p:txBody>
      </p:sp>
      <p:sp>
        <p:nvSpPr>
          <p:cNvPr id="1887" name="Google Shape;1887;p101"/>
          <p:cNvSpPr/>
          <p:nvPr/>
        </p:nvSpPr>
        <p:spPr>
          <a:xfrm>
            <a:off x="6267011" y="4533540"/>
            <a:ext cx="2880000" cy="2324400"/>
          </a:xfrm>
          <a:prstGeom prst="rect">
            <a:avLst/>
          </a:prstGeom>
          <a:solidFill>
            <a:srgbClr val="B8D6E2"/>
          </a:solidFill>
          <a:ln w="12700" cap="flat" cmpd="sng">
            <a:solidFill>
              <a:srgbClr val="45A9C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marL="0" marR="0" lvl="0" indent="0" algn="l" rtl="0">
              <a:lnSpc>
                <a:spcPct val="7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a:p>
            <a:pPr lvl="0">
              <a:lnSpc>
                <a:spcPct val="70000"/>
              </a:lnSpc>
              <a:buSzPts val="1800"/>
            </a:pPr>
            <a:r>
              <a:rPr lang="ka-GE" sz="1800" b="1" dirty="0">
                <a:solidFill>
                  <a:schemeClr val="dk1"/>
                </a:solidFill>
                <a:latin typeface="Calibri"/>
                <a:ea typeface="Calibri"/>
                <a:cs typeface="Calibri"/>
                <a:sym typeface="Calibri"/>
              </a:rPr>
              <a:t>შეაჩერე უკონტროლო </a:t>
            </a:r>
            <a:r>
              <a:rPr lang="ka-GE" sz="1800" b="1" dirty="0" smtClean="0">
                <a:solidFill>
                  <a:schemeClr val="dk1"/>
                </a:solidFill>
                <a:latin typeface="Calibri"/>
                <a:ea typeface="Calibri"/>
                <a:cs typeface="Calibri"/>
                <a:sym typeface="Calibri"/>
              </a:rPr>
              <a:t>გადაყრა </a:t>
            </a:r>
            <a:r>
              <a:rPr lang="ka-GE" sz="1800" b="1" dirty="0">
                <a:solidFill>
                  <a:schemeClr val="dk1"/>
                </a:solidFill>
                <a:latin typeface="Calibri"/>
                <a:ea typeface="Calibri"/>
                <a:cs typeface="Calibri"/>
                <a:sym typeface="Calibri"/>
              </a:rPr>
              <a:t>და წვა</a:t>
            </a:r>
            <a:endParaRPr sz="1800" b="1" i="0" u="none" strike="noStrike" cap="none" dirty="0">
              <a:solidFill>
                <a:schemeClr val="dk1"/>
              </a:solidFill>
              <a:latin typeface="Calibri"/>
              <a:ea typeface="Calibri"/>
              <a:cs typeface="Calibri"/>
              <a:sym typeface="Calibri"/>
            </a:endParaRPr>
          </a:p>
        </p:txBody>
      </p:sp>
      <p:sp>
        <p:nvSpPr>
          <p:cNvPr id="1888" name="Google Shape;1888;p101"/>
          <p:cNvSpPr/>
          <p:nvPr/>
        </p:nvSpPr>
        <p:spPr>
          <a:xfrm>
            <a:off x="71116" y="6273265"/>
            <a:ext cx="3046514"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ka-GE" sz="1600" b="1" i="0" u="none" strike="noStrike" cap="none" dirty="0" smtClean="0">
                <a:solidFill>
                  <a:schemeClr val="dk1"/>
                </a:solidFill>
                <a:latin typeface="Calibri"/>
                <a:ea typeface="Calibri"/>
                <a:cs typeface="Calibri"/>
                <a:sym typeface="Calibri"/>
              </a:rPr>
              <a:t>ფოკუსირება ნარჩენების პრევენციაზე</a:t>
            </a:r>
            <a:endParaRPr sz="1600" b="0" i="0" u="none" strike="noStrike" cap="none" dirty="0">
              <a:solidFill>
                <a:schemeClr val="dk1"/>
              </a:solidFill>
              <a:latin typeface="Calibri"/>
              <a:ea typeface="Calibri"/>
              <a:cs typeface="Calibri"/>
              <a:sym typeface="Calibri"/>
            </a:endParaRPr>
          </a:p>
        </p:txBody>
      </p:sp>
      <p:pic>
        <p:nvPicPr>
          <p:cNvPr id="1889" name="Google Shape;1889;p101" descr="ÐÐ°ÑÑÐ¸Ð½ÐºÐ¸ Ð¿Ð¾ Ð·Ð°Ð¿ÑÐ¾ÑÑ waste prevention"/>
          <p:cNvPicPr preferRelativeResize="0"/>
          <p:nvPr/>
        </p:nvPicPr>
        <p:blipFill rotWithShape="1">
          <a:blip r:embed="rId9">
            <a:alphaModFix/>
          </a:blip>
          <a:srcRect/>
          <a:stretch/>
        </p:blipFill>
        <p:spPr>
          <a:xfrm>
            <a:off x="130998" y="4869160"/>
            <a:ext cx="2803749" cy="1388692"/>
          </a:xfrm>
          <a:prstGeom prst="rect">
            <a:avLst/>
          </a:prstGeom>
          <a:noFill/>
          <a:ln>
            <a:noFill/>
          </a:ln>
        </p:spPr>
      </p:pic>
      <p:pic>
        <p:nvPicPr>
          <p:cNvPr id="1890" name="Google Shape;1890;p101" descr="ÐÐ°ÑÑÐ¸Ð½ÐºÐ¸ Ð¿Ð¾ Ð·Ð°Ð¿ÑÐ¾ÑÑ hazardous wastes"/>
          <p:cNvPicPr preferRelativeResize="0"/>
          <p:nvPr/>
        </p:nvPicPr>
        <p:blipFill rotWithShape="1">
          <a:blip r:embed="rId10">
            <a:alphaModFix/>
          </a:blip>
          <a:srcRect/>
          <a:stretch/>
        </p:blipFill>
        <p:spPr>
          <a:xfrm>
            <a:off x="3715623" y="4537373"/>
            <a:ext cx="1941804" cy="1720479"/>
          </a:xfrm>
          <a:prstGeom prst="rect">
            <a:avLst/>
          </a:prstGeom>
          <a:noFill/>
          <a:ln>
            <a:noFill/>
          </a:ln>
        </p:spPr>
      </p:pic>
      <p:pic>
        <p:nvPicPr>
          <p:cNvPr id="1891" name="Google Shape;1891;p101"/>
          <p:cNvPicPr preferRelativeResize="0"/>
          <p:nvPr/>
        </p:nvPicPr>
        <p:blipFill rotWithShape="1">
          <a:blip r:embed="rId11">
            <a:alphaModFix/>
          </a:blip>
          <a:srcRect/>
          <a:stretch/>
        </p:blipFill>
        <p:spPr>
          <a:xfrm>
            <a:off x="6621213" y="4570474"/>
            <a:ext cx="1916214" cy="1831468"/>
          </a:xfrm>
          <a:prstGeom prst="rect">
            <a:avLst/>
          </a:prstGeom>
          <a:noFill/>
          <a:ln>
            <a:noFill/>
          </a:ln>
        </p:spPr>
      </p:pic>
    </p:spTree>
    <p:extLst>
      <p:ext uri="{BB962C8B-B14F-4D97-AF65-F5344CB8AC3E}">
        <p14:creationId xmlns:p14="http://schemas.microsoft.com/office/powerpoint/2010/main" val="210227402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95"/>
        <p:cNvGrpSpPr/>
        <p:nvPr/>
      </p:nvGrpSpPr>
      <p:grpSpPr>
        <a:xfrm>
          <a:off x="0" y="0"/>
          <a:ext cx="0" cy="0"/>
          <a:chOff x="0" y="0"/>
          <a:chExt cx="0" cy="0"/>
        </a:xfrm>
      </p:grpSpPr>
      <p:sp>
        <p:nvSpPr>
          <p:cNvPr id="1896" name="Google Shape;1896;p102"/>
          <p:cNvSpPr txBox="1">
            <a:spLocks noGrp="1"/>
          </p:cNvSpPr>
          <p:nvPr>
            <p:ph type="body" idx="1"/>
          </p:nvPr>
        </p:nvSpPr>
        <p:spPr>
          <a:xfrm>
            <a:off x="0" y="830666"/>
            <a:ext cx="8255727" cy="6027334"/>
          </a:xfrm>
          <a:prstGeom prst="rect">
            <a:avLst/>
          </a:prstGeom>
          <a:noFill/>
          <a:ln>
            <a:noFill/>
          </a:ln>
        </p:spPr>
        <p:txBody>
          <a:bodyPr spcFirstLastPara="1" wrap="square" lIns="91425" tIns="45700" rIns="91425" bIns="45700" anchor="t" anchorCtr="0">
            <a:normAutofit/>
          </a:bodyPr>
          <a:lstStyle/>
          <a:p>
            <a:pPr marL="114300" lvl="0" indent="457200" algn="just">
              <a:lnSpc>
                <a:spcPct val="90000"/>
              </a:lnSpc>
              <a:spcBef>
                <a:spcPts val="0"/>
              </a:spcBef>
              <a:buSzPts val="2500"/>
              <a:buNone/>
            </a:pPr>
            <a:r>
              <a:rPr lang="ka-GE" sz="2400" dirty="0">
                <a:latin typeface="Times New Roman"/>
                <a:ea typeface="Times New Roman"/>
                <a:cs typeface="Times New Roman"/>
                <a:sym typeface="Times New Roman"/>
              </a:rPr>
              <a:t>მომავალი ნარჩენების მართვის ზოგადი მონახაზი მომდევნო სლაიდზეა </a:t>
            </a:r>
            <a:r>
              <a:rPr lang="ka-GE" sz="2400" dirty="0" smtClean="0">
                <a:latin typeface="Times New Roman"/>
                <a:ea typeface="Times New Roman"/>
                <a:cs typeface="Times New Roman"/>
                <a:sym typeface="Times New Roman"/>
              </a:rPr>
              <a:t>წარმოდგენილი.</a:t>
            </a:r>
            <a:r>
              <a:rPr lang="ka-GE" sz="2400" dirty="0">
                <a:latin typeface="Times New Roman"/>
                <a:ea typeface="Times New Roman"/>
                <a:cs typeface="Times New Roman"/>
                <a:sym typeface="Times New Roman"/>
              </a:rPr>
              <a:t> ნაგვის </a:t>
            </a:r>
            <a:r>
              <a:rPr lang="ka-GE" sz="2400" dirty="0" smtClean="0">
                <a:latin typeface="Times New Roman"/>
                <a:ea typeface="Times New Roman"/>
                <a:cs typeface="Times New Roman"/>
                <a:sym typeface="Times New Roman"/>
              </a:rPr>
              <a:t>დახარისხება </a:t>
            </a:r>
            <a:r>
              <a:rPr lang="ka-GE" sz="2400" dirty="0">
                <a:latin typeface="Times New Roman"/>
                <a:ea typeface="Times New Roman"/>
                <a:cs typeface="Times New Roman"/>
                <a:sym typeface="Times New Roman"/>
              </a:rPr>
              <a:t>ხდება </a:t>
            </a:r>
            <a:r>
              <a:rPr lang="ka-GE" sz="2400" dirty="0" smtClean="0">
                <a:latin typeface="Times New Roman"/>
                <a:ea typeface="Times New Roman"/>
                <a:cs typeface="Times New Roman"/>
                <a:sym typeface="Times New Roman"/>
              </a:rPr>
              <a:t>ორგანული ნივთიერებების გამოყოფით, ისე</a:t>
            </a:r>
            <a:r>
              <a:rPr lang="ka-GE" sz="2400" dirty="0">
                <a:latin typeface="Times New Roman"/>
                <a:ea typeface="Times New Roman"/>
                <a:cs typeface="Times New Roman"/>
                <a:sym typeface="Times New Roman"/>
              </a:rPr>
              <a:t>, რომ ბიოგაზის, </a:t>
            </a:r>
            <a:r>
              <a:rPr lang="ka-GE" sz="2400" dirty="0" smtClean="0">
                <a:latin typeface="Times New Roman"/>
                <a:ea typeface="Times New Roman"/>
                <a:cs typeface="Times New Roman"/>
                <a:sym typeface="Times New Roman"/>
              </a:rPr>
              <a:t>მყარი ბიომასის </a:t>
            </a:r>
            <a:r>
              <a:rPr lang="ka-GE" sz="2400" dirty="0">
                <a:latin typeface="Times New Roman"/>
                <a:ea typeface="Times New Roman"/>
                <a:cs typeface="Times New Roman"/>
                <a:sym typeface="Times New Roman"/>
              </a:rPr>
              <a:t>და კომპოსტის მასალების </a:t>
            </a:r>
            <a:r>
              <a:rPr lang="ka-GE" sz="2400" dirty="0" smtClean="0">
                <a:latin typeface="Times New Roman"/>
                <a:ea typeface="Times New Roman"/>
                <a:cs typeface="Times New Roman"/>
                <a:sym typeface="Times New Roman"/>
              </a:rPr>
              <a:t>წარმოება იყოს შესაძლებელი.</a:t>
            </a:r>
            <a:r>
              <a:rPr lang="ka-GE" sz="2400" dirty="0">
                <a:latin typeface="Times New Roman"/>
                <a:ea typeface="Times New Roman"/>
                <a:cs typeface="Times New Roman"/>
                <a:sym typeface="Times New Roman"/>
              </a:rPr>
              <a:t> სხვა გადამუშავებული და ამოღებული მასალები, როგორიცაა ლითონები, პლასტმასები, სამშენებლო და </a:t>
            </a:r>
            <a:r>
              <a:rPr lang="ka-GE" sz="2400" dirty="0" smtClean="0">
                <a:latin typeface="Times New Roman"/>
                <a:ea typeface="Times New Roman"/>
                <a:cs typeface="Times New Roman"/>
                <a:sym typeface="Times New Roman"/>
              </a:rPr>
              <a:t>დემონტაჟის </a:t>
            </a:r>
            <a:r>
              <a:rPr lang="ka-GE" sz="2400" dirty="0">
                <a:latin typeface="Times New Roman"/>
                <a:ea typeface="Times New Roman"/>
                <a:cs typeface="Times New Roman"/>
                <a:sym typeface="Times New Roman"/>
              </a:rPr>
              <a:t>მასალები, </a:t>
            </a:r>
            <a:r>
              <a:rPr lang="ka-GE" sz="2400" dirty="0" smtClean="0">
                <a:latin typeface="Times New Roman"/>
                <a:ea typeface="Times New Roman"/>
                <a:cs typeface="Times New Roman"/>
                <a:sym typeface="Times New Roman"/>
              </a:rPr>
              <a:t>უნდა განცალკევდეს </a:t>
            </a:r>
            <a:r>
              <a:rPr lang="ka-GE" sz="2400" dirty="0">
                <a:latin typeface="Times New Roman"/>
                <a:ea typeface="Times New Roman"/>
                <a:cs typeface="Times New Roman"/>
                <a:sym typeface="Times New Roman"/>
              </a:rPr>
              <a:t>და </a:t>
            </a:r>
            <a:r>
              <a:rPr lang="ka-GE" sz="2400" dirty="0" smtClean="0">
                <a:latin typeface="Times New Roman"/>
                <a:ea typeface="Times New Roman"/>
                <a:cs typeface="Times New Roman"/>
                <a:sym typeface="Times New Roman"/>
              </a:rPr>
              <a:t>ბოლომდე გაიყიდოს/გადანაწილდეს სხვადასხვა ბაზრებზე.</a:t>
            </a:r>
          </a:p>
          <a:p>
            <a:pPr marL="114300" lvl="0" indent="457200" algn="just">
              <a:lnSpc>
                <a:spcPct val="90000"/>
              </a:lnSpc>
              <a:spcBef>
                <a:spcPts val="0"/>
              </a:spcBef>
              <a:buSzPts val="2500"/>
              <a:buNone/>
            </a:pPr>
            <a:r>
              <a:rPr lang="ka-GE" sz="2400" dirty="0">
                <a:latin typeface="Times New Roman"/>
                <a:ea typeface="Times New Roman"/>
                <a:cs typeface="Times New Roman"/>
                <a:sym typeface="Times New Roman"/>
              </a:rPr>
              <a:t>მიზანი იქნებოდა </a:t>
            </a:r>
            <a:r>
              <a:rPr lang="ka-GE" sz="2400" dirty="0" smtClean="0">
                <a:latin typeface="Times New Roman"/>
                <a:ea typeface="Times New Roman"/>
                <a:cs typeface="Times New Roman"/>
                <a:sym typeface="Times New Roman"/>
              </a:rPr>
              <a:t>ნაგავსაყრელებზე, 10%-ზე ნაკლები ნარჩენების განლაგება.</a:t>
            </a:r>
          </a:p>
          <a:p>
            <a:pPr marL="114300" lvl="0" indent="457200" algn="just">
              <a:lnSpc>
                <a:spcPct val="90000"/>
              </a:lnSpc>
              <a:spcBef>
                <a:spcPts val="0"/>
              </a:spcBef>
              <a:buSzPts val="2500"/>
              <a:buNone/>
            </a:pPr>
            <a:r>
              <a:rPr lang="en-US" sz="2400" dirty="0" smtClean="0">
                <a:latin typeface="Times New Roman"/>
                <a:ea typeface="Times New Roman"/>
                <a:cs typeface="Times New Roman"/>
                <a:sym typeface="Times New Roman"/>
              </a:rPr>
              <a:t> </a:t>
            </a:r>
            <a:r>
              <a:rPr lang="ka-GE" sz="2400" dirty="0">
                <a:latin typeface="Times New Roman"/>
                <a:ea typeface="Times New Roman"/>
                <a:cs typeface="Times New Roman"/>
                <a:sym typeface="Times New Roman"/>
              </a:rPr>
              <a:t>მაგრამ ეს შეიძლება გაუმჯობესდეს და ნარჩენების პროცენტული რაოდენობა, რომელიც </a:t>
            </a:r>
            <a:r>
              <a:rPr lang="ka-GE" sz="2400" dirty="0" smtClean="0">
                <a:latin typeface="Times New Roman"/>
                <a:ea typeface="Times New Roman"/>
                <a:cs typeface="Times New Roman"/>
                <a:sym typeface="Times New Roman"/>
              </a:rPr>
              <a:t>ნაგავსაყრელზე იგზავნება, </a:t>
            </a:r>
            <a:r>
              <a:rPr lang="ka-GE" sz="2400" dirty="0">
                <a:latin typeface="Times New Roman"/>
                <a:ea typeface="Times New Roman"/>
                <a:cs typeface="Times New Roman"/>
                <a:sym typeface="Times New Roman"/>
              </a:rPr>
              <a:t>შეიძლება შემცირდეს ნულამდე.</a:t>
            </a:r>
            <a:endParaRPr sz="2000" b="1"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6497" y="181361"/>
            <a:ext cx="9191059" cy="6676639"/>
          </a:xfrm>
          <a:prstGeom prst="rect">
            <a:avLst/>
          </a:prstGeom>
        </p:spPr>
      </p:pic>
    </p:spTree>
    <p:extLst>
      <p:ext uri="{BB962C8B-B14F-4D97-AF65-F5344CB8AC3E}">
        <p14:creationId xmlns:p14="http://schemas.microsoft.com/office/powerpoint/2010/main" val="3663021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оседство">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2571</TotalTime>
  <Words>4955</Words>
  <Application>Microsoft Office PowerPoint</Application>
  <PresentationFormat>On-screen Show (4:3)</PresentationFormat>
  <Paragraphs>597</Paragraphs>
  <Slides>79</Slides>
  <Notes>73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79</vt:i4>
      </vt:variant>
    </vt:vector>
  </HeadingPairs>
  <TitlesOfParts>
    <vt:vector size="88" baseType="lpstr">
      <vt:lpstr>Arial</vt:lpstr>
      <vt:lpstr>Calibri</vt:lpstr>
      <vt:lpstr>Cambria</vt:lpstr>
      <vt:lpstr>Georgia</vt:lpstr>
      <vt:lpstr>Sylfaen</vt:lpstr>
      <vt:lpstr>Times New Roman</vt:lpstr>
      <vt:lpstr>Wingdings</vt:lpstr>
      <vt:lpstr>Соседство</vt:lpstr>
      <vt:lpstr>Тема Office</vt:lpstr>
      <vt:lpstr>მომავალი ნარჩენების პოლიტიკის განვითარებისათვის – განმარტებები, ფაქტები და ტენდენციები, ბალტიის ზღვის რეგიონში და მის ფარგლებს გარეთ</vt:lpstr>
      <vt:lpstr>PowerPoint Presentation</vt:lpstr>
      <vt:lpstr>ნარჩენების მართვის მიდგომები</vt:lpstr>
      <vt:lpstr>250 წლის წინ, “ციკლური ეკონომიკა” იყო ექსკლუზიური ცხოვრების გზა</vt:lpstr>
      <vt:lpstr>სამრეწველო რევოლუციამ გამოიწვია ხაზოვან ეკონომიკაზე გადასვლა</vt:lpstr>
      <vt:lpstr>ხაზოვანმა ეკონომიკამ სერიოზული პრობლემები გამოიწვია</vt:lpstr>
      <vt:lpstr>ამგვარად, გვჭირდება გადავიდეთ ახალ ციკლურ ეკონომიკაზე</vt:lpstr>
      <vt:lpstr>PowerPoint Presentation</vt:lpstr>
      <vt:lpstr>ციკლური ეკონომიკის პოტენციური მიზანი</vt:lpstr>
      <vt:lpstr>ძირითადი სამოქმედო ტერიტორიები</vt:lpstr>
      <vt:lpstr>PowerPoint Presentation</vt:lpstr>
      <vt:lpstr>"მრავალ R" -ის იერარქია</vt:lpstr>
      <vt:lpstr>ტერიტორიული იერარქია</vt:lpstr>
      <vt:lpstr>საერთო მმართველობა</vt:lpstr>
      <vt:lpstr>ინტეგრირებული დაგეგმვა</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MSW საშუალო შემადგენლობა </vt:lpstr>
      <vt:lpstr>MSW საშუალო შემადგენლობა </vt:lpstr>
      <vt:lpstr>PowerPoint Presentation</vt:lpstr>
      <vt:lpstr>PowerPoint Presentation</vt:lpstr>
      <vt:lpstr>ნარჩენების მართვა უკრაინაში</vt:lpstr>
      <vt:lpstr>PowerPoint Presentation</vt:lpstr>
      <vt:lpstr>PowerPoint Presentation</vt:lpstr>
      <vt:lpstr>მყარი ნარცენები განთავსებულია ნაგავსაყრელებზე სხვა ინფრასტრუქტურა განუვითარებელია</vt:lpstr>
      <vt:lpstr>PowerPoint Presentation</vt:lpstr>
      <vt:lpstr>ნარჩენების მართვა საქართველოში</vt:lpstr>
      <vt:lpstr>MSW შემადგენლობა</vt:lpstr>
      <vt:lpstr>PowerPoint Presentation</vt:lpstr>
      <vt:lpstr>PowerPoint Presentation</vt:lpstr>
      <vt:lpstr>ლოჯისტიკის მართვის კონცეფცია</vt:lpstr>
      <vt:lpstr>ნარჩენების მართვის ლოჯისტიკა</vt:lpstr>
      <vt:lpstr>PowerPoint Presentation</vt:lpstr>
      <vt:lpstr>ნარჩენების გლობალური ვაჭრობა</vt:lpstr>
      <vt:lpstr>გლობალური ნარჩენების ვაჭრობის ტენდენციები</vt:lpstr>
      <vt:lpstr>PowerPoint Presentation</vt:lpstr>
      <vt:lpstr>PowerPoint Presentation</vt:lpstr>
      <vt:lpstr>პლასტმასი</vt:lpstr>
      <vt:lpstr>PowerPoint Presentation</vt:lpstr>
      <vt:lpstr>ბალტიის ზღვის რეგიონის ნარჩენების ლოჯისტიკა</vt:lpstr>
      <vt:lpstr>PowerPoint Presentation</vt:lpstr>
      <vt:lpstr>სახიფათო ნარჩენები</vt:lpstr>
      <vt:lpstr>ნარჩენების გადაზიდვის რეგულაცია ევროკავშირში</vt:lpstr>
      <vt:lpstr>ესტონეთი</vt:lpstr>
      <vt:lpstr>ლატვია</vt:lpstr>
      <vt:lpstr>ლიეტუვა</vt:lpstr>
      <vt:lpstr>ფინეთი</vt:lpstr>
      <vt:lpstr>შვედეთი</vt:lpstr>
      <vt:lpstr>დანია</vt:lpstr>
      <vt:lpstr>გერმანია</vt:lpstr>
      <vt:lpstr>პოლონეთი</vt:lpstr>
      <vt:lpstr>ციკლური ეკონმიკის განათლება სკოლებში და გარემოსდაცვა</vt:lpstr>
      <vt:lpstr>PowerPoint Presentation</vt:lpstr>
      <vt:lpstr>წრიული ეკონომიკის კომპეტენციები</vt:lpstr>
      <vt:lpstr>PowerPoint Presentation</vt:lpstr>
      <vt:lpstr>PowerPoint Presentation</vt:lpstr>
      <vt:lpstr>PowerPoint Presentation</vt:lpstr>
      <vt:lpstr>PowerPoint Presentation</vt:lpstr>
      <vt:lpstr>PowerPoint Presentation</vt:lpstr>
      <vt:lpstr>PowerPoint Presentation</vt:lpstr>
      <vt:lpstr>საშუალო სკოლის პროექტების მაგალითები მატრიცის მიხედვით</vt:lpstr>
      <vt:lpstr>კვლევაზე დაფუძნებული სწავლება</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elaborated Future Waste Policies – definitions, facts and trends in Baltic Sea Region and beyond</dc:title>
  <dc:creator>Inga</dc:creator>
  <cp:lastModifiedBy>Tamari Mumladze</cp:lastModifiedBy>
  <cp:revision>178</cp:revision>
  <dcterms:modified xsi:type="dcterms:W3CDTF">2018-12-29T13:27:05Z</dcterms:modified>
</cp:coreProperties>
</file>