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6.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 id="2147483852" r:id="rId2"/>
  </p:sldMasterIdLst>
  <p:notesMasterIdLst>
    <p:notesMasterId r:id="rId72"/>
  </p:notesMasterIdLst>
  <p:sldIdLst>
    <p:sldId id="256" r:id="rId3"/>
    <p:sldId id="260" r:id="rId4"/>
    <p:sldId id="327" r:id="rId5"/>
    <p:sldId id="319" r:id="rId6"/>
    <p:sldId id="259" r:id="rId7"/>
    <p:sldId id="264" r:id="rId8"/>
    <p:sldId id="261" r:id="rId9"/>
    <p:sldId id="267" r:id="rId10"/>
    <p:sldId id="318" r:id="rId11"/>
    <p:sldId id="269" r:id="rId12"/>
    <p:sldId id="270" r:id="rId13"/>
    <p:sldId id="271" r:id="rId14"/>
    <p:sldId id="272" r:id="rId15"/>
    <p:sldId id="273" r:id="rId16"/>
    <p:sldId id="343" r:id="rId17"/>
    <p:sldId id="344" r:id="rId18"/>
    <p:sldId id="345" r:id="rId19"/>
    <p:sldId id="320" r:id="rId20"/>
    <p:sldId id="316" r:id="rId21"/>
    <p:sldId id="317" r:id="rId22"/>
    <p:sldId id="321" r:id="rId23"/>
    <p:sldId id="328" r:id="rId24"/>
    <p:sldId id="329" r:id="rId25"/>
    <p:sldId id="263" r:id="rId26"/>
    <p:sldId id="274" r:id="rId27"/>
    <p:sldId id="275" r:id="rId28"/>
    <p:sldId id="277" r:id="rId29"/>
    <p:sldId id="276" r:id="rId30"/>
    <p:sldId id="278" r:id="rId31"/>
    <p:sldId id="281" r:id="rId32"/>
    <p:sldId id="280" r:id="rId33"/>
    <p:sldId id="279" r:id="rId34"/>
    <p:sldId id="283" r:id="rId35"/>
    <p:sldId id="284" r:id="rId36"/>
    <p:sldId id="285" r:id="rId37"/>
    <p:sldId id="287" r:id="rId38"/>
    <p:sldId id="288" r:id="rId39"/>
    <p:sldId id="289"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 id="361" r:id="rId56"/>
    <p:sldId id="362" r:id="rId57"/>
    <p:sldId id="363" r:id="rId58"/>
    <p:sldId id="364" r:id="rId59"/>
    <p:sldId id="365" r:id="rId60"/>
    <p:sldId id="366" r:id="rId61"/>
    <p:sldId id="367" r:id="rId62"/>
    <p:sldId id="368" r:id="rId63"/>
    <p:sldId id="371" r:id="rId64"/>
    <p:sldId id="372" r:id="rId65"/>
    <p:sldId id="373" r:id="rId66"/>
    <p:sldId id="374" r:id="rId67"/>
    <p:sldId id="375" r:id="rId68"/>
    <p:sldId id="376" r:id="rId69"/>
    <p:sldId id="377" r:id="rId70"/>
    <p:sldId id="378" r:id="rId71"/>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Помір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94660"/>
  </p:normalViewPr>
  <p:slideViewPr>
    <p:cSldViewPr>
      <p:cViewPr>
        <p:scale>
          <a:sx n="90" d="100"/>
          <a:sy n="90" d="100"/>
        </p:scale>
        <p:origin x="-1284" y="-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oleObject" Target="file:///C:\Users\Nastya\Downloads\SE_Wship_update_21February_2018_LB_M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5081232337761"/>
          <c:y val="5.239136488442122E-2"/>
          <c:w val="0.83949057283464423"/>
          <c:h val="0.56085669413355221"/>
        </c:manualLayout>
      </c:layout>
      <c:barChart>
        <c:barDir val="col"/>
        <c:grouping val="stacked"/>
        <c:varyColors val="0"/>
        <c:ser>
          <c:idx val="0"/>
          <c:order val="0"/>
          <c:tx>
            <c:strRef>
              <c:f>Лист1!$B$1</c:f>
              <c:strCache>
                <c:ptCount val="1"/>
                <c:pt idx="0">
                  <c:v>Recycling and recovery</c:v>
                </c:pt>
              </c:strCache>
            </c:strRef>
          </c:tx>
          <c:invertIfNegative val="0"/>
          <c:dLbls>
            <c:dLbl>
              <c:idx val="0"/>
              <c:layout>
                <c:manualLayout>
                  <c:x val="-2.8380256101643328E-3"/>
                  <c:y val="-0.26199019012317537"/>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E9B-4A7F-AD36-A90734A28E37}"/>
                </c:ext>
              </c:extLst>
            </c:dLbl>
            <c:dLbl>
              <c:idx val="1"/>
              <c:layout>
                <c:manualLayout>
                  <c:x val="2.8380256101643328E-3"/>
                  <c:y val="-0.15865282645362636"/>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E9B-4A7F-AD36-A90734A28E37}"/>
                </c:ext>
              </c:extLst>
            </c:dLbl>
            <c:dLbl>
              <c:idx val="2"/>
              <c:layout>
                <c:manualLayout>
                  <c:x val="-2.8380256101643328E-3"/>
                  <c:y val="-0.15346509118034504"/>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E9B-4A7F-AD36-A90734A28E37}"/>
                </c:ext>
              </c:extLst>
            </c:dLbl>
            <c:dLbl>
              <c:idx val="3"/>
              <c:layout>
                <c:manualLayout>
                  <c:x val="2.8378021435808555E-3"/>
                  <c:y val="-0.13383523764314784"/>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E9B-4A7F-AD36-A90734A28E37}"/>
                </c:ext>
              </c:extLst>
            </c:dLbl>
            <c:dLbl>
              <c:idx val="4"/>
              <c:layout>
                <c:manualLayout>
                  <c:x val="-2.8380256101643328E-3"/>
                  <c:y val="-0.18110361474987627"/>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E9B-4A7F-AD36-A90734A28E37}"/>
                </c:ext>
              </c:extLst>
            </c:dLbl>
            <c:dLbl>
              <c:idx val="5"/>
              <c:layout>
                <c:manualLayout>
                  <c:x val="2.8380256101643328E-3"/>
                  <c:y val="-0.160008556047885"/>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E9B-4A7F-AD36-A90734A28E37}"/>
                </c:ext>
              </c:extLst>
            </c:dLbl>
            <c:dLbl>
              <c:idx val="6"/>
              <c:layout>
                <c:manualLayout>
                  <c:x val="-2.8380256101644369E-3"/>
                  <c:y val="-0.22005202885105118"/>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E9B-4A7F-AD36-A90734A28E37}"/>
                </c:ext>
              </c:extLst>
            </c:dLbl>
            <c:dLbl>
              <c:idx val="7"/>
              <c:layout>
                <c:manualLayout>
                  <c:x val="-2.5106671575175076E-3"/>
                  <c:y val="-0.1259511004625217"/>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E9B-4A7F-AD36-A90734A28E37}"/>
                </c:ext>
              </c:extLst>
            </c:dLbl>
            <c:spPr>
              <a:noFill/>
              <a:ln>
                <a:noFill/>
              </a:ln>
              <a:effectLst/>
            </c:sp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Лист1!$A$2:$A$9</c:f>
              <c:strCache>
                <c:ptCount val="8"/>
                <c:pt idx="0">
                  <c:v>Данія</c:v>
                </c:pt>
                <c:pt idx="1">
                  <c:v>Литва</c:v>
                </c:pt>
                <c:pt idx="2">
                  <c:v>Латвія</c:v>
                </c:pt>
                <c:pt idx="3">
                  <c:v>Естонія</c:v>
                </c:pt>
                <c:pt idx="4">
                  <c:v>Фінляндія</c:v>
                </c:pt>
                <c:pt idx="5">
                  <c:v>Швеція</c:v>
                </c:pt>
                <c:pt idx="6">
                  <c:v>Германія</c:v>
                </c:pt>
                <c:pt idx="7">
                  <c:v>Польща</c:v>
                </c:pt>
              </c:strCache>
            </c:strRef>
          </c:cat>
          <c:val>
            <c:numRef>
              <c:f>Лист1!$B$2:$B$9</c:f>
              <c:numCache>
                <c:formatCode>General</c:formatCode>
                <c:ptCount val="8"/>
                <c:pt idx="0">
                  <c:v>789</c:v>
                </c:pt>
                <c:pt idx="1">
                  <c:v>450</c:v>
                </c:pt>
                <c:pt idx="2">
                  <c:v>426</c:v>
                </c:pt>
                <c:pt idx="3">
                  <c:v>363</c:v>
                </c:pt>
                <c:pt idx="4">
                  <c:v>500</c:v>
                </c:pt>
                <c:pt idx="5">
                  <c:v>447</c:v>
                </c:pt>
                <c:pt idx="6">
                  <c:v>625</c:v>
                </c:pt>
                <c:pt idx="7">
                  <c:v>280</c:v>
                </c:pt>
              </c:numCache>
            </c:numRef>
          </c:val>
          <c:extLst xmlns:c16r2="http://schemas.microsoft.com/office/drawing/2015/06/chart">
            <c:ext xmlns:c16="http://schemas.microsoft.com/office/drawing/2014/chart" uri="{C3380CC4-5D6E-409C-BE32-E72D297353CC}">
              <c16:uniqueId val="{00000008-7E9B-4A7F-AD36-A90734A28E37}"/>
            </c:ext>
          </c:extLst>
        </c:ser>
        <c:dLbls>
          <c:dLblPos val="inEnd"/>
          <c:showLegendKey val="0"/>
          <c:showVal val="1"/>
          <c:showCatName val="0"/>
          <c:showSerName val="0"/>
          <c:showPercent val="0"/>
          <c:showBubbleSize val="0"/>
        </c:dLbls>
        <c:gapWidth val="150"/>
        <c:overlap val="100"/>
        <c:axId val="122883072"/>
        <c:axId val="122890112"/>
      </c:barChart>
      <c:catAx>
        <c:axId val="122883072"/>
        <c:scaling>
          <c:orientation val="minMax"/>
        </c:scaling>
        <c:delete val="0"/>
        <c:axPos val="b"/>
        <c:numFmt formatCode="General" sourceLinked="0"/>
        <c:majorTickMark val="out"/>
        <c:minorTickMark val="none"/>
        <c:tickLblPos val="nextTo"/>
        <c:crossAx val="122890112"/>
        <c:crosses val="autoZero"/>
        <c:auto val="1"/>
        <c:lblAlgn val="ctr"/>
        <c:lblOffset val="100"/>
        <c:noMultiLvlLbl val="0"/>
      </c:catAx>
      <c:valAx>
        <c:axId val="122890112"/>
        <c:scaling>
          <c:orientation val="minMax"/>
        </c:scaling>
        <c:delete val="0"/>
        <c:axPos val="l"/>
        <c:majorGridlines/>
        <c:numFmt formatCode="General" sourceLinked="1"/>
        <c:majorTickMark val="out"/>
        <c:minorTickMark val="none"/>
        <c:tickLblPos val="nextTo"/>
        <c:crossAx val="122883072"/>
        <c:crosses val="autoZero"/>
        <c:crossBetween val="between"/>
      </c:valAx>
    </c:plotArea>
    <c:plotVisOnly val="1"/>
    <c:dispBlanksAs val="gap"/>
    <c:showDLblsOverMax val="0"/>
  </c:chart>
  <c:txPr>
    <a:bodyPr/>
    <a:lstStyle/>
    <a:p>
      <a:pPr>
        <a:defRPr sz="1800"/>
      </a:pPr>
      <a:endParaRPr lang="uk-U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Лист1!$B$1</c:f>
              <c:strCache>
                <c:ptCount val="1"/>
                <c:pt idx="0">
                  <c:v>Столбец1</c:v>
                </c:pt>
              </c:strCache>
            </c:strRef>
          </c:tx>
          <c:invertIfNegative val="0"/>
          <c:dLbls>
            <c:dLbl>
              <c:idx val="0"/>
              <c:layout>
                <c:manualLayout>
                  <c:x val="-5.6893320097049886E-3"/>
                  <c:y val="-5.5885133414111617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94D-4AC9-AA3B-0025926BFB15}"/>
                </c:ext>
              </c:extLst>
            </c:dLbl>
            <c:dLbl>
              <c:idx val="1"/>
              <c:layout>
                <c:manualLayout>
                  <c:x val="8.5339980145575228E-3"/>
                  <c:y val="-5.2781079081557949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94D-4AC9-AA3B-0025926BFB15}"/>
                </c:ext>
              </c:extLst>
            </c:dLbl>
            <c:dLbl>
              <c:idx val="2"/>
              <c:layout>
                <c:manualLayout>
                  <c:x val="2.8446660048525073E-3"/>
                  <c:y val="-2.9218079711573267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A94D-4AC9-AA3B-0025926BFB15}"/>
                </c:ext>
              </c:extLst>
            </c:dLbl>
            <c:dLbl>
              <c:idx val="3"/>
              <c:layout>
                <c:manualLayout>
                  <c:x val="5.6893320097050146E-3"/>
                  <c:y val="-1.5230610577319366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94D-4AC9-AA3B-0025926BFB15}"/>
                </c:ext>
              </c:extLst>
            </c:dLbl>
            <c:dLbl>
              <c:idx val="4"/>
              <c:layout>
                <c:manualLayout>
                  <c:x val="0"/>
                  <c:y val="-5.1124625737130024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A94D-4AC9-AA3B-0025926BFB15}"/>
                </c:ext>
              </c:extLst>
            </c:dLbl>
            <c:dLbl>
              <c:idx val="5"/>
              <c:layout>
                <c:manualLayout>
                  <c:x val="0"/>
                  <c:y val="-6.3452163693835703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A94D-4AC9-AA3B-0025926BFB15}"/>
                </c:ext>
              </c:extLst>
            </c:dLbl>
            <c:dLbl>
              <c:idx val="6"/>
              <c:layout>
                <c:manualLayout>
                  <c:x val="-2.8446660048524032E-3"/>
                  <c:y val="-0.324229655486308"/>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A94D-4AC9-AA3B-0025926BFB15}"/>
                </c:ext>
              </c:extLst>
            </c:dLbl>
            <c:dLbl>
              <c:idx val="7"/>
              <c:layout>
                <c:manualLayout>
                  <c:x val="-2.8446660048525073E-3"/>
                  <c:y val="-8.7827112240460956E-2"/>
                </c:manualLayout>
              </c:layout>
              <c:dLblPos val="ct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A94D-4AC9-AA3B-0025926BFB15}"/>
                </c:ext>
              </c:extLst>
            </c:dLbl>
            <c:spPr>
              <a:noFill/>
              <a:ln>
                <a:noFill/>
              </a:ln>
              <a:effectLst/>
            </c:spPr>
            <c:txPr>
              <a:bodyPr/>
              <a:lstStyle/>
              <a:p>
                <a:pPr>
                  <a:defRPr sz="1400"/>
                </a:pPr>
                <a:endParaRPr lang="uk-UA"/>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Лист1!$A$2:$A$9</c:f>
              <c:strCache>
                <c:ptCount val="8"/>
                <c:pt idx="0">
                  <c:v>Данія</c:v>
                </c:pt>
                <c:pt idx="1">
                  <c:v>Литва</c:v>
                </c:pt>
                <c:pt idx="2">
                  <c:v>Латвія</c:v>
                </c:pt>
                <c:pt idx="3">
                  <c:v>Естонія</c:v>
                </c:pt>
                <c:pt idx="4">
                  <c:v>Фінляндія</c:v>
                </c:pt>
                <c:pt idx="5">
                  <c:v>Швеція</c:v>
                </c:pt>
                <c:pt idx="6">
                  <c:v>Германія</c:v>
                </c:pt>
                <c:pt idx="7">
                  <c:v>Польща</c:v>
                </c:pt>
              </c:strCache>
            </c:strRef>
          </c:cat>
          <c:val>
            <c:numRef>
              <c:f>Лист1!$B$2:$B$9</c:f>
              <c:numCache>
                <c:formatCode>General</c:formatCode>
                <c:ptCount val="8"/>
                <c:pt idx="0">
                  <c:v>4485</c:v>
                </c:pt>
                <c:pt idx="1">
                  <c:v>1300</c:v>
                </c:pt>
                <c:pt idx="2">
                  <c:v>798</c:v>
                </c:pt>
                <c:pt idx="3">
                  <c:v>473</c:v>
                </c:pt>
                <c:pt idx="4">
                  <c:v>2738</c:v>
                </c:pt>
                <c:pt idx="5">
                  <c:v>4377</c:v>
                </c:pt>
                <c:pt idx="6">
                  <c:v>51625</c:v>
                </c:pt>
                <c:pt idx="7">
                  <c:v>10863</c:v>
                </c:pt>
              </c:numCache>
            </c:numRef>
          </c:val>
          <c:extLst xmlns:c16r2="http://schemas.microsoft.com/office/drawing/2015/06/chart">
            <c:ext xmlns:c16="http://schemas.microsoft.com/office/drawing/2014/chart" uri="{C3380CC4-5D6E-409C-BE32-E72D297353CC}">
              <c16:uniqueId val="{00000008-A94D-4AC9-AA3B-0025926BFB15}"/>
            </c:ext>
          </c:extLst>
        </c:ser>
        <c:dLbls>
          <c:showLegendKey val="0"/>
          <c:showVal val="1"/>
          <c:showCatName val="0"/>
          <c:showSerName val="0"/>
          <c:showPercent val="0"/>
          <c:showBubbleSize val="0"/>
        </c:dLbls>
        <c:gapWidth val="150"/>
        <c:overlap val="100"/>
        <c:axId val="122945536"/>
        <c:axId val="122948224"/>
      </c:barChart>
      <c:catAx>
        <c:axId val="122945536"/>
        <c:scaling>
          <c:orientation val="minMax"/>
        </c:scaling>
        <c:delete val="0"/>
        <c:axPos val="b"/>
        <c:numFmt formatCode="General" sourceLinked="0"/>
        <c:majorTickMark val="out"/>
        <c:minorTickMark val="none"/>
        <c:tickLblPos val="nextTo"/>
        <c:crossAx val="122948224"/>
        <c:crosses val="autoZero"/>
        <c:auto val="1"/>
        <c:lblAlgn val="ctr"/>
        <c:lblOffset val="100"/>
        <c:noMultiLvlLbl val="0"/>
      </c:catAx>
      <c:valAx>
        <c:axId val="122948224"/>
        <c:scaling>
          <c:orientation val="minMax"/>
        </c:scaling>
        <c:delete val="0"/>
        <c:axPos val="l"/>
        <c:majorGridlines/>
        <c:numFmt formatCode="General" sourceLinked="1"/>
        <c:majorTickMark val="out"/>
        <c:minorTickMark val="none"/>
        <c:tickLblPos val="nextTo"/>
        <c:txPr>
          <a:bodyPr/>
          <a:lstStyle/>
          <a:p>
            <a:pPr>
              <a:defRPr sz="1600"/>
            </a:pPr>
            <a:endParaRPr lang="uk-UA"/>
          </a:p>
        </c:txPr>
        <c:crossAx val="122945536"/>
        <c:crosses val="autoZero"/>
        <c:crossBetween val="between"/>
      </c:valAx>
    </c:plotArea>
    <c:plotVisOnly val="1"/>
    <c:dispBlanksAs val="gap"/>
    <c:showDLblsOverMax val="0"/>
  </c:chart>
  <c:txPr>
    <a:bodyPr/>
    <a:lstStyle/>
    <a:p>
      <a:pPr>
        <a:defRPr sz="1800"/>
      </a:pPr>
      <a:endParaRPr lang="uk-UA"/>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Lithuania</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0-695A-449D-BFAD-F5939C08B92C}"/>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695A-449D-BFAD-F5939C08B92C}"/>
            </c:ext>
          </c:extLst>
        </c:ser>
        <c:ser>
          <c:idx val="2"/>
          <c:order val="2"/>
          <c:tx>
            <c:strRef>
              <c:f>Лист1!$D$1</c:f>
              <c:strCache>
                <c:ptCount val="1"/>
                <c:pt idx="0">
                  <c:v>Finland2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695A-449D-BFAD-F5939C08B92C}"/>
            </c:ext>
          </c:extLst>
        </c:ser>
        <c:ser>
          <c:idx val="3"/>
          <c:order val="3"/>
          <c:tx>
            <c:strRef>
              <c:f>Лист1!$E$1</c:f>
              <c:strCache>
                <c:ptCount val="1"/>
                <c:pt idx="0">
                  <c:v>Lithuania2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695A-449D-BFAD-F5939C08B92C}"/>
            </c:ext>
          </c:extLst>
        </c:ser>
        <c:ser>
          <c:idx val="4"/>
          <c:order val="4"/>
          <c:tx>
            <c:strRef>
              <c:f>Лист1!$F$1</c:f>
              <c:strCache>
                <c:ptCount val="1"/>
                <c:pt idx="0">
                  <c:v>Denmark</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695A-449D-BFAD-F5939C08B92C}"/>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xmlns:c16r2="http://schemas.microsoft.com/office/drawing/2015/06/chart">
            <c:ext xmlns:c16="http://schemas.microsoft.com/office/drawing/2014/chart" uri="{C3380CC4-5D6E-409C-BE32-E72D297353CC}">
              <c16:uniqueId val="{00000005-695A-449D-BFAD-F5939C08B92C}"/>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Latvia</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Лист1!$B$2:$B$16</c:f>
              <c:numCache>
                <c:formatCode>General</c:formatCode>
                <c:ptCount val="15"/>
                <c:pt idx="0">
                  <c:v>9</c:v>
                </c:pt>
                <c:pt idx="2">
                  <c:v>27</c:v>
                </c:pt>
                <c:pt idx="3">
                  <c:v>14</c:v>
                </c:pt>
                <c:pt idx="4">
                  <c:v>9</c:v>
                </c:pt>
                <c:pt idx="5">
                  <c:v>6</c:v>
                </c:pt>
                <c:pt idx="6">
                  <c:v>3</c:v>
                </c:pt>
                <c:pt idx="8">
                  <c:v>21</c:v>
                </c:pt>
                <c:pt idx="9">
                  <c:v>2</c:v>
                </c:pt>
                <c:pt idx="10">
                  <c:v>1</c:v>
                </c:pt>
                <c:pt idx="11">
                  <c:v>1</c:v>
                </c:pt>
                <c:pt idx="14">
                  <c:v>7</c:v>
                </c:pt>
              </c:numCache>
            </c:numRef>
          </c:val>
          <c:extLst xmlns:c16r2="http://schemas.microsoft.com/office/drawing/2015/06/chart">
            <c:ext xmlns:c16="http://schemas.microsoft.com/office/drawing/2014/chart" uri="{C3380CC4-5D6E-409C-BE32-E72D297353CC}">
              <c16:uniqueId val="{00000000-281C-431B-BA28-1E95AAA48591}"/>
            </c:ext>
          </c:extLst>
        </c:ser>
        <c:ser>
          <c:idx val="1"/>
          <c:order val="1"/>
          <c:tx>
            <c:strRef>
              <c:f>Лист1!$C$1</c:f>
              <c:strCache>
                <c:ptCount val="1"/>
                <c:pt idx="0">
                  <c:v>Latvia2</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Лист1!$C$2:$C$16</c:f>
              <c:numCache>
                <c:formatCode>General</c:formatCode>
                <c:ptCount val="15"/>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281C-431B-BA28-1E95AAA48591}"/>
            </c:ext>
          </c:extLst>
        </c:ser>
        <c:ser>
          <c:idx val="2"/>
          <c:order val="2"/>
          <c:tx>
            <c:strRef>
              <c:f>Лист1!$D$1</c:f>
              <c:strCache>
                <c:ptCount val="1"/>
                <c:pt idx="0">
                  <c:v>Finland</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Лист1!$D$2:$D$16</c:f>
              <c:numCache>
                <c:formatCode>General</c:formatCode>
                <c:ptCount val="15"/>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281C-431B-BA28-1E95AAA48591}"/>
            </c:ext>
          </c:extLst>
        </c:ser>
        <c:ser>
          <c:idx val="3"/>
          <c:order val="3"/>
          <c:tx>
            <c:strRef>
              <c:f>Лист1!$E$1</c:f>
              <c:strCache>
                <c:ptCount val="1"/>
                <c:pt idx="0">
                  <c:v>Lithuania</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Лист1!$E$2:$E$16</c:f>
              <c:numCache>
                <c:formatCode>General</c:formatCode>
                <c:ptCount val="15"/>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281C-431B-BA28-1E95AAA48591}"/>
            </c:ext>
          </c:extLst>
        </c:ser>
        <c:ser>
          <c:idx val="4"/>
          <c:order val="4"/>
          <c:tx>
            <c:strRef>
              <c:f>Лист1!$F$1</c:f>
              <c:strCache>
                <c:ptCount val="1"/>
                <c:pt idx="0">
                  <c:v>Denmark</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Лист1!$F$2:$F$16</c:f>
              <c:numCache>
                <c:formatCode>General</c:formatCode>
                <c:ptCount val="15"/>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281C-431B-BA28-1E95AAA48591}"/>
            </c:ext>
          </c:extLst>
        </c:ser>
        <c:ser>
          <c:idx val="5"/>
          <c:order val="5"/>
          <c:tx>
            <c:strRef>
              <c:f>Лист1!$G$1</c:f>
              <c:strCache>
                <c:ptCount val="1"/>
                <c:pt idx="0">
                  <c:v>Sweden</c:v>
                </c:pt>
              </c:strCache>
            </c:strRef>
          </c:tx>
          <c:cat>
            <c:strRef>
              <c:f>Лист1!$A$2:$A$16</c:f>
              <c:strCache>
                <c:ptCount val="15"/>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c:v>
                </c:pt>
              </c:strCache>
            </c:strRef>
          </c:cat>
          <c:val>
            <c:numRef>
              <c:f>Лист1!$G$2:$G$16</c:f>
              <c:numCache>
                <c:formatCode>General</c:formatCode>
                <c:ptCount val="15"/>
              </c:numCache>
            </c:numRef>
          </c:val>
          <c:extLst xmlns:c16r2="http://schemas.microsoft.com/office/drawing/2015/06/chart">
            <c:ext xmlns:c16="http://schemas.microsoft.com/office/drawing/2014/chart" uri="{C3380CC4-5D6E-409C-BE32-E72D297353CC}">
              <c16:uniqueId val="{00000005-281C-431B-BA28-1E95AAA48591}"/>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Estonia</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Лист1!$A$2:$A$15</c:f>
              <c:strCache>
                <c:ptCount val="14"/>
                <c:pt idx="0">
                  <c:v>Бумага і картон</c:v>
                </c:pt>
                <c:pt idx="1">
                  <c:v>Харчові відходи</c:v>
                </c:pt>
                <c:pt idx="2">
                  <c:v>Біовідходи</c:v>
                </c:pt>
                <c:pt idx="3">
                  <c:v>Пластик</c:v>
                </c:pt>
                <c:pt idx="4">
                  <c:v>Скло</c:v>
                </c:pt>
                <c:pt idx="5">
                  <c:v>Текстиль</c:v>
                </c:pt>
                <c:pt idx="6">
                  <c:v>Метал</c:v>
                </c:pt>
                <c:pt idx="7">
                  <c:v>Електронні відходи</c:v>
                </c:pt>
                <c:pt idx="8">
                  <c:v>Інше</c:v>
                </c:pt>
                <c:pt idx="9">
                  <c:v>Небезпечні відходи</c:v>
                </c:pt>
                <c:pt idx="10">
                  <c:v>Дерево</c:v>
                </c:pt>
                <c:pt idx="11">
                  <c:v>Шкіра, резина</c:v>
                </c:pt>
                <c:pt idx="12">
                  <c:v>Змішані відходи</c:v>
                </c:pt>
                <c:pt idx="13">
                  <c:v>Садові відходи</c:v>
                </c:pt>
              </c:strCache>
            </c:strRef>
          </c:cat>
          <c:val>
            <c:numRef>
              <c:f>Лист1!$B$2:$B$15</c:f>
              <c:numCache>
                <c:formatCode>General</c:formatCode>
                <c:ptCount val="14"/>
                <c:pt idx="0">
                  <c:v>14.7</c:v>
                </c:pt>
                <c:pt idx="1">
                  <c:v>28.5</c:v>
                </c:pt>
                <c:pt idx="2">
                  <c:v>12.3</c:v>
                </c:pt>
                <c:pt idx="3">
                  <c:v>15</c:v>
                </c:pt>
                <c:pt idx="4">
                  <c:v>7.3</c:v>
                </c:pt>
                <c:pt idx="5">
                  <c:v>3.95</c:v>
                </c:pt>
                <c:pt idx="6">
                  <c:v>2.5</c:v>
                </c:pt>
                <c:pt idx="7">
                  <c:v>0.5</c:v>
                </c:pt>
                <c:pt idx="8">
                  <c:v>14.9</c:v>
                </c:pt>
                <c:pt idx="9">
                  <c:v>0.35</c:v>
                </c:pt>
              </c:numCache>
            </c:numRef>
          </c:val>
          <c:extLst xmlns:c16r2="http://schemas.microsoft.com/office/drawing/2015/06/chart">
            <c:ext xmlns:c16="http://schemas.microsoft.com/office/drawing/2014/chart" uri="{C3380CC4-5D6E-409C-BE32-E72D297353CC}">
              <c16:uniqueId val="{00000000-10B8-43CD-9D5F-7E3F3D32EABF}"/>
            </c:ext>
          </c:extLst>
        </c:ser>
        <c:ser>
          <c:idx val="1"/>
          <c:order val="1"/>
          <c:tx>
            <c:strRef>
              <c:f>Лист1!$C$1</c:f>
              <c:strCache>
                <c:ptCount val="1"/>
                <c:pt idx="0">
                  <c:v>Latvia</c:v>
                </c:pt>
              </c:strCache>
            </c:strRef>
          </c:tx>
          <c:cat>
            <c:strRef>
              <c:f>Лист1!$A$2:$A$15</c:f>
              <c:strCache>
                <c:ptCount val="14"/>
                <c:pt idx="0">
                  <c:v>Бумага і картон</c:v>
                </c:pt>
                <c:pt idx="1">
                  <c:v>Харчові відходи</c:v>
                </c:pt>
                <c:pt idx="2">
                  <c:v>Біовідходи</c:v>
                </c:pt>
                <c:pt idx="3">
                  <c:v>Пластик</c:v>
                </c:pt>
                <c:pt idx="4">
                  <c:v>Скло</c:v>
                </c:pt>
                <c:pt idx="5">
                  <c:v>Текстиль</c:v>
                </c:pt>
                <c:pt idx="6">
                  <c:v>Метал</c:v>
                </c:pt>
                <c:pt idx="7">
                  <c:v>Електронні відходи</c:v>
                </c:pt>
                <c:pt idx="8">
                  <c:v>Інше</c:v>
                </c:pt>
                <c:pt idx="9">
                  <c:v>Небезпечні відходи</c:v>
                </c:pt>
                <c:pt idx="10">
                  <c:v>Дерево</c:v>
                </c:pt>
                <c:pt idx="11">
                  <c:v>Шкіра, резина</c:v>
                </c:pt>
                <c:pt idx="12">
                  <c:v>Змішані відходи</c:v>
                </c:pt>
                <c:pt idx="13">
                  <c:v>Садові відходи</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10B8-43CD-9D5F-7E3F3D32EABF}"/>
            </c:ext>
          </c:extLst>
        </c:ser>
        <c:ser>
          <c:idx val="2"/>
          <c:order val="2"/>
          <c:tx>
            <c:strRef>
              <c:f>Лист1!$D$1</c:f>
              <c:strCache>
                <c:ptCount val="1"/>
                <c:pt idx="0">
                  <c:v>Finland</c:v>
                </c:pt>
              </c:strCache>
            </c:strRef>
          </c:tx>
          <c:cat>
            <c:strRef>
              <c:f>Лист1!$A$2:$A$15</c:f>
              <c:strCache>
                <c:ptCount val="14"/>
                <c:pt idx="0">
                  <c:v>Бумага і картон</c:v>
                </c:pt>
                <c:pt idx="1">
                  <c:v>Харчові відходи</c:v>
                </c:pt>
                <c:pt idx="2">
                  <c:v>Біовідходи</c:v>
                </c:pt>
                <c:pt idx="3">
                  <c:v>Пластик</c:v>
                </c:pt>
                <c:pt idx="4">
                  <c:v>Скло</c:v>
                </c:pt>
                <c:pt idx="5">
                  <c:v>Текстиль</c:v>
                </c:pt>
                <c:pt idx="6">
                  <c:v>Метал</c:v>
                </c:pt>
                <c:pt idx="7">
                  <c:v>Електронні відходи</c:v>
                </c:pt>
                <c:pt idx="8">
                  <c:v>Інше</c:v>
                </c:pt>
                <c:pt idx="9">
                  <c:v>Небезпечні відходи</c:v>
                </c:pt>
                <c:pt idx="10">
                  <c:v>Дерево</c:v>
                </c:pt>
                <c:pt idx="11">
                  <c:v>Шкіра, резина</c:v>
                </c:pt>
                <c:pt idx="12">
                  <c:v>Змішані відходи</c:v>
                </c:pt>
                <c:pt idx="13">
                  <c:v>Садові відходи</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10B8-43CD-9D5F-7E3F3D32EABF}"/>
            </c:ext>
          </c:extLst>
        </c:ser>
        <c:ser>
          <c:idx val="3"/>
          <c:order val="3"/>
          <c:tx>
            <c:strRef>
              <c:f>Лист1!$E$1</c:f>
              <c:strCache>
                <c:ptCount val="1"/>
                <c:pt idx="0">
                  <c:v>Lithuania</c:v>
                </c:pt>
              </c:strCache>
            </c:strRef>
          </c:tx>
          <c:cat>
            <c:strRef>
              <c:f>Лист1!$A$2:$A$15</c:f>
              <c:strCache>
                <c:ptCount val="14"/>
                <c:pt idx="0">
                  <c:v>Бумага і картон</c:v>
                </c:pt>
                <c:pt idx="1">
                  <c:v>Харчові відходи</c:v>
                </c:pt>
                <c:pt idx="2">
                  <c:v>Біовідходи</c:v>
                </c:pt>
                <c:pt idx="3">
                  <c:v>Пластик</c:v>
                </c:pt>
                <c:pt idx="4">
                  <c:v>Скло</c:v>
                </c:pt>
                <c:pt idx="5">
                  <c:v>Текстиль</c:v>
                </c:pt>
                <c:pt idx="6">
                  <c:v>Метал</c:v>
                </c:pt>
                <c:pt idx="7">
                  <c:v>Електронні відходи</c:v>
                </c:pt>
                <c:pt idx="8">
                  <c:v>Інше</c:v>
                </c:pt>
                <c:pt idx="9">
                  <c:v>Небезпечні відходи</c:v>
                </c:pt>
                <c:pt idx="10">
                  <c:v>Дерево</c:v>
                </c:pt>
                <c:pt idx="11">
                  <c:v>Шкіра, резина</c:v>
                </c:pt>
                <c:pt idx="12">
                  <c:v>Змішані відходи</c:v>
                </c:pt>
                <c:pt idx="13">
                  <c:v>Садові відходи</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10B8-43CD-9D5F-7E3F3D32EABF}"/>
            </c:ext>
          </c:extLst>
        </c:ser>
        <c:ser>
          <c:idx val="4"/>
          <c:order val="4"/>
          <c:tx>
            <c:strRef>
              <c:f>Лист1!$F$1</c:f>
              <c:strCache>
                <c:ptCount val="1"/>
                <c:pt idx="0">
                  <c:v>Denmark</c:v>
                </c:pt>
              </c:strCache>
            </c:strRef>
          </c:tx>
          <c:cat>
            <c:strRef>
              <c:f>Лист1!$A$2:$A$15</c:f>
              <c:strCache>
                <c:ptCount val="14"/>
                <c:pt idx="0">
                  <c:v>Бумага і картон</c:v>
                </c:pt>
                <c:pt idx="1">
                  <c:v>Харчові відходи</c:v>
                </c:pt>
                <c:pt idx="2">
                  <c:v>Біовідходи</c:v>
                </c:pt>
                <c:pt idx="3">
                  <c:v>Пластик</c:v>
                </c:pt>
                <c:pt idx="4">
                  <c:v>Скло</c:v>
                </c:pt>
                <c:pt idx="5">
                  <c:v>Текстиль</c:v>
                </c:pt>
                <c:pt idx="6">
                  <c:v>Метал</c:v>
                </c:pt>
                <c:pt idx="7">
                  <c:v>Електронні відходи</c:v>
                </c:pt>
                <c:pt idx="8">
                  <c:v>Інше</c:v>
                </c:pt>
                <c:pt idx="9">
                  <c:v>Небезпечні відходи</c:v>
                </c:pt>
                <c:pt idx="10">
                  <c:v>Дерево</c:v>
                </c:pt>
                <c:pt idx="11">
                  <c:v>Шкіра, резина</c:v>
                </c:pt>
                <c:pt idx="12">
                  <c:v>Змішані відходи</c:v>
                </c:pt>
                <c:pt idx="13">
                  <c:v>Садові відходи</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10B8-43CD-9D5F-7E3F3D32EABF}"/>
            </c:ext>
          </c:extLst>
        </c:ser>
        <c:ser>
          <c:idx val="5"/>
          <c:order val="5"/>
          <c:tx>
            <c:strRef>
              <c:f>Лист1!$G$1</c:f>
              <c:strCache>
                <c:ptCount val="1"/>
                <c:pt idx="0">
                  <c:v>Sweden</c:v>
                </c:pt>
              </c:strCache>
            </c:strRef>
          </c:tx>
          <c:cat>
            <c:strRef>
              <c:f>Лист1!$A$2:$A$15</c:f>
              <c:strCache>
                <c:ptCount val="14"/>
                <c:pt idx="0">
                  <c:v>Бумага і картон</c:v>
                </c:pt>
                <c:pt idx="1">
                  <c:v>Харчові відходи</c:v>
                </c:pt>
                <c:pt idx="2">
                  <c:v>Біовідходи</c:v>
                </c:pt>
                <c:pt idx="3">
                  <c:v>Пластик</c:v>
                </c:pt>
                <c:pt idx="4">
                  <c:v>Скло</c:v>
                </c:pt>
                <c:pt idx="5">
                  <c:v>Текстиль</c:v>
                </c:pt>
                <c:pt idx="6">
                  <c:v>Метал</c:v>
                </c:pt>
                <c:pt idx="7">
                  <c:v>Електронні відходи</c:v>
                </c:pt>
                <c:pt idx="8">
                  <c:v>Інше</c:v>
                </c:pt>
                <c:pt idx="9">
                  <c:v>Небезпечні відходи</c:v>
                </c:pt>
                <c:pt idx="10">
                  <c:v>Дерево</c:v>
                </c:pt>
                <c:pt idx="11">
                  <c:v>Шкіра, резина</c:v>
                </c:pt>
                <c:pt idx="12">
                  <c:v>Змішані відходи</c:v>
                </c:pt>
                <c:pt idx="13">
                  <c:v>Садові відходи</c:v>
                </c:pt>
              </c:strCache>
            </c:strRef>
          </c:cat>
          <c:val>
            <c:numRef>
              <c:f>Лист1!$G$2:$G$15</c:f>
              <c:numCache>
                <c:formatCode>General</c:formatCode>
                <c:ptCount val="14"/>
              </c:numCache>
            </c:numRef>
          </c:val>
          <c:extLst xmlns:c16r2="http://schemas.microsoft.com/office/drawing/2015/06/chart">
            <c:ext xmlns:c16="http://schemas.microsoft.com/office/drawing/2014/chart" uri="{C3380CC4-5D6E-409C-BE32-E72D297353CC}">
              <c16:uniqueId val="{00000005-10B8-43CD-9D5F-7E3F3D32EABF}"/>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Finland</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0-C1D1-4944-86CE-E11B5A9F9CE5}"/>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C1D1-4944-86CE-E11B5A9F9CE5}"/>
            </c:ext>
          </c:extLst>
        </c:ser>
        <c:ser>
          <c:idx val="2"/>
          <c:order val="2"/>
          <c:tx>
            <c:strRef>
              <c:f>Лист1!$D$1</c:f>
              <c:strCache>
                <c:ptCount val="1"/>
                <c:pt idx="0">
                  <c:v>Finland2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C1D1-4944-86CE-E11B5A9F9CE5}"/>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C1D1-4944-86CE-E11B5A9F9CE5}"/>
            </c:ext>
          </c:extLst>
        </c:ser>
        <c:ser>
          <c:idx val="4"/>
          <c:order val="4"/>
          <c:tx>
            <c:strRef>
              <c:f>Лист1!$F$1</c:f>
              <c:strCache>
                <c:ptCount val="1"/>
                <c:pt idx="0">
                  <c:v>Denmark</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C1D1-4944-86CE-E11B5A9F9CE5}"/>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xmlns:c16r2="http://schemas.microsoft.com/office/drawing/2015/06/chart">
            <c:ext xmlns:c16="http://schemas.microsoft.com/office/drawing/2014/chart" uri="{C3380CC4-5D6E-409C-BE32-E72D297353CC}">
              <c16:uniqueId val="{00000005-C1D1-4944-86CE-E11B5A9F9CE5}"/>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Estonia</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Лист1!$B$2:$B$17</c:f>
              <c:numCache>
                <c:formatCode>General</c:formatCode>
                <c:ptCount val="16"/>
                <c:pt idx="0">
                  <c:v>16</c:v>
                </c:pt>
                <c:pt idx="2">
                  <c:v>50</c:v>
                </c:pt>
                <c:pt idx="3">
                  <c:v>16</c:v>
                </c:pt>
                <c:pt idx="4">
                  <c:v>2</c:v>
                </c:pt>
                <c:pt idx="5">
                  <c:v>2</c:v>
                </c:pt>
                <c:pt idx="6">
                  <c:v>2</c:v>
                </c:pt>
                <c:pt idx="8">
                  <c:v>6</c:v>
                </c:pt>
                <c:pt idx="10">
                  <c:v>1</c:v>
                </c:pt>
                <c:pt idx="15">
                  <c:v>5</c:v>
                </c:pt>
              </c:numCache>
            </c:numRef>
          </c:val>
          <c:extLst xmlns:c16r2="http://schemas.microsoft.com/office/drawing/2015/06/chart">
            <c:ext xmlns:c16="http://schemas.microsoft.com/office/drawing/2014/chart" uri="{C3380CC4-5D6E-409C-BE32-E72D297353CC}">
              <c16:uniqueId val="{00000000-7FE5-407B-89DA-110F2468198A}"/>
            </c:ext>
          </c:extLst>
        </c:ser>
        <c:ser>
          <c:idx val="1"/>
          <c:order val="1"/>
          <c:tx>
            <c:strRef>
              <c:f>Лист1!$C$1</c:f>
              <c:strCache>
                <c:ptCount val="1"/>
                <c:pt idx="0">
                  <c:v>Latvia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Лист1!$C$2:$C$17</c:f>
              <c:numCache>
                <c:formatCode>General</c:formatCode>
                <c:ptCount val="16"/>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7FE5-407B-89DA-110F2468198A}"/>
            </c:ext>
          </c:extLst>
        </c:ser>
        <c:ser>
          <c:idx val="2"/>
          <c:order val="2"/>
          <c:tx>
            <c:strRef>
              <c:f>Лист1!$D$1</c:f>
              <c:strCache>
                <c:ptCount val="1"/>
                <c:pt idx="0">
                  <c:v>Finland</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Лист1!$D$2:$D$17</c:f>
              <c:numCache>
                <c:formatCode>General</c:formatCode>
                <c:ptCount val="16"/>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7FE5-407B-89DA-110F2468198A}"/>
            </c:ext>
          </c:extLst>
        </c:ser>
        <c:ser>
          <c:idx val="3"/>
          <c:order val="3"/>
          <c:tx>
            <c:strRef>
              <c:f>Лист1!$E$1</c:f>
              <c:strCache>
                <c:ptCount val="1"/>
                <c:pt idx="0">
                  <c:v>Lithuania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Лист1!$E$2:$E$17</c:f>
              <c:numCache>
                <c:formatCode>General</c:formatCode>
                <c:ptCount val="16"/>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7FE5-407B-89DA-110F2468198A}"/>
            </c:ext>
          </c:extLst>
        </c:ser>
        <c:ser>
          <c:idx val="4"/>
          <c:order val="4"/>
          <c:tx>
            <c:strRef>
              <c:f>Лист1!$F$1</c:f>
              <c:strCache>
                <c:ptCount val="1"/>
                <c:pt idx="0">
                  <c:v>Denmark</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Лист1!$F$2:$F$17</c:f>
              <c:numCache>
                <c:formatCode>General</c:formatCode>
                <c:ptCount val="16"/>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7FE5-407B-89DA-110F2468198A}"/>
            </c:ext>
          </c:extLst>
        </c:ser>
        <c:ser>
          <c:idx val="5"/>
          <c:order val="5"/>
          <c:tx>
            <c:strRef>
              <c:f>Лист1!$G$1</c:f>
              <c:strCache>
                <c:ptCount val="1"/>
                <c:pt idx="0">
                  <c:v>Sweden</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Лист1!$G$2:$G$17</c:f>
              <c:numCache>
                <c:formatCode>General</c:formatCode>
                <c:ptCount val="16"/>
              </c:numCache>
            </c:numRef>
          </c:val>
          <c:extLst xmlns:c16r2="http://schemas.microsoft.com/office/drawing/2015/06/chart">
            <c:ext xmlns:c16="http://schemas.microsoft.com/office/drawing/2014/chart" uri="{C3380CC4-5D6E-409C-BE32-E72D297353CC}">
              <c16:uniqueId val="{00000005-7FE5-407B-89DA-110F2468198A}"/>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Denmark</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0-30B1-46CF-81E8-7902E7C4BC04}"/>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30B1-46CF-81E8-7902E7C4BC04}"/>
            </c:ext>
          </c:extLst>
        </c:ser>
        <c:ser>
          <c:idx val="2"/>
          <c:order val="2"/>
          <c:tx>
            <c:strRef>
              <c:f>Лист1!$D$1</c:f>
              <c:strCache>
                <c:ptCount val="1"/>
                <c:pt idx="0">
                  <c:v>Finland</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30B1-46CF-81E8-7902E7C4BC04}"/>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30B1-46CF-81E8-7902E7C4BC04}"/>
            </c:ext>
          </c:extLst>
        </c:ser>
        <c:ser>
          <c:idx val="4"/>
          <c:order val="4"/>
          <c:tx>
            <c:strRef>
              <c:f>Лист1!$F$1</c:f>
              <c:strCache>
                <c:ptCount val="1"/>
                <c:pt idx="0">
                  <c:v>Denmark2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30B1-46CF-81E8-7902E7C4BC04}"/>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xmlns:c16r2="http://schemas.microsoft.com/office/drawing/2015/06/chart">
            <c:ext xmlns:c16="http://schemas.microsoft.com/office/drawing/2014/chart" uri="{C3380CC4-5D6E-409C-BE32-E72D297353CC}">
              <c16:uniqueId val="{00000005-30B1-46CF-81E8-7902E7C4BC04}"/>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Estonia</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Лист1!$B$2:$B$17</c:f>
              <c:numCache>
                <c:formatCode>General</c:formatCode>
                <c:ptCount val="16"/>
                <c:pt idx="0">
                  <c:v>11</c:v>
                </c:pt>
                <c:pt idx="2">
                  <c:v>42</c:v>
                </c:pt>
                <c:pt idx="3">
                  <c:v>6</c:v>
                </c:pt>
                <c:pt idx="4">
                  <c:v>7</c:v>
                </c:pt>
                <c:pt idx="5">
                  <c:v>4</c:v>
                </c:pt>
                <c:pt idx="6">
                  <c:v>2</c:v>
                </c:pt>
                <c:pt idx="8">
                  <c:v>28</c:v>
                </c:pt>
                <c:pt idx="15">
                  <c:v>5</c:v>
                </c:pt>
              </c:numCache>
            </c:numRef>
          </c:val>
          <c:extLst xmlns:c16r2="http://schemas.microsoft.com/office/drawing/2015/06/chart">
            <c:ext xmlns:c16="http://schemas.microsoft.com/office/drawing/2014/chart" uri="{C3380CC4-5D6E-409C-BE32-E72D297353CC}">
              <c16:uniqueId val="{00000000-AA36-491A-89AA-F982010537F4}"/>
            </c:ext>
          </c:extLst>
        </c:ser>
        <c:ser>
          <c:idx val="1"/>
          <c:order val="1"/>
          <c:tx>
            <c:strRef>
              <c:f>Лист1!$C$1</c:f>
              <c:strCache>
                <c:ptCount val="1"/>
                <c:pt idx="0">
                  <c:v>Latvia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Лист1!$C$2:$C$17</c:f>
              <c:numCache>
                <c:formatCode>General</c:formatCode>
                <c:ptCount val="16"/>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AA36-491A-89AA-F982010537F4}"/>
            </c:ext>
          </c:extLst>
        </c:ser>
        <c:ser>
          <c:idx val="2"/>
          <c:order val="2"/>
          <c:tx>
            <c:strRef>
              <c:f>Лист1!$D$1</c:f>
              <c:strCache>
                <c:ptCount val="1"/>
                <c:pt idx="0">
                  <c:v>Finland</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Лист1!$D$2:$D$17</c:f>
              <c:numCache>
                <c:formatCode>General</c:formatCode>
                <c:ptCount val="16"/>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AA36-491A-89AA-F982010537F4}"/>
            </c:ext>
          </c:extLst>
        </c:ser>
        <c:ser>
          <c:idx val="3"/>
          <c:order val="3"/>
          <c:tx>
            <c:strRef>
              <c:f>Лист1!$E$1</c:f>
              <c:strCache>
                <c:ptCount val="1"/>
                <c:pt idx="0">
                  <c:v>Lithuania</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Лист1!$E$2:$E$17</c:f>
              <c:numCache>
                <c:formatCode>General</c:formatCode>
                <c:ptCount val="16"/>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AA36-491A-89AA-F982010537F4}"/>
            </c:ext>
          </c:extLst>
        </c:ser>
        <c:ser>
          <c:idx val="4"/>
          <c:order val="4"/>
          <c:tx>
            <c:strRef>
              <c:f>Лист1!$F$1</c:f>
              <c:strCache>
                <c:ptCount val="1"/>
                <c:pt idx="0">
                  <c:v>Denmark</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Лист1!$F$2:$F$17</c:f>
              <c:numCache>
                <c:formatCode>General</c:formatCode>
                <c:ptCount val="16"/>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AA36-491A-89AA-F982010537F4}"/>
            </c:ext>
          </c:extLst>
        </c:ser>
        <c:ser>
          <c:idx val="5"/>
          <c:order val="5"/>
          <c:tx>
            <c:strRef>
              <c:f>Лист1!$G$1</c:f>
              <c:strCache>
                <c:ptCount val="1"/>
                <c:pt idx="0">
                  <c:v>Sweden</c:v>
                </c:pt>
              </c:strCache>
            </c:strRef>
          </c:tx>
          <c:cat>
            <c:strRef>
              <c:f>Лист1!$A$2:$A$17</c:f>
              <c:strCache>
                <c:ptCount val="16"/>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pt idx="14">
                  <c:v>Diaper </c:v>
                </c:pt>
                <c:pt idx="15">
                  <c:v>Dust and title</c:v>
                </c:pt>
              </c:strCache>
            </c:strRef>
          </c:cat>
          <c:val>
            <c:numRef>
              <c:f>Лист1!$G$2:$G$17</c:f>
              <c:numCache>
                <c:formatCode>General</c:formatCode>
                <c:ptCount val="16"/>
              </c:numCache>
            </c:numRef>
          </c:val>
          <c:extLst xmlns:c16r2="http://schemas.microsoft.com/office/drawing/2015/06/chart">
            <c:ext xmlns:c16="http://schemas.microsoft.com/office/drawing/2014/chart" uri="{C3380CC4-5D6E-409C-BE32-E72D297353CC}">
              <c16:uniqueId val="{00000005-AA36-491A-89AA-F982010537F4}"/>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Denmark</c:v>
                </c:pt>
              </c:strCache>
            </c:strRef>
          </c:tx>
          <c:dLbls>
            <c:spPr>
              <a:noFill/>
              <a:ln>
                <a:noFill/>
              </a:ln>
              <a:effectLst/>
            </c:spPr>
            <c:txPr>
              <a:bodyPr/>
              <a:lstStyle/>
              <a:p>
                <a:pPr>
                  <a:defRPr sz="1500"/>
                </a:pPr>
                <a:endParaRPr lang="uk-UA"/>
              </a:p>
            </c:txPr>
            <c:dLblPos val="bestFit"/>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Лист1!$B$2:$B$15</c:f>
              <c:numCache>
                <c:formatCode>General</c:formatCode>
                <c:ptCount val="14"/>
                <c:pt idx="0">
                  <c:v>13</c:v>
                </c:pt>
                <c:pt idx="2">
                  <c:v>36</c:v>
                </c:pt>
                <c:pt idx="3">
                  <c:v>13</c:v>
                </c:pt>
                <c:pt idx="4">
                  <c:v>10</c:v>
                </c:pt>
                <c:pt idx="5">
                  <c:v>3</c:v>
                </c:pt>
                <c:pt idx="6">
                  <c:v>2</c:v>
                </c:pt>
                <c:pt idx="8">
                  <c:v>21</c:v>
                </c:pt>
                <c:pt idx="9">
                  <c:v>0.7</c:v>
                </c:pt>
                <c:pt idx="10">
                  <c:v>0.3</c:v>
                </c:pt>
                <c:pt idx="13">
                  <c:v>1</c:v>
                </c:pt>
              </c:numCache>
            </c:numRef>
          </c:val>
          <c:extLst xmlns:c16r2="http://schemas.microsoft.com/office/drawing/2015/06/chart">
            <c:ext xmlns:c16="http://schemas.microsoft.com/office/drawing/2014/chart" uri="{C3380CC4-5D6E-409C-BE32-E72D297353CC}">
              <c16:uniqueId val="{00000000-0462-429F-B6C9-7D8313E6B652}"/>
            </c:ext>
          </c:extLst>
        </c:ser>
        <c:ser>
          <c:idx val="1"/>
          <c:order val="1"/>
          <c:tx>
            <c:strRef>
              <c:f>Лист1!$C$1</c:f>
              <c:strCache>
                <c:ptCount val="1"/>
                <c:pt idx="0">
                  <c:v>Latvia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Лист1!$C$2:$C$15</c:f>
              <c:numCache>
                <c:formatCode>General</c:formatCode>
                <c:ptCount val="14"/>
                <c:pt idx="0">
                  <c:v>9</c:v>
                </c:pt>
                <c:pt idx="1">
                  <c:v>0</c:v>
                </c:pt>
                <c:pt idx="2">
                  <c:v>27</c:v>
                </c:pt>
                <c:pt idx="3">
                  <c:v>14</c:v>
                </c:pt>
                <c:pt idx="4">
                  <c:v>9</c:v>
                </c:pt>
                <c:pt idx="5">
                  <c:v>6</c:v>
                </c:pt>
                <c:pt idx="6">
                  <c:v>3</c:v>
                </c:pt>
                <c:pt idx="7">
                  <c:v>0</c:v>
                </c:pt>
                <c:pt idx="8">
                  <c:v>28</c:v>
                </c:pt>
                <c:pt idx="9">
                  <c:v>2</c:v>
                </c:pt>
                <c:pt idx="10">
                  <c:v>1</c:v>
                </c:pt>
                <c:pt idx="11">
                  <c:v>1</c:v>
                </c:pt>
              </c:numCache>
            </c:numRef>
          </c:val>
          <c:extLst xmlns:c16r2="http://schemas.microsoft.com/office/drawing/2015/06/chart">
            <c:ext xmlns:c16="http://schemas.microsoft.com/office/drawing/2014/chart" uri="{C3380CC4-5D6E-409C-BE32-E72D297353CC}">
              <c16:uniqueId val="{00000001-0462-429F-B6C9-7D8313E6B652}"/>
            </c:ext>
          </c:extLst>
        </c:ser>
        <c:ser>
          <c:idx val="2"/>
          <c:order val="2"/>
          <c:tx>
            <c:strRef>
              <c:f>Лист1!$D$1</c:f>
              <c:strCache>
                <c:ptCount val="1"/>
                <c:pt idx="0">
                  <c:v>Finland</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Лист1!$D$2:$D$15</c:f>
              <c:numCache>
                <c:formatCode>General</c:formatCode>
                <c:ptCount val="14"/>
                <c:pt idx="0">
                  <c:v>19</c:v>
                </c:pt>
                <c:pt idx="2">
                  <c:v>13</c:v>
                </c:pt>
                <c:pt idx="3">
                  <c:v>4</c:v>
                </c:pt>
                <c:pt idx="4">
                  <c:v>3</c:v>
                </c:pt>
                <c:pt idx="6">
                  <c:v>2</c:v>
                </c:pt>
                <c:pt idx="7">
                  <c:v>2</c:v>
                </c:pt>
                <c:pt idx="8">
                  <c:v>10</c:v>
                </c:pt>
                <c:pt idx="10">
                  <c:v>1</c:v>
                </c:pt>
                <c:pt idx="12">
                  <c:v>46</c:v>
                </c:pt>
              </c:numCache>
            </c:numRef>
          </c:val>
          <c:extLst xmlns:c16r2="http://schemas.microsoft.com/office/drawing/2015/06/chart">
            <c:ext xmlns:c16="http://schemas.microsoft.com/office/drawing/2014/chart" uri="{C3380CC4-5D6E-409C-BE32-E72D297353CC}">
              <c16:uniqueId val="{00000002-0462-429F-B6C9-7D8313E6B652}"/>
            </c:ext>
          </c:extLst>
        </c:ser>
        <c:ser>
          <c:idx val="3"/>
          <c:order val="3"/>
          <c:tx>
            <c:strRef>
              <c:f>Лист1!$E$1</c:f>
              <c:strCache>
                <c:ptCount val="1"/>
                <c:pt idx="0">
                  <c:v>Lithuania</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Лист1!$E$2:$E$15</c:f>
              <c:numCache>
                <c:formatCode>General</c:formatCode>
                <c:ptCount val="14"/>
                <c:pt idx="0">
                  <c:v>6</c:v>
                </c:pt>
                <c:pt idx="1">
                  <c:v>14</c:v>
                </c:pt>
                <c:pt idx="2">
                  <c:v>12</c:v>
                </c:pt>
                <c:pt idx="3">
                  <c:v>13</c:v>
                </c:pt>
                <c:pt idx="4">
                  <c:v>5</c:v>
                </c:pt>
                <c:pt idx="5">
                  <c:v>7</c:v>
                </c:pt>
                <c:pt idx="6">
                  <c:v>2</c:v>
                </c:pt>
                <c:pt idx="8">
                  <c:v>34</c:v>
                </c:pt>
                <c:pt idx="10">
                  <c:v>1</c:v>
                </c:pt>
                <c:pt idx="13">
                  <c:v>6</c:v>
                </c:pt>
              </c:numCache>
            </c:numRef>
          </c:val>
          <c:extLst xmlns:c16r2="http://schemas.microsoft.com/office/drawing/2015/06/chart">
            <c:ext xmlns:c16="http://schemas.microsoft.com/office/drawing/2014/chart" uri="{C3380CC4-5D6E-409C-BE32-E72D297353CC}">
              <c16:uniqueId val="{00000003-0462-429F-B6C9-7D8313E6B652}"/>
            </c:ext>
          </c:extLst>
        </c:ser>
        <c:ser>
          <c:idx val="4"/>
          <c:order val="4"/>
          <c:tx>
            <c:strRef>
              <c:f>Лист1!$F$1</c:f>
              <c:strCache>
                <c:ptCount val="1"/>
                <c:pt idx="0">
                  <c:v>Denmark2</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Лист1!$F$2:$F$15</c:f>
              <c:numCache>
                <c:formatCode>General</c:formatCode>
                <c:ptCount val="14"/>
                <c:pt idx="0">
                  <c:v>8</c:v>
                </c:pt>
                <c:pt idx="1">
                  <c:v>43</c:v>
                </c:pt>
                <c:pt idx="3">
                  <c:v>14</c:v>
                </c:pt>
                <c:pt idx="4">
                  <c:v>2</c:v>
                </c:pt>
                <c:pt idx="6">
                  <c:v>2</c:v>
                </c:pt>
                <c:pt idx="8">
                  <c:v>30</c:v>
                </c:pt>
                <c:pt idx="13">
                  <c:v>1</c:v>
                </c:pt>
              </c:numCache>
            </c:numRef>
          </c:val>
          <c:extLst xmlns:c16r2="http://schemas.microsoft.com/office/drawing/2015/06/chart">
            <c:ext xmlns:c16="http://schemas.microsoft.com/office/drawing/2014/chart" uri="{C3380CC4-5D6E-409C-BE32-E72D297353CC}">
              <c16:uniqueId val="{00000004-0462-429F-B6C9-7D8313E6B652}"/>
            </c:ext>
          </c:extLst>
        </c:ser>
        <c:ser>
          <c:idx val="5"/>
          <c:order val="5"/>
          <c:tx>
            <c:strRef>
              <c:f>Лист1!$G$1</c:f>
              <c:strCache>
                <c:ptCount val="1"/>
                <c:pt idx="0">
                  <c:v>Sweden</c:v>
                </c:pt>
              </c:strCache>
            </c:strRef>
          </c:tx>
          <c:cat>
            <c:strRef>
              <c:f>Лист1!$A$2:$A$15</c:f>
              <c:strCache>
                <c:ptCount val="14"/>
                <c:pt idx="0">
                  <c:v>Paper and cardboard</c:v>
                </c:pt>
                <c:pt idx="1">
                  <c:v>Food waste</c:v>
                </c:pt>
                <c:pt idx="2">
                  <c:v>Bio waste</c:v>
                </c:pt>
                <c:pt idx="3">
                  <c:v>Plastic</c:v>
                </c:pt>
                <c:pt idx="4">
                  <c:v>Glass</c:v>
                </c:pt>
                <c:pt idx="5">
                  <c:v>Textile</c:v>
                </c:pt>
                <c:pt idx="6">
                  <c:v>Metal</c:v>
                </c:pt>
                <c:pt idx="7">
                  <c:v>WEEE</c:v>
                </c:pt>
                <c:pt idx="8">
                  <c:v>Other </c:v>
                </c:pt>
                <c:pt idx="9">
                  <c:v>Hazardous waste</c:v>
                </c:pt>
                <c:pt idx="10">
                  <c:v>Wood</c:v>
                </c:pt>
                <c:pt idx="11">
                  <c:v>Leather, rubber</c:v>
                </c:pt>
                <c:pt idx="12">
                  <c:v>Mixed MSW</c:v>
                </c:pt>
                <c:pt idx="13">
                  <c:v>Garden waste</c:v>
                </c:pt>
              </c:strCache>
            </c:strRef>
          </c:cat>
          <c:val>
            <c:numRef>
              <c:f>Лист1!$G$2:$G$15</c:f>
              <c:numCache>
                <c:formatCode>General</c:formatCode>
                <c:ptCount val="14"/>
              </c:numCache>
            </c:numRef>
          </c:val>
          <c:extLst xmlns:c16r2="http://schemas.microsoft.com/office/drawing/2015/06/chart">
            <c:ext xmlns:c16="http://schemas.microsoft.com/office/drawing/2014/chart" uri="{C3380CC4-5D6E-409C-BE32-E72D297353CC}">
              <c16:uniqueId val="{00000005-0462-429F-B6C9-7D8313E6B652}"/>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uk-UA"/>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00136926461851E-2"/>
          <c:y val="2.28611480890447E-2"/>
          <c:w val="0.88679333567131025"/>
          <c:h val="0.60428276819107629"/>
        </c:manualLayout>
      </c:layout>
      <c:barChart>
        <c:barDir val="col"/>
        <c:grouping val="stacked"/>
        <c:varyColors val="0"/>
        <c:ser>
          <c:idx val="0"/>
          <c:order val="0"/>
          <c:tx>
            <c:strRef>
              <c:f>Лист1!$B$1</c:f>
              <c:strCache>
                <c:ptCount val="1"/>
                <c:pt idx="0">
                  <c:v>Переробка</c:v>
                </c:pt>
              </c:strCache>
            </c:strRef>
          </c:tx>
          <c:invertIfNegative val="0"/>
          <c:cat>
            <c:strRef>
              <c:f>Лист1!$A$2:$A$9</c:f>
              <c:strCache>
                <c:ptCount val="8"/>
                <c:pt idx="0">
                  <c:v>Данія</c:v>
                </c:pt>
                <c:pt idx="1">
                  <c:v>Литва</c:v>
                </c:pt>
                <c:pt idx="2">
                  <c:v>Латвія</c:v>
                </c:pt>
                <c:pt idx="3">
                  <c:v>Естонія</c:v>
                </c:pt>
                <c:pt idx="4">
                  <c:v>Фінляндія</c:v>
                </c:pt>
                <c:pt idx="5">
                  <c:v>Швеція</c:v>
                </c:pt>
                <c:pt idx="6">
                  <c:v>Німеччина</c:v>
                </c:pt>
                <c:pt idx="7">
                  <c:v>Польща</c:v>
                </c:pt>
              </c:strCache>
            </c:strRef>
          </c:cat>
          <c:val>
            <c:numRef>
              <c:f>Лист1!$B$2:$B$9</c:f>
              <c:numCache>
                <c:formatCode>General</c:formatCode>
                <c:ptCount val="8"/>
                <c:pt idx="0">
                  <c:v>365</c:v>
                </c:pt>
                <c:pt idx="1">
                  <c:v>149</c:v>
                </c:pt>
                <c:pt idx="2">
                  <c:v>116</c:v>
                </c:pt>
                <c:pt idx="3">
                  <c:v>102</c:v>
                </c:pt>
                <c:pt idx="4">
                  <c:v>204</c:v>
                </c:pt>
                <c:pt idx="5">
                  <c:v>214</c:v>
                </c:pt>
                <c:pt idx="6">
                  <c:v>417</c:v>
                </c:pt>
                <c:pt idx="7">
                  <c:v>122</c:v>
                </c:pt>
              </c:numCache>
            </c:numRef>
          </c:val>
          <c:extLst xmlns:c16r2="http://schemas.microsoft.com/office/drawing/2015/06/chart">
            <c:ext xmlns:c16="http://schemas.microsoft.com/office/drawing/2014/chart" uri="{C3380CC4-5D6E-409C-BE32-E72D297353CC}">
              <c16:uniqueId val="{00000000-5994-4F90-B83C-FCBC304270BC}"/>
            </c:ext>
          </c:extLst>
        </c:ser>
        <c:ser>
          <c:idx val="1"/>
          <c:order val="1"/>
          <c:tx>
            <c:strRef>
              <c:f>Лист1!$C$1</c:f>
              <c:strCache>
                <c:ptCount val="1"/>
                <c:pt idx="0">
                  <c:v>Спалення</c:v>
                </c:pt>
              </c:strCache>
            </c:strRef>
          </c:tx>
          <c:invertIfNegative val="0"/>
          <c:cat>
            <c:strRef>
              <c:f>Лист1!$A$2:$A$9</c:f>
              <c:strCache>
                <c:ptCount val="8"/>
                <c:pt idx="0">
                  <c:v>Данія</c:v>
                </c:pt>
                <c:pt idx="1">
                  <c:v>Литва</c:v>
                </c:pt>
                <c:pt idx="2">
                  <c:v>Латвія</c:v>
                </c:pt>
                <c:pt idx="3">
                  <c:v>Естонія</c:v>
                </c:pt>
                <c:pt idx="4">
                  <c:v>Фінляндія</c:v>
                </c:pt>
                <c:pt idx="5">
                  <c:v>Швеція</c:v>
                </c:pt>
                <c:pt idx="6">
                  <c:v>Німеччина</c:v>
                </c:pt>
                <c:pt idx="7">
                  <c:v>Польща</c:v>
                </c:pt>
              </c:strCache>
            </c:strRef>
          </c:cat>
          <c:val>
            <c:numRef>
              <c:f>Лист1!$C$2:$C$9</c:f>
              <c:numCache>
                <c:formatCode>General</c:formatCode>
                <c:ptCount val="8"/>
                <c:pt idx="0">
                  <c:v>415</c:v>
                </c:pt>
                <c:pt idx="1">
                  <c:v>52</c:v>
                </c:pt>
                <c:pt idx="2">
                  <c:v>0</c:v>
                </c:pt>
                <c:pt idx="3">
                  <c:v>185</c:v>
                </c:pt>
                <c:pt idx="4">
                  <c:v>250</c:v>
                </c:pt>
                <c:pt idx="5">
                  <c:v>229</c:v>
                </c:pt>
                <c:pt idx="6">
                  <c:v>198</c:v>
                </c:pt>
                <c:pt idx="7">
                  <c:v>31</c:v>
                </c:pt>
              </c:numCache>
            </c:numRef>
          </c:val>
          <c:extLst xmlns:c16r2="http://schemas.microsoft.com/office/drawing/2015/06/chart">
            <c:ext xmlns:c16="http://schemas.microsoft.com/office/drawing/2014/chart" uri="{C3380CC4-5D6E-409C-BE32-E72D297353CC}">
              <c16:uniqueId val="{00000001-5994-4F90-B83C-FCBC304270BC}"/>
            </c:ext>
          </c:extLst>
        </c:ser>
        <c:ser>
          <c:idx val="2"/>
          <c:order val="2"/>
          <c:tx>
            <c:strRef>
              <c:f>Лист1!$D$1</c:f>
              <c:strCache>
                <c:ptCount val="1"/>
                <c:pt idx="0">
                  <c:v>Захоронення</c:v>
                </c:pt>
              </c:strCache>
            </c:strRef>
          </c:tx>
          <c:invertIfNegative val="0"/>
          <c:cat>
            <c:strRef>
              <c:f>Лист1!$A$2:$A$9</c:f>
              <c:strCache>
                <c:ptCount val="8"/>
                <c:pt idx="0">
                  <c:v>Данія</c:v>
                </c:pt>
                <c:pt idx="1">
                  <c:v>Литва</c:v>
                </c:pt>
                <c:pt idx="2">
                  <c:v>Латвія</c:v>
                </c:pt>
                <c:pt idx="3">
                  <c:v>Естонія</c:v>
                </c:pt>
                <c:pt idx="4">
                  <c:v>Фінляндія</c:v>
                </c:pt>
                <c:pt idx="5">
                  <c:v>Швеція</c:v>
                </c:pt>
                <c:pt idx="6">
                  <c:v>Німеччина</c:v>
                </c:pt>
                <c:pt idx="7">
                  <c:v>Польща</c:v>
                </c:pt>
              </c:strCache>
            </c:strRef>
          </c:cat>
          <c:val>
            <c:numRef>
              <c:f>Лист1!$D$2:$D$9</c:f>
              <c:numCache>
                <c:formatCode>General</c:formatCode>
                <c:ptCount val="8"/>
                <c:pt idx="0">
                  <c:v>9</c:v>
                </c:pt>
                <c:pt idx="1">
                  <c:v>242</c:v>
                </c:pt>
                <c:pt idx="2">
                  <c:v>250</c:v>
                </c:pt>
                <c:pt idx="3">
                  <c:v>26</c:v>
                </c:pt>
                <c:pt idx="4">
                  <c:v>57</c:v>
                </c:pt>
                <c:pt idx="5">
                  <c:v>4</c:v>
                </c:pt>
                <c:pt idx="7">
                  <c:v>127</c:v>
                </c:pt>
              </c:numCache>
            </c:numRef>
          </c:val>
          <c:extLst xmlns:c16r2="http://schemas.microsoft.com/office/drawing/2015/06/chart">
            <c:ext xmlns:c16="http://schemas.microsoft.com/office/drawing/2014/chart" uri="{C3380CC4-5D6E-409C-BE32-E72D297353CC}">
              <c16:uniqueId val="{00000002-5994-4F90-B83C-FCBC304270BC}"/>
            </c:ext>
          </c:extLst>
        </c:ser>
        <c:dLbls>
          <c:showLegendKey val="0"/>
          <c:showVal val="0"/>
          <c:showCatName val="0"/>
          <c:showSerName val="0"/>
          <c:showPercent val="0"/>
          <c:showBubbleSize val="0"/>
        </c:dLbls>
        <c:gapWidth val="150"/>
        <c:overlap val="100"/>
        <c:axId val="123083392"/>
        <c:axId val="123085184"/>
      </c:barChart>
      <c:catAx>
        <c:axId val="123083392"/>
        <c:scaling>
          <c:orientation val="minMax"/>
        </c:scaling>
        <c:delete val="0"/>
        <c:axPos val="b"/>
        <c:numFmt formatCode="General" sourceLinked="0"/>
        <c:majorTickMark val="out"/>
        <c:minorTickMark val="none"/>
        <c:tickLblPos val="nextTo"/>
        <c:crossAx val="123085184"/>
        <c:crosses val="autoZero"/>
        <c:auto val="1"/>
        <c:lblAlgn val="ctr"/>
        <c:lblOffset val="100"/>
        <c:noMultiLvlLbl val="0"/>
      </c:catAx>
      <c:valAx>
        <c:axId val="123085184"/>
        <c:scaling>
          <c:orientation val="minMax"/>
        </c:scaling>
        <c:delete val="0"/>
        <c:axPos val="l"/>
        <c:majorGridlines/>
        <c:numFmt formatCode="General" sourceLinked="1"/>
        <c:majorTickMark val="out"/>
        <c:minorTickMark val="none"/>
        <c:tickLblPos val="nextTo"/>
        <c:crossAx val="123083392"/>
        <c:crosses val="autoZero"/>
        <c:crossBetween val="between"/>
      </c:valAx>
    </c:plotArea>
    <c:legend>
      <c:legendPos val="r"/>
      <c:layout>
        <c:manualLayout>
          <c:xMode val="edge"/>
          <c:yMode val="edge"/>
          <c:x val="3.5477036359190098E-2"/>
          <c:y val="0.78243297806955892"/>
          <c:w val="0.92415491499536806"/>
          <c:h val="0.16900809722440652"/>
        </c:manualLayout>
      </c:layout>
      <c:overlay val="0"/>
    </c:legend>
    <c:plotVisOnly val="1"/>
    <c:dispBlanksAs val="gap"/>
    <c:showDLblsOverMax val="0"/>
  </c:chart>
  <c:txPr>
    <a:bodyPr/>
    <a:lstStyle/>
    <a:p>
      <a:pPr>
        <a:defRPr sz="1800"/>
      </a:pPr>
      <a:endParaRPr lang="uk-UA"/>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44060845091288E-2"/>
          <c:y val="8.2929443024849087E-2"/>
          <c:w val="0.42453685701588711"/>
          <c:h val="0.84907371403177423"/>
        </c:manualLayout>
      </c:layout>
      <c:doughnutChart>
        <c:varyColors val="1"/>
        <c:ser>
          <c:idx val="0"/>
          <c:order val="0"/>
          <c:tx>
            <c:strRef>
              <c:f>Лист1!$B$1</c:f>
              <c:strCache>
                <c:ptCount val="1"/>
                <c:pt idx="0">
                  <c:v>MSW composition</c:v>
                </c:pt>
              </c:strCache>
            </c:strRef>
          </c:tx>
          <c:dLbls>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Лист1!$A$2:$A$10</c:f>
              <c:strCache>
                <c:ptCount val="9"/>
                <c:pt idx="0">
                  <c:v>Папір і картон</c:v>
                </c:pt>
                <c:pt idx="1">
                  <c:v>Харчові відходи</c:v>
                </c:pt>
                <c:pt idx="2">
                  <c:v>Вторинні полімери</c:v>
                </c:pt>
                <c:pt idx="3">
                  <c:v>Скло</c:v>
                </c:pt>
                <c:pt idx="4">
                  <c:v>Метали</c:v>
                </c:pt>
                <c:pt idx="5">
                  <c:v>Текстиль</c:v>
                </c:pt>
                <c:pt idx="6">
                  <c:v>Дерево</c:v>
                </c:pt>
                <c:pt idx="7">
                  <c:v>Будівельні відходи</c:v>
                </c:pt>
                <c:pt idx="8">
                  <c:v>Інше</c:v>
                </c:pt>
              </c:strCache>
            </c:strRef>
          </c:cat>
          <c:val>
            <c:numRef>
              <c:f>Лист1!$B$2:$B$10</c:f>
              <c:numCache>
                <c:formatCode>General</c:formatCode>
                <c:ptCount val="9"/>
                <c:pt idx="0">
                  <c:v>13</c:v>
                </c:pt>
                <c:pt idx="1">
                  <c:v>44</c:v>
                </c:pt>
                <c:pt idx="2">
                  <c:v>11</c:v>
                </c:pt>
                <c:pt idx="3">
                  <c:v>9</c:v>
                </c:pt>
                <c:pt idx="4">
                  <c:v>2</c:v>
                </c:pt>
                <c:pt idx="5">
                  <c:v>5</c:v>
                </c:pt>
                <c:pt idx="6">
                  <c:v>1</c:v>
                </c:pt>
                <c:pt idx="7">
                  <c:v>5</c:v>
                </c:pt>
                <c:pt idx="8">
                  <c:v>10</c:v>
                </c:pt>
              </c:numCache>
            </c:numRef>
          </c:val>
          <c:extLst xmlns:c16r2="http://schemas.microsoft.com/office/drawing/2015/06/chart">
            <c:ext xmlns:c16="http://schemas.microsoft.com/office/drawing/2014/chart" uri="{C3380CC4-5D6E-409C-BE32-E72D297353CC}">
              <c16:uniqueId val="{00000000-C86E-4350-A550-5BB121EA2DAC}"/>
            </c:ext>
          </c:extLst>
        </c:ser>
        <c:dLbls>
          <c:showLegendKey val="0"/>
          <c:showVal val="1"/>
          <c:showCatName val="0"/>
          <c:showSerName val="0"/>
          <c:showPercent val="0"/>
          <c:showBubbleSize val="0"/>
          <c:showLeaderLines val="1"/>
        </c:dLbls>
        <c:firstSliceAng val="0"/>
        <c:holeSize val="50"/>
      </c:doughnutChart>
    </c:plotArea>
    <c:legend>
      <c:legendPos val="r"/>
      <c:layout>
        <c:manualLayout>
          <c:xMode val="edge"/>
          <c:yMode val="edge"/>
          <c:x val="0.54897893289634481"/>
          <c:y val="0.19996852201607229"/>
          <c:w val="0.43338413787356966"/>
          <c:h val="0.70611945894900563"/>
        </c:manualLayout>
      </c:layout>
      <c:overlay val="0"/>
    </c:legend>
    <c:plotVisOnly val="1"/>
    <c:dispBlanksAs val="gap"/>
    <c:showDLblsOverMax val="0"/>
  </c:chart>
  <c:txPr>
    <a:bodyPr/>
    <a:lstStyle/>
    <a:p>
      <a:pPr>
        <a:defRPr sz="1800"/>
      </a:pPr>
      <a:endParaRPr lang="uk-UA"/>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74999999999999"/>
          <c:y val="9.0624999999999997E-2"/>
          <c:w val="0.66977692582768578"/>
          <c:h val="0.75951648622047241"/>
        </c:manualLayout>
      </c:layout>
      <c:pieChart>
        <c:varyColors val="1"/>
        <c:ser>
          <c:idx val="0"/>
          <c:order val="0"/>
          <c:tx>
            <c:strRef>
              <c:f>Аркуш1!$B$1</c:f>
              <c:strCache>
                <c:ptCount val="1"/>
                <c:pt idx="0">
                  <c:v>Стовпець1</c:v>
                </c:pt>
              </c:strCache>
            </c:strRef>
          </c:tx>
          <c:dPt>
            <c:idx val="0"/>
            <c:bubble3D val="0"/>
            <c:spPr>
              <a:solidFill>
                <a:schemeClr val="accent1"/>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2-7FA7-4356-8313-B7A9A888A10F}"/>
              </c:ext>
            </c:extLst>
          </c:dPt>
          <c:dPt>
            <c:idx val="1"/>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7FA7-4356-8313-B7A9A888A10F}"/>
              </c:ext>
            </c:extLst>
          </c:dPt>
          <c:dPt>
            <c:idx val="2"/>
            <c:bubble3D val="0"/>
            <c:spPr>
              <a:solidFill>
                <a:schemeClr val="accent3"/>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7FA7-4356-8313-B7A9A888A10F}"/>
              </c:ext>
            </c:extLst>
          </c:dPt>
          <c:dPt>
            <c:idx val="3"/>
            <c:bubble3D val="0"/>
            <c:spPr>
              <a:solidFill>
                <a:schemeClr val="accent4"/>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4-7FA7-4356-8313-B7A9A888A10F}"/>
              </c:ext>
            </c:extLst>
          </c:dPt>
          <c:dPt>
            <c:idx val="4"/>
            <c:bubble3D val="0"/>
            <c:spPr>
              <a:solidFill>
                <a:schemeClr val="accent5"/>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7FA7-4356-8313-B7A9A888A10F}"/>
              </c:ext>
            </c:extLst>
          </c:dPt>
          <c:dPt>
            <c:idx val="5"/>
            <c:bubble3D val="0"/>
            <c:spPr>
              <a:solidFill>
                <a:schemeClr val="accent6"/>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6-7FA7-4356-8313-B7A9A888A10F}"/>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7FA7-4356-8313-B7A9A888A10F}"/>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8-7FA7-4356-8313-B7A9A888A10F}"/>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7FA7-4356-8313-B7A9A888A10F}"/>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A-7FA7-4356-8313-B7A9A888A10F}"/>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1"/>
              <c:layout>
                <c:manualLayout>
                  <c:x val="-0.20835580708661425"/>
                  <c:y val="9.838459645669291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FA7-4356-8313-B7A9A888A10F}"/>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6"/>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7"/>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8"/>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dLbl>
              <c:idx val="9"/>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dLbl>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Аркуш1!$A$2:$A$11</c:f>
              <c:strCache>
                <c:ptCount val="10"/>
                <c:pt idx="0">
                  <c:v>Небезпечні відходи</c:v>
                </c:pt>
                <c:pt idx="1">
                  <c:v>Харчові відходи</c:v>
                </c:pt>
                <c:pt idx="2">
                  <c:v>Папір і картон</c:v>
                </c:pt>
                <c:pt idx="3">
                  <c:v>Пластик</c:v>
                </c:pt>
                <c:pt idx="4">
                  <c:v>Текстиль, резина, кожа</c:v>
                </c:pt>
                <c:pt idx="5">
                  <c:v>Садові відходи</c:v>
                </c:pt>
                <c:pt idx="6">
                  <c:v>Дерево</c:v>
                </c:pt>
                <c:pt idx="7">
                  <c:v>Скло</c:v>
                </c:pt>
                <c:pt idx="8">
                  <c:v>Метали</c:v>
                </c:pt>
                <c:pt idx="9">
                  <c:v>Інертні відходи</c:v>
                </c:pt>
              </c:strCache>
            </c:strRef>
          </c:cat>
          <c:val>
            <c:numRef>
              <c:f>Аркуш1!$B$2:$B$11</c:f>
              <c:numCache>
                <c:formatCode>General</c:formatCode>
                <c:ptCount val="10"/>
                <c:pt idx="0">
                  <c:v>0.31</c:v>
                </c:pt>
                <c:pt idx="1">
                  <c:v>42.11</c:v>
                </c:pt>
                <c:pt idx="2">
                  <c:v>7.65</c:v>
                </c:pt>
                <c:pt idx="3">
                  <c:v>11.27</c:v>
                </c:pt>
                <c:pt idx="4">
                  <c:v>4.46</c:v>
                </c:pt>
                <c:pt idx="5">
                  <c:v>14.63</c:v>
                </c:pt>
                <c:pt idx="6">
                  <c:v>2.17</c:v>
                </c:pt>
                <c:pt idx="7">
                  <c:v>3.66</c:v>
                </c:pt>
                <c:pt idx="8">
                  <c:v>1.36</c:v>
                </c:pt>
                <c:pt idx="9">
                  <c:v>12.38</c:v>
                </c:pt>
              </c:numCache>
            </c:numRef>
          </c:val>
          <c:extLst xmlns:c16r2="http://schemas.microsoft.com/office/drawing/2015/06/chart">
            <c:ext xmlns:c16="http://schemas.microsoft.com/office/drawing/2014/chart" uri="{C3380CC4-5D6E-409C-BE32-E72D297353CC}">
              <c16:uniqueId val="{00000000-7FA7-4356-8313-B7A9A888A10F}"/>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uk-UA"/>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74999999999999"/>
          <c:y val="9.0624999999999997E-2"/>
          <c:w val="0.66977692582768578"/>
          <c:h val="0.75951648622047241"/>
        </c:manualLayout>
      </c:layout>
      <c:pieChart>
        <c:varyColors val="1"/>
        <c:ser>
          <c:idx val="0"/>
          <c:order val="0"/>
          <c:tx>
            <c:strRef>
              <c:f>Аркуш1!$B$1</c:f>
              <c:strCache>
                <c:ptCount val="1"/>
                <c:pt idx="0">
                  <c:v>Стовпець1</c:v>
                </c:pt>
              </c:strCache>
            </c:strRef>
          </c:tx>
          <c:dPt>
            <c:idx val="0"/>
            <c:bubble3D val="0"/>
            <c:spPr>
              <a:solidFill>
                <a:schemeClr val="accent1"/>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1-50BB-420B-838D-8B0F370BA2AC}"/>
              </c:ext>
            </c:extLst>
          </c:dPt>
          <c:dPt>
            <c:idx val="1"/>
            <c:bubble3D val="0"/>
            <c:spPr>
              <a:solidFill>
                <a:schemeClr val="accent2"/>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3-50BB-420B-838D-8B0F370BA2AC}"/>
              </c:ext>
            </c:extLst>
          </c:dPt>
          <c:dPt>
            <c:idx val="2"/>
            <c:bubble3D val="0"/>
            <c:spPr>
              <a:solidFill>
                <a:schemeClr val="accent3"/>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5-50BB-420B-838D-8B0F370BA2AC}"/>
              </c:ext>
            </c:extLst>
          </c:dPt>
          <c:dPt>
            <c:idx val="3"/>
            <c:bubble3D val="0"/>
            <c:spPr>
              <a:solidFill>
                <a:schemeClr val="accent4"/>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7-50BB-420B-838D-8B0F370BA2AC}"/>
              </c:ext>
            </c:extLst>
          </c:dPt>
          <c:dPt>
            <c:idx val="4"/>
            <c:bubble3D val="0"/>
            <c:spPr>
              <a:solidFill>
                <a:schemeClr val="accent5"/>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9-50BB-420B-838D-8B0F370BA2AC}"/>
              </c:ext>
            </c:extLst>
          </c:dPt>
          <c:dPt>
            <c:idx val="5"/>
            <c:bubble3D val="0"/>
            <c:spPr>
              <a:solidFill>
                <a:schemeClr val="accent6"/>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B-50BB-420B-838D-8B0F370BA2AC}"/>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D-50BB-420B-838D-8B0F370BA2AC}"/>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0F-50BB-420B-838D-8B0F370BA2AC}"/>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1-50BB-420B-838D-8B0F370BA2AC}"/>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xmlns:c16r2="http://schemas.microsoft.com/office/drawing/2015/06/chart">
              <c:ext xmlns:c16="http://schemas.microsoft.com/office/drawing/2014/chart" uri="{C3380CC4-5D6E-409C-BE32-E72D297353CC}">
                <c16:uniqueId val="{00000013-50BB-420B-838D-8B0F370BA2AC}"/>
              </c:ext>
            </c:extLst>
          </c:dPt>
          <c:dLbls>
            <c:dLbl>
              <c:idx val="1"/>
              <c:layout>
                <c:manualLayout>
                  <c:x val="-0.20835580708661425"/>
                  <c:y val="9.838459645669291E-2"/>
                </c:manualLayout>
              </c:layou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0BB-420B-838D-8B0F370BA2AC}"/>
                </c:ext>
              </c:extLst>
            </c:dLbl>
            <c:dLbl>
              <c:idx val="2"/>
              <c:layout>
                <c:manualLayout>
                  <c:x val="0.19266045092211975"/>
                  <c:y val="-7.9530019685039362E-3"/>
                </c:manualLayout>
              </c:layout>
              <c:showLegendKey val="0"/>
              <c:showVal val="1"/>
              <c:showCatName val="1"/>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solidFill>
                    <a:latin typeface="+mn-lt"/>
                    <a:ea typeface="+mn-ea"/>
                    <a:cs typeface="+mn-cs"/>
                  </a:defRPr>
                </a:pPr>
                <a:endParaRPr lang="uk-UA"/>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Аркуш1!$A$2:$A$11</c:f>
              <c:strCache>
                <c:ptCount val="10"/>
                <c:pt idx="0">
                  <c:v>Небезпечні відходи</c:v>
                </c:pt>
                <c:pt idx="1">
                  <c:v>Харчові відходи</c:v>
                </c:pt>
                <c:pt idx="2">
                  <c:v>Папір і картон</c:v>
                </c:pt>
                <c:pt idx="3">
                  <c:v>Пластик</c:v>
                </c:pt>
                <c:pt idx="4">
                  <c:v>Тетрапаки</c:v>
                </c:pt>
                <c:pt idx="5">
                  <c:v>Садові відходи</c:v>
                </c:pt>
                <c:pt idx="6">
                  <c:v>Дерево</c:v>
                </c:pt>
                <c:pt idx="7">
                  <c:v>Скло</c:v>
                </c:pt>
                <c:pt idx="8">
                  <c:v>Метали</c:v>
                </c:pt>
                <c:pt idx="9">
                  <c:v>Інше</c:v>
                </c:pt>
              </c:strCache>
            </c:strRef>
          </c:cat>
          <c:val>
            <c:numRef>
              <c:f>Аркуш1!$B$2:$B$11</c:f>
              <c:numCache>
                <c:formatCode>General</c:formatCode>
                <c:ptCount val="10"/>
                <c:pt idx="0">
                  <c:v>0.36</c:v>
                </c:pt>
                <c:pt idx="1">
                  <c:v>43.7</c:v>
                </c:pt>
                <c:pt idx="2">
                  <c:v>10.72</c:v>
                </c:pt>
                <c:pt idx="3">
                  <c:v>13.5</c:v>
                </c:pt>
                <c:pt idx="4">
                  <c:v>0.38</c:v>
                </c:pt>
                <c:pt idx="5">
                  <c:v>6.79</c:v>
                </c:pt>
                <c:pt idx="6">
                  <c:v>3.03</c:v>
                </c:pt>
                <c:pt idx="7">
                  <c:v>4.0199999999999996</c:v>
                </c:pt>
                <c:pt idx="8">
                  <c:v>1.98</c:v>
                </c:pt>
                <c:pt idx="9">
                  <c:v>15.56</c:v>
                </c:pt>
              </c:numCache>
            </c:numRef>
          </c:val>
          <c:extLst xmlns:c16r2="http://schemas.microsoft.com/office/drawing/2015/06/chart">
            <c:ext xmlns:c16="http://schemas.microsoft.com/office/drawing/2014/chart" uri="{C3380CC4-5D6E-409C-BE32-E72D297353CC}">
              <c16:uniqueId val="{00000014-50BB-420B-838D-8B0F370BA2AC}"/>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uk-UA"/>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Столбец1</c:v>
                </c:pt>
              </c:strCache>
            </c:strRef>
          </c:tx>
          <c:invertIfNegative val="0"/>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Лист1!$A$2:$A$9</c:f>
              <c:strCache>
                <c:ptCount val="8"/>
                <c:pt idx="0">
                  <c:v>Данія</c:v>
                </c:pt>
                <c:pt idx="1">
                  <c:v>Німеччина</c:v>
                </c:pt>
                <c:pt idx="2">
                  <c:v>Естонія</c:v>
                </c:pt>
                <c:pt idx="3">
                  <c:v>Фінляндія</c:v>
                </c:pt>
                <c:pt idx="4">
                  <c:v>Латвія</c:v>
                </c:pt>
                <c:pt idx="5">
                  <c:v>Литва</c:v>
                </c:pt>
                <c:pt idx="6">
                  <c:v>Польща</c:v>
                </c:pt>
                <c:pt idx="7">
                  <c:v>Швеція</c:v>
                </c:pt>
              </c:strCache>
            </c:strRef>
          </c:cat>
          <c:val>
            <c:numRef>
              <c:f>Лист1!$B$2:$B$9</c:f>
              <c:numCache>
                <c:formatCode>General</c:formatCode>
                <c:ptCount val="8"/>
                <c:pt idx="0">
                  <c:v>53</c:v>
                </c:pt>
                <c:pt idx="1">
                  <c:v>7</c:v>
                </c:pt>
                <c:pt idx="2">
                  <c:v>10</c:v>
                </c:pt>
                <c:pt idx="3">
                  <c:v>23</c:v>
                </c:pt>
                <c:pt idx="4">
                  <c:v>11</c:v>
                </c:pt>
                <c:pt idx="5">
                  <c:v>10</c:v>
                </c:pt>
                <c:pt idx="6">
                  <c:v>1</c:v>
                </c:pt>
                <c:pt idx="7">
                  <c:v>31</c:v>
                </c:pt>
              </c:numCache>
            </c:numRef>
          </c:val>
          <c:extLst xmlns:c16r2="http://schemas.microsoft.com/office/drawing/2015/06/chart">
            <c:ext xmlns:c16="http://schemas.microsoft.com/office/drawing/2014/chart" uri="{C3380CC4-5D6E-409C-BE32-E72D297353CC}">
              <c16:uniqueId val="{00000000-40F2-403F-84F1-57D14E149B42}"/>
            </c:ext>
          </c:extLst>
        </c:ser>
        <c:dLbls>
          <c:dLblPos val="outEnd"/>
          <c:showLegendKey val="0"/>
          <c:showVal val="1"/>
          <c:showCatName val="0"/>
          <c:showSerName val="0"/>
          <c:showPercent val="0"/>
          <c:showBubbleSize val="0"/>
        </c:dLbls>
        <c:gapWidth val="150"/>
        <c:axId val="87338368"/>
        <c:axId val="87468288"/>
      </c:barChart>
      <c:catAx>
        <c:axId val="87338368"/>
        <c:scaling>
          <c:orientation val="minMax"/>
        </c:scaling>
        <c:delete val="0"/>
        <c:axPos val="b"/>
        <c:numFmt formatCode="General" sourceLinked="0"/>
        <c:majorTickMark val="out"/>
        <c:minorTickMark val="none"/>
        <c:tickLblPos val="nextTo"/>
        <c:crossAx val="87468288"/>
        <c:crosses val="autoZero"/>
        <c:auto val="1"/>
        <c:lblAlgn val="ctr"/>
        <c:lblOffset val="100"/>
        <c:noMultiLvlLbl val="0"/>
      </c:catAx>
      <c:valAx>
        <c:axId val="87468288"/>
        <c:scaling>
          <c:orientation val="minMax"/>
        </c:scaling>
        <c:delete val="0"/>
        <c:axPos val="l"/>
        <c:majorGridlines/>
        <c:numFmt formatCode="General" sourceLinked="1"/>
        <c:majorTickMark val="out"/>
        <c:minorTickMark val="none"/>
        <c:tickLblPos val="nextTo"/>
        <c:crossAx val="87338368"/>
        <c:crosses val="autoZero"/>
        <c:crossBetween val="between"/>
      </c:valAx>
    </c:plotArea>
    <c:plotVisOnly val="1"/>
    <c:dispBlanksAs val="gap"/>
    <c:showDLblsOverMax val="0"/>
  </c:chart>
  <c:txPr>
    <a:bodyPr/>
    <a:lstStyle/>
    <a:p>
      <a:pPr>
        <a:defRPr sz="1800"/>
      </a:pPr>
      <a:endParaRPr lang="uk-UA"/>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49849910165701877"/>
          <c:y val="3.9549730196768877E-2"/>
          <c:w val="0.47512578334447036"/>
          <c:h val="0.79871768597418469"/>
        </c:manualLayout>
      </c:layout>
      <c:barChart>
        <c:barDir val="bar"/>
        <c:grouping val="clustered"/>
        <c:varyColors val="0"/>
        <c:ser>
          <c:idx val="7"/>
          <c:order val="0"/>
          <c:tx>
            <c:strRef>
              <c:f>'Fig2 HW Top treatment'!$R$15</c:f>
              <c:strCache>
                <c:ptCount val="1"/>
                <c:pt idx="0">
                  <c:v>2001</c:v>
                </c:pt>
              </c:strCache>
            </c:strRef>
          </c:tx>
          <c:spPr>
            <a:solidFill>
              <a:schemeClr val="accent6"/>
            </a:solidFill>
          </c:spPr>
          <c:invertIfNegative val="0"/>
          <c:cat>
            <c:strRef>
              <c:f>'Fig2 HW Top treatment'!$Q$16:$Q$24</c:f>
              <c:strCache>
                <c:ptCount val="9"/>
                <c:pt idx="0">
                  <c:v>R12: Exchange of wastes for submission to any of the operations numbered R1-R11</c:v>
                </c:pt>
                <c:pt idx="1">
                  <c:v>R1: Use as a fuel (other than in direct incineration) or other means to generate energy</c:v>
                </c:pt>
                <c:pt idx="2">
                  <c:v>R5: Recycling/reclamation of other inorganic materials</c:v>
                </c:pt>
                <c:pt idx="3">
                  <c:v>R4: Recycling/reclamation of metals and metal compounds</c:v>
                </c:pt>
                <c:pt idx="4">
                  <c:v>Total recovery of which:</c:v>
                </c:pt>
                <c:pt idx="5">
                  <c:v>D9: Physico chemical treatment not specified elsewhere in this Annex which results in final compounds or mixtures which are discarded by means of any of the operations in Section A, (e.g., evaporation, drying, calcination, neutralization, precipitation, e</c:v>
                </c:pt>
                <c:pt idx="6">
                  <c:v>D1: Deposit into or onto land, (e.g., landfill, etc.)</c:v>
                </c:pt>
                <c:pt idx="7">
                  <c:v>D10: Incineration on land</c:v>
                </c:pt>
                <c:pt idx="8">
                  <c:v>Total disposal of which:</c:v>
                </c:pt>
              </c:strCache>
            </c:strRef>
          </c:cat>
          <c:val>
            <c:numRef>
              <c:f>'Fig2 HW Top treatment'!$R$16:$R$24</c:f>
              <c:numCache>
                <c:formatCode>[&lt;0.05]0.##;[&lt;0.5]0.#;#,##0</c:formatCode>
                <c:ptCount val="9"/>
                <c:pt idx="0">
                  <c:v>21.103000000000002</c:v>
                </c:pt>
                <c:pt idx="1">
                  <c:v>554.37900000000002</c:v>
                </c:pt>
                <c:pt idx="2">
                  <c:v>403.28399999999999</c:v>
                </c:pt>
                <c:pt idx="3">
                  <c:v>834.90700000000004</c:v>
                </c:pt>
                <c:pt idx="4">
                  <c:v>3256.7739999999999</c:v>
                </c:pt>
                <c:pt idx="5">
                  <c:v>98.4</c:v>
                </c:pt>
                <c:pt idx="6">
                  <c:v>121.958</c:v>
                </c:pt>
                <c:pt idx="7">
                  <c:v>308.31400000000002</c:v>
                </c:pt>
                <c:pt idx="8">
                  <c:v>631.02700000000004</c:v>
                </c:pt>
              </c:numCache>
            </c:numRef>
          </c:val>
          <c:extLst xmlns:c16r2="http://schemas.microsoft.com/office/drawing/2015/06/chart">
            <c:ext xmlns:c16="http://schemas.microsoft.com/office/drawing/2014/chart" uri="{C3380CC4-5D6E-409C-BE32-E72D297353CC}">
              <c16:uniqueId val="{00000000-59B9-462A-9FB9-480787021B5A}"/>
            </c:ext>
          </c:extLst>
        </c:ser>
        <c:ser>
          <c:idx val="2"/>
          <c:order val="1"/>
          <c:tx>
            <c:strRef>
              <c:f>'Fig2 HW Top treatment'!$AB$15</c:f>
              <c:strCache>
                <c:ptCount val="1"/>
                <c:pt idx="0">
                  <c:v>2015</c:v>
                </c:pt>
              </c:strCache>
            </c:strRef>
          </c:tx>
          <c:invertIfNegative val="0"/>
          <c:val>
            <c:numRef>
              <c:f>'Fig2 HW Top treatment'!$AB$16:$AB$24</c:f>
              <c:numCache>
                <c:formatCode>[&lt;0.05]0.##;[&lt;0.5]0.#;#,##0</c:formatCode>
                <c:ptCount val="9"/>
                <c:pt idx="0">
                  <c:v>407.71373199999999</c:v>
                </c:pt>
                <c:pt idx="1">
                  <c:v>650.24618099999998</c:v>
                </c:pt>
                <c:pt idx="2">
                  <c:v>890.25863699999991</c:v>
                </c:pt>
                <c:pt idx="3">
                  <c:v>1272.189666</c:v>
                </c:pt>
                <c:pt idx="4">
                  <c:v>4606.0848699999997</c:v>
                </c:pt>
                <c:pt idx="5">
                  <c:v>84.238837000000004</c:v>
                </c:pt>
                <c:pt idx="6">
                  <c:v>529.478927</c:v>
                </c:pt>
                <c:pt idx="7">
                  <c:v>561.30827999999997</c:v>
                </c:pt>
                <c:pt idx="8">
                  <c:v>1485.373521</c:v>
                </c:pt>
              </c:numCache>
            </c:numRef>
          </c:val>
          <c:extLst xmlns:c16r2="http://schemas.microsoft.com/office/drawing/2015/06/chart">
            <c:ext xmlns:c16="http://schemas.microsoft.com/office/drawing/2014/chart" uri="{C3380CC4-5D6E-409C-BE32-E72D297353CC}">
              <c16:uniqueId val="{00000006-59B9-462A-9FB9-480787021B5A}"/>
            </c:ext>
          </c:extLst>
        </c:ser>
        <c:dLbls>
          <c:showLegendKey val="0"/>
          <c:showVal val="0"/>
          <c:showCatName val="0"/>
          <c:showSerName val="0"/>
          <c:showPercent val="0"/>
          <c:showBubbleSize val="0"/>
        </c:dLbls>
        <c:gapWidth val="150"/>
        <c:axId val="88824832"/>
        <c:axId val="88826624"/>
      </c:barChart>
      <c:catAx>
        <c:axId val="88824832"/>
        <c:scaling>
          <c:orientation val="minMax"/>
        </c:scaling>
        <c:delete val="0"/>
        <c:axPos val="l"/>
        <c:numFmt formatCode="General" sourceLinked="1"/>
        <c:majorTickMark val="none"/>
        <c:minorTickMark val="none"/>
        <c:tickLblPos val="nextTo"/>
        <c:spPr>
          <a:ln>
            <a:solidFill>
              <a:srgbClr val="000000"/>
            </a:solidFill>
            <a:prstDash val="solid"/>
          </a:ln>
        </c:spPr>
        <c:txPr>
          <a:bodyPr rot="0" vert="horz"/>
          <a:lstStyle/>
          <a:p>
            <a:pPr>
              <a:defRPr/>
            </a:pPr>
            <a:endParaRPr lang="uk-UA"/>
          </a:p>
        </c:txPr>
        <c:crossAx val="88826624"/>
        <c:crosses val="autoZero"/>
        <c:auto val="1"/>
        <c:lblAlgn val="ctr"/>
        <c:lblOffset val="100"/>
        <c:tickLblSkip val="1"/>
        <c:tickMarkSkip val="1"/>
        <c:noMultiLvlLbl val="0"/>
      </c:catAx>
      <c:valAx>
        <c:axId val="88826624"/>
        <c:scaling>
          <c:orientation val="minMax"/>
        </c:scaling>
        <c:delete val="0"/>
        <c:axPos val="b"/>
        <c:title>
          <c:tx>
            <c:rich>
              <a:bodyPr/>
              <a:lstStyle/>
              <a:p>
                <a:pPr>
                  <a:defRPr/>
                </a:pPr>
                <a:r>
                  <a:rPr lang="en-GB"/>
                  <a:t>1 000 tonnes of waste</a:t>
                </a:r>
              </a:p>
            </c:rich>
          </c:tx>
          <c:layout>
            <c:manualLayout>
              <c:xMode val="edge"/>
              <c:yMode val="edge"/>
              <c:x val="7.5836930224999891E-2"/>
              <c:y val="0.86444108022029964"/>
            </c:manualLayout>
          </c:layout>
          <c:overlay val="0"/>
        </c:title>
        <c:numFmt formatCode="###\ ###\ ###" sourceLinked="0"/>
        <c:majorTickMark val="out"/>
        <c:minorTickMark val="none"/>
        <c:tickLblPos val="nextTo"/>
        <c:spPr>
          <a:ln w="9525">
            <a:noFill/>
          </a:ln>
        </c:spPr>
        <c:txPr>
          <a:bodyPr rot="0" vert="horz"/>
          <a:lstStyle/>
          <a:p>
            <a:pPr>
              <a:defRPr/>
            </a:pPr>
            <a:endParaRPr lang="uk-UA"/>
          </a:p>
        </c:txPr>
        <c:crossAx val="88824832"/>
        <c:crosses val="autoZero"/>
        <c:crossBetween val="between"/>
      </c:valAx>
    </c:plotArea>
    <c:legend>
      <c:legendPos val="b"/>
      <c:layout>
        <c:manualLayout>
          <c:xMode val="edge"/>
          <c:yMode val="edge"/>
          <c:x val="0.74367089394710695"/>
          <c:y val="8.47061418892881E-2"/>
          <c:w val="0.21361059708643484"/>
          <c:h val="6.5422380605053551E-2"/>
        </c:manualLayout>
      </c:layout>
      <c:overlay val="0"/>
      <c:spPr>
        <a:noFill/>
        <a:ln w="25400">
          <a:noFill/>
        </a:ln>
      </c:spPr>
      <c:txPr>
        <a:bodyPr/>
        <a:lstStyle/>
        <a:p>
          <a:pPr>
            <a:defRPr b="1"/>
          </a:pPr>
          <a:endParaRPr lang="uk-UA"/>
        </a:p>
      </c:txPr>
    </c:legend>
    <c:plotVisOnly val="1"/>
    <c:dispBlanksAs val="gap"/>
    <c:showDLblsOverMax val="0"/>
  </c:chart>
  <c:spPr>
    <a:ln>
      <a:noFill/>
    </a:ln>
  </c:spPr>
  <c:txPr>
    <a:bodyPr/>
    <a:lstStyle/>
    <a:p>
      <a:pPr>
        <a:defRPr sz="1000" b="0" i="0" u="none" strike="noStrike" baseline="0">
          <a:solidFill>
            <a:srgbClr val="000000"/>
          </a:solidFill>
          <a:latin typeface="Arial"/>
          <a:ea typeface="Arial"/>
          <a:cs typeface="Arial"/>
        </a:defRPr>
      </a:pPr>
      <a:endParaRPr lang="uk-UA"/>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FE77F9-F989-4209-802E-997889AB66B7}" type="doc">
      <dgm:prSet loTypeId="urn:microsoft.com/office/officeart/2005/8/layout/vList4" loCatId="list" qsTypeId="urn:microsoft.com/office/officeart/2005/8/quickstyle/simple1" qsCatId="simple" csTypeId="urn:microsoft.com/office/officeart/2005/8/colors/accent0_2" csCatId="mainScheme" phldr="1"/>
      <dgm:spPr/>
      <dgm:t>
        <a:bodyPr/>
        <a:lstStyle/>
        <a:p>
          <a:endParaRPr lang="uk-UA"/>
        </a:p>
      </dgm:t>
    </dgm:pt>
    <dgm:pt modelId="{685818D3-0FF2-4545-8394-511E4E97F21D}">
      <dgm:prSet phldrT="[Текст]" custT="1"/>
      <dgm:spPr/>
      <dgm:t>
        <a:bodyPr/>
        <a:lstStyle/>
        <a:p>
          <a:pPr algn="just"/>
          <a:r>
            <a:rPr lang="uk-UA" sz="1800" b="1" i="1" dirty="0" smtClean="0">
              <a:latin typeface="Times New Roman" panose="02020603050405020304" pitchFamily="18" charset="0"/>
              <a:cs typeface="Times New Roman" panose="02020603050405020304" pitchFamily="18" charset="0"/>
            </a:rPr>
            <a:t>Екологічна криза: </a:t>
          </a:r>
          <a:r>
            <a:rPr lang="uk-UA" sz="1800" b="0" i="0" dirty="0" smtClean="0">
              <a:solidFill>
                <a:schemeClr val="tx1"/>
              </a:solidFill>
              <a:latin typeface="Times New Roman" panose="02020603050405020304" pitchFamily="18" charset="0"/>
              <a:cs typeface="Times New Roman" panose="02020603050405020304" pitchFamily="18" charset="0"/>
            </a:rPr>
            <a:t>довгостроковий лінійний розвиток призвів до виснаження природних ресурсів, втрати </a:t>
          </a:r>
          <a:r>
            <a:rPr lang="uk-UA" sz="1800" b="0" i="0" dirty="0" err="1" smtClean="0">
              <a:solidFill>
                <a:schemeClr val="tx1"/>
              </a:solidFill>
              <a:latin typeface="Times New Roman" panose="02020603050405020304" pitchFamily="18" charset="0"/>
              <a:cs typeface="Times New Roman" panose="02020603050405020304" pitchFamily="18" charset="0"/>
            </a:rPr>
            <a:t>біорізноманіття</a:t>
          </a:r>
          <a:r>
            <a:rPr lang="uk-UA" sz="1800" b="0" i="0" dirty="0" smtClean="0">
              <a:solidFill>
                <a:schemeClr val="tx1"/>
              </a:solidFill>
              <a:latin typeface="Times New Roman" panose="02020603050405020304" pitchFamily="18" charset="0"/>
              <a:cs typeface="Times New Roman" panose="02020603050405020304" pitchFamily="18" charset="0"/>
            </a:rPr>
            <a:t>, деградації земель, забруднення повітря і </a:t>
          </a:r>
          <a:r>
            <a:rPr lang="uk-UA" sz="1800" b="0" i="0" dirty="0" smtClean="0">
              <a:solidFill>
                <a:schemeClr val="tx1"/>
              </a:solidFill>
              <a:latin typeface="Times New Roman" panose="02020603050405020304" pitchFamily="18" charset="0"/>
              <a:cs typeface="Times New Roman" panose="02020603050405020304" pitchFamily="18" charset="0"/>
            </a:rPr>
            <a:t>океану, зміни </a:t>
          </a:r>
          <a:r>
            <a:rPr lang="uk-UA" sz="1800" b="0" i="0" dirty="0" smtClean="0">
              <a:solidFill>
                <a:schemeClr val="tx1"/>
              </a:solidFill>
              <a:latin typeface="Times New Roman" panose="02020603050405020304" pitchFamily="18" charset="0"/>
              <a:cs typeface="Times New Roman" panose="02020603050405020304" pitchFamily="18" charset="0"/>
            </a:rPr>
            <a:t>клімату, що, в свою чергу, впливає на здоров'я і добробут всіх видів.</a:t>
          </a:r>
          <a:endParaRPr lang="uk-UA" sz="1800" b="0" i="0" dirty="0">
            <a:solidFill>
              <a:schemeClr val="tx1"/>
            </a:solidFill>
            <a:latin typeface="Times New Roman" panose="02020603050405020304" pitchFamily="18" charset="0"/>
            <a:cs typeface="Times New Roman" panose="02020603050405020304" pitchFamily="18" charset="0"/>
          </a:endParaRPr>
        </a:p>
      </dgm:t>
    </dgm:pt>
    <dgm:pt modelId="{89C7D492-6810-4AE5-B101-B5C3EC2F96DE}" type="parTrans" cxnId="{7C1389C7-B00A-4175-8AF0-AA8A1689F1FE}">
      <dgm:prSet/>
      <dgm:spPr/>
      <dgm:t>
        <a:bodyPr/>
        <a:lstStyle/>
        <a:p>
          <a:endParaRPr lang="uk-UA"/>
        </a:p>
      </dgm:t>
    </dgm:pt>
    <dgm:pt modelId="{CF0AF5C5-4F62-4287-A8EC-A6F0D02F76BE}" type="sibTrans" cxnId="{7C1389C7-B00A-4175-8AF0-AA8A1689F1FE}">
      <dgm:prSet/>
      <dgm:spPr/>
      <dgm:t>
        <a:bodyPr/>
        <a:lstStyle/>
        <a:p>
          <a:endParaRPr lang="uk-UA"/>
        </a:p>
      </dgm:t>
    </dgm:pt>
    <dgm:pt modelId="{3C1CF4C5-58C0-4E1E-983A-C36105636A74}">
      <dgm:prSet phldrT="[Текст]" custT="1"/>
      <dgm:spPr/>
      <dgm:t>
        <a:bodyPr/>
        <a:lstStyle/>
        <a:p>
          <a:pPr algn="just"/>
          <a:r>
            <a:rPr lang="uk-UA" sz="1800" b="1" i="1" dirty="0" smtClean="0">
              <a:latin typeface="Times New Roman" panose="02020603050405020304" pitchFamily="18" charset="0"/>
              <a:cs typeface="Times New Roman" panose="02020603050405020304" pitchFamily="18" charset="0"/>
            </a:rPr>
            <a:t>Екологічна справедливість: </a:t>
          </a:r>
          <a:r>
            <a:rPr lang="uk-UA" sz="1800" b="0" i="0" dirty="0" smtClean="0">
              <a:solidFill>
                <a:schemeClr val="tx1"/>
              </a:solidFill>
              <a:latin typeface="Times New Roman" panose="02020603050405020304" pitchFamily="18" charset="0"/>
              <a:cs typeface="Times New Roman" panose="02020603050405020304" pitchFamily="18" charset="0"/>
            </a:rPr>
            <a:t>деякі країни несуть тягар лінійної економіки більше, ніж інші. Наприклад, електронні відходи розвинених країн зазвичай відправляються в регіони, що розвиваються Азії та Африки, де це призводить до погіршення стану довкілля і впливу на здоров'я людини.</a:t>
          </a:r>
          <a:endParaRPr lang="uk-UA" sz="1800" b="0" i="0" dirty="0">
            <a:solidFill>
              <a:schemeClr val="tx1"/>
            </a:solidFill>
            <a:latin typeface="Times New Roman" panose="02020603050405020304" pitchFamily="18" charset="0"/>
            <a:cs typeface="Times New Roman" panose="02020603050405020304" pitchFamily="18" charset="0"/>
          </a:endParaRPr>
        </a:p>
      </dgm:t>
    </dgm:pt>
    <dgm:pt modelId="{595CF70A-3B84-42DE-B1CE-B95419BC7B4F}" type="parTrans" cxnId="{02EDB4A5-6623-4269-AC86-3FD1881956B8}">
      <dgm:prSet/>
      <dgm:spPr/>
      <dgm:t>
        <a:bodyPr/>
        <a:lstStyle/>
        <a:p>
          <a:endParaRPr lang="uk-UA"/>
        </a:p>
      </dgm:t>
    </dgm:pt>
    <dgm:pt modelId="{41FEF513-36D3-47C6-998E-7C0CFE055469}" type="sibTrans" cxnId="{02EDB4A5-6623-4269-AC86-3FD1881956B8}">
      <dgm:prSet/>
      <dgm:spPr/>
      <dgm:t>
        <a:bodyPr/>
        <a:lstStyle/>
        <a:p>
          <a:endParaRPr lang="uk-UA"/>
        </a:p>
      </dgm:t>
    </dgm:pt>
    <dgm:pt modelId="{8E1F2342-128E-4B0A-B5CE-8E2A6D6B5EBD}">
      <dgm:prSet phldrT="[Текст]" custT="1"/>
      <dgm:spPr/>
      <dgm:t>
        <a:bodyPr/>
        <a:lstStyle/>
        <a:p>
          <a:pPr algn="just"/>
          <a:r>
            <a:rPr lang="uk-UA" sz="1800" b="1" i="1" dirty="0" smtClean="0">
              <a:latin typeface="Times New Roman" panose="02020603050405020304" pitchFamily="18" charset="0"/>
              <a:cs typeface="Times New Roman" panose="02020603050405020304" pitchFamily="18" charset="0"/>
            </a:rPr>
            <a:t>Економічні втрати та відходи: </a:t>
          </a:r>
          <a:r>
            <a:rPr lang="uk-UA" sz="1800" b="0" i="0" dirty="0" smtClean="0">
              <a:solidFill>
                <a:schemeClr val="tx1"/>
              </a:solidFill>
              <a:latin typeface="Times New Roman" panose="02020603050405020304" pitchFamily="18" charset="0"/>
              <a:cs typeface="Times New Roman" panose="02020603050405020304" pitchFamily="18" charset="0"/>
            </a:rPr>
            <a:t>вартість матеріалів, які використовують у виробництві споживчих товарів, становить 3,2 трлн. доларів на рік, 80 відсотків цих товарів в кінцевому підсумку </a:t>
          </a:r>
          <a:r>
            <a:rPr lang="uk-UA" sz="1800" b="0" i="0" dirty="0" err="1" smtClean="0">
              <a:solidFill>
                <a:schemeClr val="tx1"/>
              </a:solidFill>
              <a:latin typeface="Times New Roman" panose="02020603050405020304" pitchFamily="18" charset="0"/>
              <a:cs typeface="Times New Roman" panose="02020603050405020304" pitchFamily="18" charset="0"/>
            </a:rPr>
            <a:t>захороняются</a:t>
          </a:r>
          <a:r>
            <a:rPr lang="uk-UA" sz="1800" b="0" i="0" dirty="0" smtClean="0">
              <a:solidFill>
                <a:schemeClr val="tx1"/>
              </a:solidFill>
              <a:latin typeface="Times New Roman" panose="02020603050405020304" pitchFamily="18" charset="0"/>
              <a:cs typeface="Times New Roman" panose="02020603050405020304" pitchFamily="18" charset="0"/>
            </a:rPr>
            <a:t> на полігоні або спалюються. Це становить 2,7 трильйона доларів.</a:t>
          </a:r>
          <a:endParaRPr lang="uk-UA" sz="1800" b="0" i="0" dirty="0">
            <a:solidFill>
              <a:schemeClr val="tx1"/>
            </a:solidFill>
          </a:endParaRPr>
        </a:p>
      </dgm:t>
    </dgm:pt>
    <dgm:pt modelId="{415183D4-0876-43FB-B298-082B596BED99}" type="parTrans" cxnId="{C6831D07-5F00-4DF9-9BB8-48DFA700F51A}">
      <dgm:prSet/>
      <dgm:spPr/>
      <dgm:t>
        <a:bodyPr/>
        <a:lstStyle/>
        <a:p>
          <a:endParaRPr lang="uk-UA"/>
        </a:p>
      </dgm:t>
    </dgm:pt>
    <dgm:pt modelId="{C05DC05A-595D-4E21-B9FD-9D2A295849E7}" type="sibTrans" cxnId="{C6831D07-5F00-4DF9-9BB8-48DFA700F51A}">
      <dgm:prSet/>
      <dgm:spPr/>
      <dgm:t>
        <a:bodyPr/>
        <a:lstStyle/>
        <a:p>
          <a:endParaRPr lang="uk-UA"/>
        </a:p>
      </dgm:t>
    </dgm:pt>
    <dgm:pt modelId="{A14592A1-FD55-4A80-A985-1A9C656646A1}">
      <dgm:prSet phldrT="[Текст]" custT="1"/>
      <dgm:spPr/>
      <dgm:t>
        <a:bodyPr/>
        <a:lstStyle/>
        <a:p>
          <a:pPr algn="just"/>
          <a:r>
            <a:rPr lang="uk-UA" sz="1800" b="1" i="1" dirty="0" smtClean="0">
              <a:latin typeface="Times New Roman" panose="02020603050405020304" pitchFamily="18" charset="0"/>
              <a:cs typeface="Times New Roman" panose="02020603050405020304" pitchFamily="18" charset="0"/>
            </a:rPr>
            <a:t>Ризики постачання: </a:t>
          </a:r>
          <a:r>
            <a:rPr lang="uk-UA" sz="1800" b="0" i="0" dirty="0" smtClean="0">
              <a:solidFill>
                <a:schemeClr val="tx1"/>
              </a:solidFill>
              <a:latin typeface="Times New Roman" panose="02020603050405020304" pitchFamily="18" charset="0"/>
              <a:cs typeface="Times New Roman" panose="02020603050405020304" pitchFamily="18" charset="0"/>
            </a:rPr>
            <a:t>лінійні системи збільшують вплив компаній і країн на обмеження попиту і </a:t>
          </a:r>
          <a:r>
            <a:rPr lang="uk-UA" sz="1800" b="0" i="0" dirty="0" err="1" smtClean="0">
              <a:solidFill>
                <a:schemeClr val="tx1"/>
              </a:solidFill>
              <a:latin typeface="Times New Roman" panose="02020603050405020304" pitchFamily="18" charset="0"/>
              <a:cs typeface="Times New Roman" panose="02020603050405020304" pitchFamily="18" charset="0"/>
            </a:rPr>
            <a:t>волатильність</a:t>
          </a:r>
          <a:r>
            <a:rPr lang="uk-UA" sz="1800" b="0" i="0" dirty="0" smtClean="0">
              <a:solidFill>
                <a:schemeClr val="tx1"/>
              </a:solidFill>
              <a:latin typeface="Times New Roman" panose="02020603050405020304" pitchFamily="18" charset="0"/>
              <a:cs typeface="Times New Roman" panose="02020603050405020304" pitchFamily="18" charset="0"/>
            </a:rPr>
            <a:t> цін на </a:t>
          </a:r>
          <a:r>
            <a:rPr lang="uk-UA" sz="1800" b="0" i="0" dirty="0" smtClean="0">
              <a:solidFill>
                <a:schemeClr val="tx1"/>
              </a:solidFill>
              <a:latin typeface="Times New Roman" panose="02020603050405020304" pitchFamily="18" charset="0"/>
              <a:cs typeface="Times New Roman" panose="02020603050405020304" pitchFamily="18" charset="0"/>
            </a:rPr>
            <a:t>поставку.</a:t>
          </a:r>
          <a:endParaRPr lang="uk-UA" sz="1800" b="0" i="0" dirty="0">
            <a:solidFill>
              <a:schemeClr val="tx1"/>
            </a:solidFill>
            <a:latin typeface="Times New Roman" panose="02020603050405020304" pitchFamily="18" charset="0"/>
            <a:cs typeface="Times New Roman" panose="02020603050405020304" pitchFamily="18" charset="0"/>
          </a:endParaRPr>
        </a:p>
      </dgm:t>
    </dgm:pt>
    <dgm:pt modelId="{A3AEC4E4-8569-45EB-B616-02050430305A}" type="parTrans" cxnId="{432C7A12-DB41-4E8B-BC22-D46274CBE5B4}">
      <dgm:prSet/>
      <dgm:spPr/>
      <dgm:t>
        <a:bodyPr/>
        <a:lstStyle/>
        <a:p>
          <a:endParaRPr lang="uk-UA"/>
        </a:p>
      </dgm:t>
    </dgm:pt>
    <dgm:pt modelId="{8296A072-9356-4405-8F17-705C9A67E9D7}" type="sibTrans" cxnId="{432C7A12-DB41-4E8B-BC22-D46274CBE5B4}">
      <dgm:prSet/>
      <dgm:spPr/>
      <dgm:t>
        <a:bodyPr/>
        <a:lstStyle/>
        <a:p>
          <a:endParaRPr lang="uk-UA"/>
        </a:p>
      </dgm:t>
    </dgm:pt>
    <dgm:pt modelId="{A67C4BE5-FAB6-4CC2-9307-8FBED7625253}" type="pres">
      <dgm:prSet presAssocID="{D8FE77F9-F989-4209-802E-997889AB66B7}" presName="linear" presStyleCnt="0">
        <dgm:presLayoutVars>
          <dgm:dir/>
          <dgm:resizeHandles val="exact"/>
        </dgm:presLayoutVars>
      </dgm:prSet>
      <dgm:spPr/>
      <dgm:t>
        <a:bodyPr/>
        <a:lstStyle/>
        <a:p>
          <a:endParaRPr lang="uk-UA"/>
        </a:p>
      </dgm:t>
    </dgm:pt>
    <dgm:pt modelId="{4D51D659-253B-46BB-AC8A-B2D128AD0B07}" type="pres">
      <dgm:prSet presAssocID="{685818D3-0FF2-4545-8394-511E4E97F21D}" presName="comp" presStyleCnt="0"/>
      <dgm:spPr/>
    </dgm:pt>
    <dgm:pt modelId="{98C1945D-6EA5-49B4-A609-4CFA660CB884}" type="pres">
      <dgm:prSet presAssocID="{685818D3-0FF2-4545-8394-511E4E97F21D}" presName="box" presStyleLbl="node1" presStyleIdx="0" presStyleCnt="4"/>
      <dgm:spPr/>
      <dgm:t>
        <a:bodyPr/>
        <a:lstStyle/>
        <a:p>
          <a:endParaRPr lang="uk-UA"/>
        </a:p>
      </dgm:t>
    </dgm:pt>
    <dgm:pt modelId="{71AF8D5C-D5AB-4B27-A918-50BA115493FC}" type="pres">
      <dgm:prSet presAssocID="{685818D3-0FF2-4545-8394-511E4E97F21D}" presName="img" presStyleLbl="fgImgPlace1" presStyleIdx="0" presStyleCnt="4"/>
      <dgm:spPr>
        <a:blipFill rotWithShape="1">
          <a:blip xmlns:r="http://schemas.openxmlformats.org/officeDocument/2006/relationships" r:embed="rId1"/>
          <a:stretch>
            <a:fillRect/>
          </a:stretch>
        </a:blipFill>
      </dgm:spPr>
    </dgm:pt>
    <dgm:pt modelId="{1A20F507-D6C1-4A3B-9E01-4AD7D798B66F}" type="pres">
      <dgm:prSet presAssocID="{685818D3-0FF2-4545-8394-511E4E97F21D}" presName="text" presStyleLbl="node1" presStyleIdx="0" presStyleCnt="4">
        <dgm:presLayoutVars>
          <dgm:bulletEnabled val="1"/>
        </dgm:presLayoutVars>
      </dgm:prSet>
      <dgm:spPr/>
      <dgm:t>
        <a:bodyPr/>
        <a:lstStyle/>
        <a:p>
          <a:endParaRPr lang="uk-UA"/>
        </a:p>
      </dgm:t>
    </dgm:pt>
    <dgm:pt modelId="{D4466248-6E63-43F7-90DD-99A83CBA44D0}" type="pres">
      <dgm:prSet presAssocID="{CF0AF5C5-4F62-4287-A8EC-A6F0D02F76BE}" presName="spacer" presStyleCnt="0"/>
      <dgm:spPr/>
    </dgm:pt>
    <dgm:pt modelId="{DCCB32BD-0D87-45B0-9630-5CE268E28B20}" type="pres">
      <dgm:prSet presAssocID="{8E1F2342-128E-4B0A-B5CE-8E2A6D6B5EBD}" presName="comp" presStyleCnt="0"/>
      <dgm:spPr/>
    </dgm:pt>
    <dgm:pt modelId="{9C4255C2-52DF-4CFB-B91B-8E36465EF9AE}" type="pres">
      <dgm:prSet presAssocID="{8E1F2342-128E-4B0A-B5CE-8E2A6D6B5EBD}" presName="box" presStyleLbl="node1" presStyleIdx="1" presStyleCnt="4" custScaleY="111930" custLinFactNeighborY="-5469"/>
      <dgm:spPr/>
      <dgm:t>
        <a:bodyPr/>
        <a:lstStyle/>
        <a:p>
          <a:endParaRPr lang="uk-UA"/>
        </a:p>
      </dgm:t>
    </dgm:pt>
    <dgm:pt modelId="{409391ED-0076-4F8A-96E1-DF7DB0D65528}" type="pres">
      <dgm:prSet presAssocID="{8E1F2342-128E-4B0A-B5CE-8E2A6D6B5EBD}" presName="img" presStyleLbl="fgImgPlace1" presStyleIdx="1" presStyleCnt="4"/>
      <dgm:spPr>
        <a:blipFill rotWithShape="1">
          <a:blip xmlns:r="http://schemas.openxmlformats.org/officeDocument/2006/relationships" r:embed="rId2"/>
          <a:stretch>
            <a:fillRect/>
          </a:stretch>
        </a:blipFill>
      </dgm:spPr>
    </dgm:pt>
    <dgm:pt modelId="{037B3617-28B7-4A1D-BF59-62EA2E494A2C}" type="pres">
      <dgm:prSet presAssocID="{8E1F2342-128E-4B0A-B5CE-8E2A6D6B5EBD}" presName="text" presStyleLbl="node1" presStyleIdx="1" presStyleCnt="4">
        <dgm:presLayoutVars>
          <dgm:bulletEnabled val="1"/>
        </dgm:presLayoutVars>
      </dgm:prSet>
      <dgm:spPr/>
      <dgm:t>
        <a:bodyPr/>
        <a:lstStyle/>
        <a:p>
          <a:endParaRPr lang="uk-UA"/>
        </a:p>
      </dgm:t>
    </dgm:pt>
    <dgm:pt modelId="{34796BE6-DC97-422E-B23D-99107EB0C250}" type="pres">
      <dgm:prSet presAssocID="{C05DC05A-595D-4E21-B9FD-9D2A295849E7}" presName="spacer" presStyleCnt="0"/>
      <dgm:spPr/>
    </dgm:pt>
    <dgm:pt modelId="{5BB16887-805E-4685-A8A2-270C26514972}" type="pres">
      <dgm:prSet presAssocID="{A14592A1-FD55-4A80-A985-1A9C656646A1}" presName="comp" presStyleCnt="0"/>
      <dgm:spPr/>
    </dgm:pt>
    <dgm:pt modelId="{1ABB4D38-26EA-402F-B81A-790199102738}" type="pres">
      <dgm:prSet presAssocID="{A14592A1-FD55-4A80-A985-1A9C656646A1}" presName="box" presStyleLbl="node1" presStyleIdx="2" presStyleCnt="4"/>
      <dgm:spPr/>
      <dgm:t>
        <a:bodyPr/>
        <a:lstStyle/>
        <a:p>
          <a:endParaRPr lang="uk-UA"/>
        </a:p>
      </dgm:t>
    </dgm:pt>
    <dgm:pt modelId="{6485D822-137B-45A8-8FF0-FA0B7704A801}" type="pres">
      <dgm:prSet presAssocID="{A14592A1-FD55-4A80-A985-1A9C656646A1}" presName="img" presStyleLbl="fgImgPlace1" presStyleIdx="2" presStyleCnt="4"/>
      <dgm:spPr>
        <a:blipFill rotWithShape="1">
          <a:blip xmlns:r="http://schemas.openxmlformats.org/officeDocument/2006/relationships" r:embed="rId3"/>
          <a:stretch>
            <a:fillRect/>
          </a:stretch>
        </a:blipFill>
      </dgm:spPr>
    </dgm:pt>
    <dgm:pt modelId="{14C41E6F-B17B-487F-ACEF-7CF9B91C2CC5}" type="pres">
      <dgm:prSet presAssocID="{A14592A1-FD55-4A80-A985-1A9C656646A1}" presName="text" presStyleLbl="node1" presStyleIdx="2" presStyleCnt="4">
        <dgm:presLayoutVars>
          <dgm:bulletEnabled val="1"/>
        </dgm:presLayoutVars>
      </dgm:prSet>
      <dgm:spPr/>
      <dgm:t>
        <a:bodyPr/>
        <a:lstStyle/>
        <a:p>
          <a:endParaRPr lang="uk-UA"/>
        </a:p>
      </dgm:t>
    </dgm:pt>
    <dgm:pt modelId="{D7ED9E66-3FB7-4A56-9078-7445155273EE}" type="pres">
      <dgm:prSet presAssocID="{8296A072-9356-4405-8F17-705C9A67E9D7}" presName="spacer" presStyleCnt="0"/>
      <dgm:spPr/>
    </dgm:pt>
    <dgm:pt modelId="{591D16FE-846F-4D1F-A12E-82B9EE65C306}" type="pres">
      <dgm:prSet presAssocID="{3C1CF4C5-58C0-4E1E-983A-C36105636A74}" presName="comp" presStyleCnt="0"/>
      <dgm:spPr/>
    </dgm:pt>
    <dgm:pt modelId="{E24133BB-66C7-4591-BF5C-AF90A1EFEEF8}" type="pres">
      <dgm:prSet presAssocID="{3C1CF4C5-58C0-4E1E-983A-C36105636A74}" presName="box" presStyleLbl="node1" presStyleIdx="3" presStyleCnt="4" custScaleY="126456"/>
      <dgm:spPr/>
      <dgm:t>
        <a:bodyPr/>
        <a:lstStyle/>
        <a:p>
          <a:endParaRPr lang="uk-UA"/>
        </a:p>
      </dgm:t>
    </dgm:pt>
    <dgm:pt modelId="{62FDDE27-C717-4F81-9096-17F72687582A}" type="pres">
      <dgm:prSet presAssocID="{3C1CF4C5-58C0-4E1E-983A-C36105636A74}" presName="img" presStyleLbl="fgImgPlace1" presStyleIdx="3" presStyleCnt="4" custScaleY="102813"/>
      <dgm:spPr>
        <a:blipFill rotWithShape="1">
          <a:blip xmlns:r="http://schemas.openxmlformats.org/officeDocument/2006/relationships" r:embed="rId4"/>
          <a:stretch>
            <a:fillRect/>
          </a:stretch>
        </a:blipFill>
      </dgm:spPr>
    </dgm:pt>
    <dgm:pt modelId="{7D208C41-4923-43B0-9EAE-5A6FEDADD91B}" type="pres">
      <dgm:prSet presAssocID="{3C1CF4C5-58C0-4E1E-983A-C36105636A74}" presName="text" presStyleLbl="node1" presStyleIdx="3" presStyleCnt="4">
        <dgm:presLayoutVars>
          <dgm:bulletEnabled val="1"/>
        </dgm:presLayoutVars>
      </dgm:prSet>
      <dgm:spPr/>
      <dgm:t>
        <a:bodyPr/>
        <a:lstStyle/>
        <a:p>
          <a:endParaRPr lang="uk-UA"/>
        </a:p>
      </dgm:t>
    </dgm:pt>
  </dgm:ptLst>
  <dgm:cxnLst>
    <dgm:cxn modelId="{42700800-98A2-4915-9926-26E451E13193}" type="presOf" srcId="{8E1F2342-128E-4B0A-B5CE-8E2A6D6B5EBD}" destId="{9C4255C2-52DF-4CFB-B91B-8E36465EF9AE}" srcOrd="0" destOrd="0" presId="urn:microsoft.com/office/officeart/2005/8/layout/vList4"/>
    <dgm:cxn modelId="{743D3444-27C1-4A22-BB75-4C1EDBF0F6BE}" type="presOf" srcId="{3C1CF4C5-58C0-4E1E-983A-C36105636A74}" destId="{7D208C41-4923-43B0-9EAE-5A6FEDADD91B}" srcOrd="1" destOrd="0" presId="urn:microsoft.com/office/officeart/2005/8/layout/vList4"/>
    <dgm:cxn modelId="{9437D5D6-41BD-406B-BB94-B4D5C0EBBD48}" type="presOf" srcId="{685818D3-0FF2-4545-8394-511E4E97F21D}" destId="{98C1945D-6EA5-49B4-A609-4CFA660CB884}" srcOrd="0" destOrd="0" presId="urn:microsoft.com/office/officeart/2005/8/layout/vList4"/>
    <dgm:cxn modelId="{02EDB4A5-6623-4269-AC86-3FD1881956B8}" srcId="{D8FE77F9-F989-4209-802E-997889AB66B7}" destId="{3C1CF4C5-58C0-4E1E-983A-C36105636A74}" srcOrd="3" destOrd="0" parTransId="{595CF70A-3B84-42DE-B1CE-B95419BC7B4F}" sibTransId="{41FEF513-36D3-47C6-998E-7C0CFE055469}"/>
    <dgm:cxn modelId="{9C87DC02-8E34-43B9-B6D9-D63F71704884}" type="presOf" srcId="{A14592A1-FD55-4A80-A985-1A9C656646A1}" destId="{14C41E6F-B17B-487F-ACEF-7CF9B91C2CC5}" srcOrd="1" destOrd="0" presId="urn:microsoft.com/office/officeart/2005/8/layout/vList4"/>
    <dgm:cxn modelId="{8359F9B4-A247-403C-86AC-452E4ED859EB}" type="presOf" srcId="{A14592A1-FD55-4A80-A985-1A9C656646A1}" destId="{1ABB4D38-26EA-402F-B81A-790199102738}" srcOrd="0" destOrd="0" presId="urn:microsoft.com/office/officeart/2005/8/layout/vList4"/>
    <dgm:cxn modelId="{7718BF61-1061-4975-95DE-8C9CF69A3C2B}" type="presOf" srcId="{D8FE77F9-F989-4209-802E-997889AB66B7}" destId="{A67C4BE5-FAB6-4CC2-9307-8FBED7625253}" srcOrd="0" destOrd="0" presId="urn:microsoft.com/office/officeart/2005/8/layout/vList4"/>
    <dgm:cxn modelId="{432C7A12-DB41-4E8B-BC22-D46274CBE5B4}" srcId="{D8FE77F9-F989-4209-802E-997889AB66B7}" destId="{A14592A1-FD55-4A80-A985-1A9C656646A1}" srcOrd="2" destOrd="0" parTransId="{A3AEC4E4-8569-45EB-B616-02050430305A}" sibTransId="{8296A072-9356-4405-8F17-705C9A67E9D7}"/>
    <dgm:cxn modelId="{2D8E45E3-904D-437D-94A0-68B221807CFB}" type="presOf" srcId="{685818D3-0FF2-4545-8394-511E4E97F21D}" destId="{1A20F507-D6C1-4A3B-9E01-4AD7D798B66F}" srcOrd="1" destOrd="0" presId="urn:microsoft.com/office/officeart/2005/8/layout/vList4"/>
    <dgm:cxn modelId="{B6D33244-D935-4051-904A-E2D075AAFD00}" type="presOf" srcId="{8E1F2342-128E-4B0A-B5CE-8E2A6D6B5EBD}" destId="{037B3617-28B7-4A1D-BF59-62EA2E494A2C}" srcOrd="1" destOrd="0" presId="urn:microsoft.com/office/officeart/2005/8/layout/vList4"/>
    <dgm:cxn modelId="{5251DD86-A2E2-465E-9D2E-1E498A040644}" type="presOf" srcId="{3C1CF4C5-58C0-4E1E-983A-C36105636A74}" destId="{E24133BB-66C7-4591-BF5C-AF90A1EFEEF8}" srcOrd="0" destOrd="0" presId="urn:microsoft.com/office/officeart/2005/8/layout/vList4"/>
    <dgm:cxn modelId="{7C1389C7-B00A-4175-8AF0-AA8A1689F1FE}" srcId="{D8FE77F9-F989-4209-802E-997889AB66B7}" destId="{685818D3-0FF2-4545-8394-511E4E97F21D}" srcOrd="0" destOrd="0" parTransId="{89C7D492-6810-4AE5-B101-B5C3EC2F96DE}" sibTransId="{CF0AF5C5-4F62-4287-A8EC-A6F0D02F76BE}"/>
    <dgm:cxn modelId="{C6831D07-5F00-4DF9-9BB8-48DFA700F51A}" srcId="{D8FE77F9-F989-4209-802E-997889AB66B7}" destId="{8E1F2342-128E-4B0A-B5CE-8E2A6D6B5EBD}" srcOrd="1" destOrd="0" parTransId="{415183D4-0876-43FB-B298-082B596BED99}" sibTransId="{C05DC05A-595D-4E21-B9FD-9D2A295849E7}"/>
    <dgm:cxn modelId="{A0BDEA3A-2278-40A4-9823-1F72D8ED6B68}" type="presParOf" srcId="{A67C4BE5-FAB6-4CC2-9307-8FBED7625253}" destId="{4D51D659-253B-46BB-AC8A-B2D128AD0B07}" srcOrd="0" destOrd="0" presId="urn:microsoft.com/office/officeart/2005/8/layout/vList4"/>
    <dgm:cxn modelId="{EDBA7C83-9861-445A-8814-D689D1D6AF11}" type="presParOf" srcId="{4D51D659-253B-46BB-AC8A-B2D128AD0B07}" destId="{98C1945D-6EA5-49B4-A609-4CFA660CB884}" srcOrd="0" destOrd="0" presId="urn:microsoft.com/office/officeart/2005/8/layout/vList4"/>
    <dgm:cxn modelId="{A37537B5-0E4A-4AC4-B97A-01507B89A049}" type="presParOf" srcId="{4D51D659-253B-46BB-AC8A-B2D128AD0B07}" destId="{71AF8D5C-D5AB-4B27-A918-50BA115493FC}" srcOrd="1" destOrd="0" presId="urn:microsoft.com/office/officeart/2005/8/layout/vList4"/>
    <dgm:cxn modelId="{443B8C2E-0243-4EAE-85DC-045F65E682DA}" type="presParOf" srcId="{4D51D659-253B-46BB-AC8A-B2D128AD0B07}" destId="{1A20F507-D6C1-4A3B-9E01-4AD7D798B66F}" srcOrd="2" destOrd="0" presId="urn:microsoft.com/office/officeart/2005/8/layout/vList4"/>
    <dgm:cxn modelId="{AA7F63EE-EBBC-436A-85D1-14EBF73C485F}" type="presParOf" srcId="{A67C4BE5-FAB6-4CC2-9307-8FBED7625253}" destId="{D4466248-6E63-43F7-90DD-99A83CBA44D0}" srcOrd="1" destOrd="0" presId="urn:microsoft.com/office/officeart/2005/8/layout/vList4"/>
    <dgm:cxn modelId="{FA1B8E40-5991-45E7-A20B-63A4D6037BDA}" type="presParOf" srcId="{A67C4BE5-FAB6-4CC2-9307-8FBED7625253}" destId="{DCCB32BD-0D87-45B0-9630-5CE268E28B20}" srcOrd="2" destOrd="0" presId="urn:microsoft.com/office/officeart/2005/8/layout/vList4"/>
    <dgm:cxn modelId="{34EAFCF3-1F1B-43C2-A99B-CD1B47AABF2C}" type="presParOf" srcId="{DCCB32BD-0D87-45B0-9630-5CE268E28B20}" destId="{9C4255C2-52DF-4CFB-B91B-8E36465EF9AE}" srcOrd="0" destOrd="0" presId="urn:microsoft.com/office/officeart/2005/8/layout/vList4"/>
    <dgm:cxn modelId="{E729F21C-9E5A-440E-846B-32C3F44CDD71}" type="presParOf" srcId="{DCCB32BD-0D87-45B0-9630-5CE268E28B20}" destId="{409391ED-0076-4F8A-96E1-DF7DB0D65528}" srcOrd="1" destOrd="0" presId="urn:microsoft.com/office/officeart/2005/8/layout/vList4"/>
    <dgm:cxn modelId="{BB33ABCD-89B7-46C7-A2A1-D636C2106FED}" type="presParOf" srcId="{DCCB32BD-0D87-45B0-9630-5CE268E28B20}" destId="{037B3617-28B7-4A1D-BF59-62EA2E494A2C}" srcOrd="2" destOrd="0" presId="urn:microsoft.com/office/officeart/2005/8/layout/vList4"/>
    <dgm:cxn modelId="{BA7E27ED-BEF7-4F9A-9125-EE3DD1793289}" type="presParOf" srcId="{A67C4BE5-FAB6-4CC2-9307-8FBED7625253}" destId="{34796BE6-DC97-422E-B23D-99107EB0C250}" srcOrd="3" destOrd="0" presId="urn:microsoft.com/office/officeart/2005/8/layout/vList4"/>
    <dgm:cxn modelId="{736EAE8A-45A6-4FF9-9EEC-30886CEFAAFD}" type="presParOf" srcId="{A67C4BE5-FAB6-4CC2-9307-8FBED7625253}" destId="{5BB16887-805E-4685-A8A2-270C26514972}" srcOrd="4" destOrd="0" presId="urn:microsoft.com/office/officeart/2005/8/layout/vList4"/>
    <dgm:cxn modelId="{77E47681-43EC-4EFB-9BAC-0180E3FF8E38}" type="presParOf" srcId="{5BB16887-805E-4685-A8A2-270C26514972}" destId="{1ABB4D38-26EA-402F-B81A-790199102738}" srcOrd="0" destOrd="0" presId="urn:microsoft.com/office/officeart/2005/8/layout/vList4"/>
    <dgm:cxn modelId="{896C6CC4-9045-4B30-AA34-31ED19347F7E}" type="presParOf" srcId="{5BB16887-805E-4685-A8A2-270C26514972}" destId="{6485D822-137B-45A8-8FF0-FA0B7704A801}" srcOrd="1" destOrd="0" presId="urn:microsoft.com/office/officeart/2005/8/layout/vList4"/>
    <dgm:cxn modelId="{9E0437DE-4555-4AD7-AFB8-637532543A7F}" type="presParOf" srcId="{5BB16887-805E-4685-A8A2-270C26514972}" destId="{14C41E6F-B17B-487F-ACEF-7CF9B91C2CC5}" srcOrd="2" destOrd="0" presId="urn:microsoft.com/office/officeart/2005/8/layout/vList4"/>
    <dgm:cxn modelId="{44B49116-B833-4C82-A229-01290E04CCBB}" type="presParOf" srcId="{A67C4BE5-FAB6-4CC2-9307-8FBED7625253}" destId="{D7ED9E66-3FB7-4A56-9078-7445155273EE}" srcOrd="5" destOrd="0" presId="urn:microsoft.com/office/officeart/2005/8/layout/vList4"/>
    <dgm:cxn modelId="{EAC16D58-EA13-4E0C-A0E1-B0BD0EDB45F4}" type="presParOf" srcId="{A67C4BE5-FAB6-4CC2-9307-8FBED7625253}" destId="{591D16FE-846F-4D1F-A12E-82B9EE65C306}" srcOrd="6" destOrd="0" presId="urn:microsoft.com/office/officeart/2005/8/layout/vList4"/>
    <dgm:cxn modelId="{BBFF72AE-4AEA-48FC-8371-C95EC2FAB8D5}" type="presParOf" srcId="{591D16FE-846F-4D1F-A12E-82B9EE65C306}" destId="{E24133BB-66C7-4591-BF5C-AF90A1EFEEF8}" srcOrd="0" destOrd="0" presId="urn:microsoft.com/office/officeart/2005/8/layout/vList4"/>
    <dgm:cxn modelId="{1795A950-31D2-4E1F-9B1A-82AAADBC5B70}" type="presParOf" srcId="{591D16FE-846F-4D1F-A12E-82B9EE65C306}" destId="{62FDDE27-C717-4F81-9096-17F72687582A}" srcOrd="1" destOrd="0" presId="urn:microsoft.com/office/officeart/2005/8/layout/vList4"/>
    <dgm:cxn modelId="{285532AB-7CE3-4927-83BB-D6C03F4B224F}" type="presParOf" srcId="{591D16FE-846F-4D1F-A12E-82B9EE65C306}" destId="{7D208C41-4923-43B0-9EAE-5A6FEDADD91B}"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DBF59B-E262-415A-9E26-B3A52B66120A}" type="doc">
      <dgm:prSet loTypeId="urn:microsoft.com/office/officeart/2005/8/layout/lProcess2" loCatId="list" qsTypeId="urn:microsoft.com/office/officeart/2005/8/quickstyle/simple1" qsCatId="simple" csTypeId="urn:microsoft.com/office/officeart/2005/8/colors/accent0_1" csCatId="mainScheme" phldr="1"/>
      <dgm:spPr/>
      <dgm:t>
        <a:bodyPr/>
        <a:lstStyle/>
        <a:p>
          <a:endParaRPr lang="uk-UA"/>
        </a:p>
      </dgm:t>
    </dgm:pt>
    <dgm:pt modelId="{A2565139-302D-4306-84F3-3ACA9C0F7ED3}">
      <dgm:prSet phldrT="[Текст]"/>
      <dgm:spPr/>
      <dgm:t>
        <a:bodyPr/>
        <a:lstStyle/>
        <a:p>
          <a:r>
            <a:rPr lang="uk-UA" dirty="0" smtClean="0"/>
            <a:t>Економічні</a:t>
          </a:r>
          <a:endParaRPr lang="uk-UA" dirty="0"/>
        </a:p>
      </dgm:t>
    </dgm:pt>
    <dgm:pt modelId="{D09518F5-1CBE-434D-872F-AC4D01F11E4D}" type="parTrans" cxnId="{0FD10C7A-CA77-4C54-BEFE-7B961B3E33BA}">
      <dgm:prSet/>
      <dgm:spPr/>
      <dgm:t>
        <a:bodyPr/>
        <a:lstStyle/>
        <a:p>
          <a:endParaRPr lang="uk-UA"/>
        </a:p>
      </dgm:t>
    </dgm:pt>
    <dgm:pt modelId="{6EA20862-C232-46F6-91EA-6A20B45083CF}" type="sibTrans" cxnId="{0FD10C7A-CA77-4C54-BEFE-7B961B3E33BA}">
      <dgm:prSet/>
      <dgm:spPr/>
      <dgm:t>
        <a:bodyPr/>
        <a:lstStyle/>
        <a:p>
          <a:endParaRPr lang="uk-UA"/>
        </a:p>
      </dgm:t>
    </dgm:pt>
    <dgm:pt modelId="{AEC5200F-BCF3-4D3C-BD3B-9E8FB61EDDBB}">
      <dgm:prSet phldrT="[Текст]"/>
      <dgm:spPr/>
      <dgm:t>
        <a:bodyPr/>
        <a:lstStyle/>
        <a:p>
          <a:r>
            <a:rPr lang="uk-UA" dirty="0" smtClean="0"/>
            <a:t>Нове ціноутворення</a:t>
          </a:r>
          <a:endParaRPr lang="uk-UA" dirty="0"/>
        </a:p>
      </dgm:t>
    </dgm:pt>
    <dgm:pt modelId="{A93A9D21-67E7-46BD-BAA7-2238474051F3}" type="parTrans" cxnId="{0DC4FFC0-E9DF-452B-9129-26DD0027703F}">
      <dgm:prSet/>
      <dgm:spPr/>
      <dgm:t>
        <a:bodyPr/>
        <a:lstStyle/>
        <a:p>
          <a:endParaRPr lang="uk-UA"/>
        </a:p>
      </dgm:t>
    </dgm:pt>
    <dgm:pt modelId="{5065AF24-B39E-44F7-AEAC-55F2E1E7171D}" type="sibTrans" cxnId="{0DC4FFC0-E9DF-452B-9129-26DD0027703F}">
      <dgm:prSet/>
      <dgm:spPr/>
      <dgm:t>
        <a:bodyPr/>
        <a:lstStyle/>
        <a:p>
          <a:endParaRPr lang="uk-UA"/>
        </a:p>
      </dgm:t>
    </dgm:pt>
    <dgm:pt modelId="{5C6C55AD-67C1-4621-9B1C-EB6E9303AD6F}">
      <dgm:prSet phldrT="[Текст]"/>
      <dgm:spPr/>
      <dgm:t>
        <a:bodyPr/>
        <a:lstStyle/>
        <a:p>
          <a:r>
            <a:rPr lang="uk-UA" dirty="0" smtClean="0"/>
            <a:t>Соціальні</a:t>
          </a:r>
          <a:endParaRPr lang="uk-UA" dirty="0"/>
        </a:p>
      </dgm:t>
    </dgm:pt>
    <dgm:pt modelId="{BBE7CB90-AAE2-4A63-A9D5-18B9FD20AB1C}" type="parTrans" cxnId="{CF752B90-7086-4950-90B2-0A4304B3E7FD}">
      <dgm:prSet/>
      <dgm:spPr/>
      <dgm:t>
        <a:bodyPr/>
        <a:lstStyle/>
        <a:p>
          <a:endParaRPr lang="uk-UA"/>
        </a:p>
      </dgm:t>
    </dgm:pt>
    <dgm:pt modelId="{3DCD5AF5-1AB9-492B-851F-A62CC9FE1643}" type="sibTrans" cxnId="{CF752B90-7086-4950-90B2-0A4304B3E7FD}">
      <dgm:prSet/>
      <dgm:spPr/>
      <dgm:t>
        <a:bodyPr/>
        <a:lstStyle/>
        <a:p>
          <a:endParaRPr lang="uk-UA"/>
        </a:p>
      </dgm:t>
    </dgm:pt>
    <dgm:pt modelId="{3DC1C2BE-F8B7-4C85-B048-153713C75726}">
      <dgm:prSet phldrT="[Текст]"/>
      <dgm:spPr/>
      <dgm:t>
        <a:bodyPr/>
        <a:lstStyle/>
        <a:p>
          <a:r>
            <a:rPr lang="uk-UA" dirty="0" smtClean="0"/>
            <a:t>Нові</a:t>
          </a:r>
          <a:r>
            <a:rPr lang="uk-UA" baseline="0" dirty="0" smtClean="0"/>
            <a:t> робочі місця</a:t>
          </a:r>
          <a:endParaRPr lang="uk-UA" dirty="0"/>
        </a:p>
      </dgm:t>
    </dgm:pt>
    <dgm:pt modelId="{6B242A28-8BB0-4C0E-9145-6275AAF674DB}" type="parTrans" cxnId="{C7A1EFC5-EF45-4C94-93BF-9E9EC5D11001}">
      <dgm:prSet/>
      <dgm:spPr/>
      <dgm:t>
        <a:bodyPr/>
        <a:lstStyle/>
        <a:p>
          <a:endParaRPr lang="uk-UA"/>
        </a:p>
      </dgm:t>
    </dgm:pt>
    <dgm:pt modelId="{38896354-C76A-4A3A-A0A5-438183C8C64B}" type="sibTrans" cxnId="{C7A1EFC5-EF45-4C94-93BF-9E9EC5D11001}">
      <dgm:prSet/>
      <dgm:spPr/>
      <dgm:t>
        <a:bodyPr/>
        <a:lstStyle/>
        <a:p>
          <a:endParaRPr lang="uk-UA"/>
        </a:p>
      </dgm:t>
    </dgm:pt>
    <dgm:pt modelId="{82A77DDC-0927-4DC4-99DF-438819761A90}">
      <dgm:prSet phldrT="[Текст]"/>
      <dgm:spPr/>
      <dgm:t>
        <a:bodyPr/>
        <a:lstStyle/>
        <a:p>
          <a:r>
            <a:rPr lang="ru-RU" dirty="0" err="1" smtClean="0"/>
            <a:t>Екологічні</a:t>
          </a:r>
          <a:endParaRPr lang="uk-UA" dirty="0"/>
        </a:p>
      </dgm:t>
    </dgm:pt>
    <dgm:pt modelId="{38519C1F-4089-42E9-B122-878B9E840220}" type="parTrans" cxnId="{AF0D9D1F-8DC2-4C7C-8FC0-06EB9672408B}">
      <dgm:prSet/>
      <dgm:spPr/>
      <dgm:t>
        <a:bodyPr/>
        <a:lstStyle/>
        <a:p>
          <a:endParaRPr lang="uk-UA"/>
        </a:p>
      </dgm:t>
    </dgm:pt>
    <dgm:pt modelId="{0650D1E7-9CE7-4B57-AFBD-CC4134DD7D26}" type="sibTrans" cxnId="{AF0D9D1F-8DC2-4C7C-8FC0-06EB9672408B}">
      <dgm:prSet/>
      <dgm:spPr/>
      <dgm:t>
        <a:bodyPr/>
        <a:lstStyle/>
        <a:p>
          <a:endParaRPr lang="uk-UA"/>
        </a:p>
      </dgm:t>
    </dgm:pt>
    <dgm:pt modelId="{CD0B11B7-D14F-428F-B24D-43C4CBA7849F}">
      <dgm:prSet phldrT="[Текст]"/>
      <dgm:spPr/>
      <dgm:t>
        <a:bodyPr/>
        <a:lstStyle/>
        <a:p>
          <a:r>
            <a:rPr lang="uk-UA" dirty="0" smtClean="0"/>
            <a:t>Менше</a:t>
          </a:r>
          <a:r>
            <a:rPr lang="uk-UA" baseline="0" dirty="0" smtClean="0"/>
            <a:t> використання ресурсів</a:t>
          </a:r>
          <a:endParaRPr lang="uk-UA" dirty="0"/>
        </a:p>
      </dgm:t>
    </dgm:pt>
    <dgm:pt modelId="{CC68422F-AC8A-4AAD-867C-EB3B2C57CD40}" type="parTrans" cxnId="{CF35EC78-9E40-4984-8B69-30EB068956F7}">
      <dgm:prSet/>
      <dgm:spPr/>
      <dgm:t>
        <a:bodyPr/>
        <a:lstStyle/>
        <a:p>
          <a:endParaRPr lang="uk-UA"/>
        </a:p>
      </dgm:t>
    </dgm:pt>
    <dgm:pt modelId="{D81CDD41-DEA8-461A-80DA-BD1BC323EBB4}" type="sibTrans" cxnId="{CF35EC78-9E40-4984-8B69-30EB068956F7}">
      <dgm:prSet/>
      <dgm:spPr/>
      <dgm:t>
        <a:bodyPr/>
        <a:lstStyle/>
        <a:p>
          <a:endParaRPr lang="uk-UA"/>
        </a:p>
      </dgm:t>
    </dgm:pt>
    <dgm:pt modelId="{95A0F766-55A4-4F76-9470-E2E410C99C5E}">
      <dgm:prSet phldrT="[Текст]"/>
      <dgm:spPr/>
      <dgm:t>
        <a:bodyPr/>
        <a:lstStyle/>
        <a:p>
          <a:r>
            <a:rPr lang="uk-UA" dirty="0" smtClean="0"/>
            <a:t>Зменшення</a:t>
          </a:r>
          <a:r>
            <a:rPr lang="uk-UA" baseline="0" dirty="0" smtClean="0"/>
            <a:t> негативного впливу на довкілля</a:t>
          </a:r>
          <a:endParaRPr lang="uk-UA" dirty="0"/>
        </a:p>
      </dgm:t>
    </dgm:pt>
    <dgm:pt modelId="{6662343C-50A2-49E3-9C08-B4FBE9471368}" type="sibTrans" cxnId="{35A8F035-19F7-4D02-8B65-8C758906C09F}">
      <dgm:prSet/>
      <dgm:spPr/>
      <dgm:t>
        <a:bodyPr/>
        <a:lstStyle/>
        <a:p>
          <a:endParaRPr lang="uk-UA"/>
        </a:p>
      </dgm:t>
    </dgm:pt>
    <dgm:pt modelId="{1421632E-FF43-4FA1-AE0C-950CB32CACFD}" type="parTrans" cxnId="{35A8F035-19F7-4D02-8B65-8C758906C09F}">
      <dgm:prSet/>
      <dgm:spPr/>
      <dgm:t>
        <a:bodyPr/>
        <a:lstStyle/>
        <a:p>
          <a:endParaRPr lang="uk-UA"/>
        </a:p>
      </dgm:t>
    </dgm:pt>
    <dgm:pt modelId="{E30846D1-1A09-4EE7-96FC-15978B3C63CC}">
      <dgm:prSet phldrT="[Текст]"/>
      <dgm:spPr/>
      <dgm:t>
        <a:bodyPr/>
        <a:lstStyle/>
        <a:p>
          <a:r>
            <a:rPr lang="uk-UA" dirty="0" smtClean="0"/>
            <a:t>Добробут людей, якість життя</a:t>
          </a:r>
          <a:endParaRPr lang="uk-UA" dirty="0"/>
        </a:p>
      </dgm:t>
    </dgm:pt>
    <dgm:pt modelId="{DEE9E2A4-C9B5-4B55-9E4B-8F2A75BFE347}" type="sibTrans" cxnId="{30F650AD-6378-4569-84B5-2DAE21EF939F}">
      <dgm:prSet/>
      <dgm:spPr/>
      <dgm:t>
        <a:bodyPr/>
        <a:lstStyle/>
        <a:p>
          <a:endParaRPr lang="uk-UA"/>
        </a:p>
      </dgm:t>
    </dgm:pt>
    <dgm:pt modelId="{22BEC232-8F58-47BC-A9A1-87CFCE28C832}" type="parTrans" cxnId="{30F650AD-6378-4569-84B5-2DAE21EF939F}">
      <dgm:prSet/>
      <dgm:spPr/>
      <dgm:t>
        <a:bodyPr/>
        <a:lstStyle/>
        <a:p>
          <a:endParaRPr lang="uk-UA"/>
        </a:p>
      </dgm:t>
    </dgm:pt>
    <dgm:pt modelId="{DE6EFE00-BD8A-4848-A403-ACCC6EF9006F}">
      <dgm:prSet phldrT="[Текст]"/>
      <dgm:spPr/>
      <dgm:t>
        <a:bodyPr/>
        <a:lstStyle/>
        <a:p>
          <a:r>
            <a:rPr lang="ru-RU" dirty="0" err="1" smtClean="0"/>
            <a:t>Еко-інновації</a:t>
          </a:r>
          <a:endParaRPr lang="uk-UA" dirty="0"/>
        </a:p>
      </dgm:t>
    </dgm:pt>
    <dgm:pt modelId="{9C80A815-3555-49AB-A591-E24F6026D43A}" type="sibTrans" cxnId="{E2E69CE2-A9B8-4D4E-9795-9994B26C96BE}">
      <dgm:prSet/>
      <dgm:spPr/>
      <dgm:t>
        <a:bodyPr/>
        <a:lstStyle/>
        <a:p>
          <a:endParaRPr lang="uk-UA"/>
        </a:p>
      </dgm:t>
    </dgm:pt>
    <dgm:pt modelId="{276D21FB-EB53-4AB0-91E8-2C19256D6CA1}" type="parTrans" cxnId="{E2E69CE2-A9B8-4D4E-9795-9994B26C96BE}">
      <dgm:prSet/>
      <dgm:spPr/>
      <dgm:t>
        <a:bodyPr/>
        <a:lstStyle/>
        <a:p>
          <a:endParaRPr lang="uk-UA"/>
        </a:p>
      </dgm:t>
    </dgm:pt>
    <dgm:pt modelId="{84E14845-A127-4451-87F4-7C154DD627AF}">
      <dgm:prSet phldrT="[Текст]"/>
      <dgm:spPr/>
      <dgm:t>
        <a:bodyPr/>
        <a:lstStyle/>
        <a:p>
          <a:r>
            <a:rPr lang="uk-UA" dirty="0" smtClean="0"/>
            <a:t>Нові</a:t>
          </a:r>
          <a:r>
            <a:rPr lang="uk-UA" baseline="0" dirty="0" smtClean="0"/>
            <a:t> бізнес моделі</a:t>
          </a:r>
          <a:endParaRPr lang="uk-UA" dirty="0"/>
        </a:p>
      </dgm:t>
    </dgm:pt>
    <dgm:pt modelId="{ACE6CFC6-76EA-4762-A2ED-3263ABDF8C01}" type="parTrans" cxnId="{ECD5550C-F25F-4CD4-9F11-DCD8B3EB8B16}">
      <dgm:prSet/>
      <dgm:spPr/>
      <dgm:t>
        <a:bodyPr/>
        <a:lstStyle/>
        <a:p>
          <a:endParaRPr lang="uk-UA"/>
        </a:p>
      </dgm:t>
    </dgm:pt>
    <dgm:pt modelId="{4FE5BADB-E737-493A-B353-1D42DF258761}" type="sibTrans" cxnId="{ECD5550C-F25F-4CD4-9F11-DCD8B3EB8B16}">
      <dgm:prSet/>
      <dgm:spPr/>
      <dgm:t>
        <a:bodyPr/>
        <a:lstStyle/>
        <a:p>
          <a:endParaRPr lang="uk-UA"/>
        </a:p>
      </dgm:t>
    </dgm:pt>
    <dgm:pt modelId="{B7562B5E-CB19-4E26-A991-25BC342DF073}">
      <dgm:prSet phldrT="[Текст]"/>
      <dgm:spPr/>
      <dgm:t>
        <a:bodyPr/>
        <a:lstStyle/>
        <a:p>
          <a:r>
            <a:rPr lang="uk-UA" dirty="0" err="1" smtClean="0"/>
            <a:t>Реіндустріалізація</a:t>
          </a:r>
          <a:endParaRPr lang="uk-UA" dirty="0"/>
        </a:p>
      </dgm:t>
    </dgm:pt>
    <dgm:pt modelId="{84515D64-7DC9-46A3-A3A4-D2D8C5B726E2}" type="parTrans" cxnId="{F2396E4A-ADBF-4F7A-A027-72DA57903913}">
      <dgm:prSet/>
      <dgm:spPr/>
      <dgm:t>
        <a:bodyPr/>
        <a:lstStyle/>
        <a:p>
          <a:endParaRPr lang="uk-UA"/>
        </a:p>
      </dgm:t>
    </dgm:pt>
    <dgm:pt modelId="{85B20CBC-EAEF-45B3-BC3E-199A73DCD650}" type="sibTrans" cxnId="{F2396E4A-ADBF-4F7A-A027-72DA57903913}">
      <dgm:prSet/>
      <dgm:spPr/>
      <dgm:t>
        <a:bodyPr/>
        <a:lstStyle/>
        <a:p>
          <a:endParaRPr lang="uk-UA"/>
        </a:p>
      </dgm:t>
    </dgm:pt>
    <dgm:pt modelId="{5CDE2EFE-784C-4E3F-9260-E23B141327D4}">
      <dgm:prSet phldrT="[Текст]"/>
      <dgm:spPr/>
      <dgm:t>
        <a:bodyPr/>
        <a:lstStyle/>
        <a:p>
          <a:r>
            <a:rPr lang="ru-RU" dirty="0" err="1" smtClean="0"/>
            <a:t>Переміщення</a:t>
          </a:r>
          <a:r>
            <a:rPr lang="ru-RU" dirty="0" smtClean="0"/>
            <a:t> </a:t>
          </a:r>
          <a:r>
            <a:rPr lang="ru-RU" dirty="0" err="1" smtClean="0"/>
            <a:t>діяльності</a:t>
          </a:r>
          <a:r>
            <a:rPr lang="ru-RU" dirty="0" smtClean="0"/>
            <a:t> на локальному </a:t>
          </a:r>
          <a:r>
            <a:rPr lang="ru-RU" dirty="0" err="1" smtClean="0"/>
            <a:t>рівні</a:t>
          </a:r>
          <a:endParaRPr lang="uk-UA" dirty="0"/>
        </a:p>
      </dgm:t>
    </dgm:pt>
    <dgm:pt modelId="{61A2EFD7-96B8-4DCE-8967-6536A288E45A}" type="parTrans" cxnId="{50E4E41B-3973-4FA9-BB10-9511627B7ED7}">
      <dgm:prSet/>
      <dgm:spPr/>
      <dgm:t>
        <a:bodyPr/>
        <a:lstStyle/>
        <a:p>
          <a:endParaRPr lang="uk-UA"/>
        </a:p>
      </dgm:t>
    </dgm:pt>
    <dgm:pt modelId="{568180CC-1CE3-4296-B48A-52715D3CFD43}" type="sibTrans" cxnId="{50E4E41B-3973-4FA9-BB10-9511627B7ED7}">
      <dgm:prSet/>
      <dgm:spPr/>
      <dgm:t>
        <a:bodyPr/>
        <a:lstStyle/>
        <a:p>
          <a:endParaRPr lang="uk-UA"/>
        </a:p>
      </dgm:t>
    </dgm:pt>
    <dgm:pt modelId="{F6E18122-ACDE-4D01-9284-F2625446C54D}">
      <dgm:prSet phldrT="[Текст]"/>
      <dgm:spPr/>
      <dgm:t>
        <a:bodyPr/>
        <a:lstStyle/>
        <a:p>
          <a:r>
            <a:rPr lang="uk-UA" dirty="0" smtClean="0"/>
            <a:t>Запобігання </a:t>
          </a:r>
          <a:r>
            <a:rPr lang="uk-UA" dirty="0" err="1" smtClean="0"/>
            <a:t>увореню</a:t>
          </a:r>
          <a:r>
            <a:rPr lang="uk-UA" dirty="0" smtClean="0"/>
            <a:t> відходів</a:t>
          </a:r>
          <a:endParaRPr lang="uk-UA" dirty="0"/>
        </a:p>
      </dgm:t>
    </dgm:pt>
    <dgm:pt modelId="{D5424237-D2B8-4BF5-B1C3-532B857BEE2C}" type="parTrans" cxnId="{904D8C29-0015-4810-AB16-48F2EF67E29E}">
      <dgm:prSet/>
      <dgm:spPr/>
      <dgm:t>
        <a:bodyPr/>
        <a:lstStyle/>
        <a:p>
          <a:endParaRPr lang="uk-UA"/>
        </a:p>
      </dgm:t>
    </dgm:pt>
    <dgm:pt modelId="{F7CF18FD-7AA9-4DB9-9673-1ABB64154637}" type="sibTrans" cxnId="{904D8C29-0015-4810-AB16-48F2EF67E29E}">
      <dgm:prSet/>
      <dgm:spPr/>
      <dgm:t>
        <a:bodyPr/>
        <a:lstStyle/>
        <a:p>
          <a:endParaRPr lang="uk-UA"/>
        </a:p>
      </dgm:t>
    </dgm:pt>
    <dgm:pt modelId="{AEB61FC7-9DA6-473C-9C82-BF602910B299}" type="pres">
      <dgm:prSet presAssocID="{5BDBF59B-E262-415A-9E26-B3A52B66120A}" presName="theList" presStyleCnt="0">
        <dgm:presLayoutVars>
          <dgm:dir/>
          <dgm:animLvl val="lvl"/>
          <dgm:resizeHandles val="exact"/>
        </dgm:presLayoutVars>
      </dgm:prSet>
      <dgm:spPr/>
      <dgm:t>
        <a:bodyPr/>
        <a:lstStyle/>
        <a:p>
          <a:endParaRPr lang="uk-UA"/>
        </a:p>
      </dgm:t>
    </dgm:pt>
    <dgm:pt modelId="{338E9F1F-6B12-4D96-8D3A-A043078FEE4A}" type="pres">
      <dgm:prSet presAssocID="{A2565139-302D-4306-84F3-3ACA9C0F7ED3}" presName="compNode" presStyleCnt="0"/>
      <dgm:spPr/>
    </dgm:pt>
    <dgm:pt modelId="{EE953393-A597-4E3D-9DC4-5C0C4D1A79EC}" type="pres">
      <dgm:prSet presAssocID="{A2565139-302D-4306-84F3-3ACA9C0F7ED3}" presName="aNode" presStyleLbl="bgShp" presStyleIdx="0" presStyleCnt="3" custLinFactNeighborX="-13791"/>
      <dgm:spPr/>
      <dgm:t>
        <a:bodyPr/>
        <a:lstStyle/>
        <a:p>
          <a:endParaRPr lang="uk-UA"/>
        </a:p>
      </dgm:t>
    </dgm:pt>
    <dgm:pt modelId="{1AA053E1-024E-4A2F-942E-57B8A434D7DC}" type="pres">
      <dgm:prSet presAssocID="{A2565139-302D-4306-84F3-3ACA9C0F7ED3}" presName="textNode" presStyleLbl="bgShp" presStyleIdx="0" presStyleCnt="3"/>
      <dgm:spPr/>
      <dgm:t>
        <a:bodyPr/>
        <a:lstStyle/>
        <a:p>
          <a:endParaRPr lang="uk-UA"/>
        </a:p>
      </dgm:t>
    </dgm:pt>
    <dgm:pt modelId="{B1006B34-2B29-4A81-886A-B96856F33101}" type="pres">
      <dgm:prSet presAssocID="{A2565139-302D-4306-84F3-3ACA9C0F7ED3}" presName="compChildNode" presStyleCnt="0"/>
      <dgm:spPr/>
    </dgm:pt>
    <dgm:pt modelId="{A8056EFD-2305-4B3C-9476-A776EF181677}" type="pres">
      <dgm:prSet presAssocID="{A2565139-302D-4306-84F3-3ACA9C0F7ED3}" presName="theInnerList" presStyleCnt="0"/>
      <dgm:spPr/>
    </dgm:pt>
    <dgm:pt modelId="{C3B058B6-46F1-4100-9AAE-A5E7E33A7A93}" type="pres">
      <dgm:prSet presAssocID="{AEC5200F-BCF3-4D3C-BD3B-9E8FB61EDDBB}" presName="childNode" presStyleLbl="node1" presStyleIdx="0" presStyleCnt="10">
        <dgm:presLayoutVars>
          <dgm:bulletEnabled val="1"/>
        </dgm:presLayoutVars>
      </dgm:prSet>
      <dgm:spPr/>
      <dgm:t>
        <a:bodyPr/>
        <a:lstStyle/>
        <a:p>
          <a:endParaRPr lang="uk-UA"/>
        </a:p>
      </dgm:t>
    </dgm:pt>
    <dgm:pt modelId="{D1CA3D8F-D7DA-4048-BA62-C0668CC0A665}" type="pres">
      <dgm:prSet presAssocID="{AEC5200F-BCF3-4D3C-BD3B-9E8FB61EDDBB}" presName="aSpace2" presStyleCnt="0"/>
      <dgm:spPr/>
    </dgm:pt>
    <dgm:pt modelId="{3EF7C565-55A0-460F-B004-83276285123F}" type="pres">
      <dgm:prSet presAssocID="{DE6EFE00-BD8A-4848-A403-ACCC6EF9006F}" presName="childNode" presStyleLbl="node1" presStyleIdx="1" presStyleCnt="10">
        <dgm:presLayoutVars>
          <dgm:bulletEnabled val="1"/>
        </dgm:presLayoutVars>
      </dgm:prSet>
      <dgm:spPr/>
      <dgm:t>
        <a:bodyPr/>
        <a:lstStyle/>
        <a:p>
          <a:endParaRPr lang="uk-UA"/>
        </a:p>
      </dgm:t>
    </dgm:pt>
    <dgm:pt modelId="{70ECCF28-FF66-4651-A97E-373EDA4DCF8A}" type="pres">
      <dgm:prSet presAssocID="{DE6EFE00-BD8A-4848-A403-ACCC6EF9006F}" presName="aSpace2" presStyleCnt="0"/>
      <dgm:spPr/>
    </dgm:pt>
    <dgm:pt modelId="{19FB2D71-BCC7-425D-9DA0-E51C839447A3}" type="pres">
      <dgm:prSet presAssocID="{84E14845-A127-4451-87F4-7C154DD627AF}" presName="childNode" presStyleLbl="node1" presStyleIdx="2" presStyleCnt="10">
        <dgm:presLayoutVars>
          <dgm:bulletEnabled val="1"/>
        </dgm:presLayoutVars>
      </dgm:prSet>
      <dgm:spPr/>
      <dgm:t>
        <a:bodyPr/>
        <a:lstStyle/>
        <a:p>
          <a:endParaRPr lang="uk-UA"/>
        </a:p>
      </dgm:t>
    </dgm:pt>
    <dgm:pt modelId="{9BB756CF-4CBB-48C9-B946-24568D80941A}" type="pres">
      <dgm:prSet presAssocID="{84E14845-A127-4451-87F4-7C154DD627AF}" presName="aSpace2" presStyleCnt="0"/>
      <dgm:spPr/>
    </dgm:pt>
    <dgm:pt modelId="{8E633CF7-760F-4983-90CC-0294AF55BE93}" type="pres">
      <dgm:prSet presAssocID="{B7562B5E-CB19-4E26-A991-25BC342DF073}" presName="childNode" presStyleLbl="node1" presStyleIdx="3" presStyleCnt="10" custLinFactNeighborX="1393" custLinFactNeighborY="-6603">
        <dgm:presLayoutVars>
          <dgm:bulletEnabled val="1"/>
        </dgm:presLayoutVars>
      </dgm:prSet>
      <dgm:spPr/>
      <dgm:t>
        <a:bodyPr/>
        <a:lstStyle/>
        <a:p>
          <a:endParaRPr lang="uk-UA"/>
        </a:p>
      </dgm:t>
    </dgm:pt>
    <dgm:pt modelId="{8CF1B384-955B-47B8-8F90-E4A728527123}" type="pres">
      <dgm:prSet presAssocID="{A2565139-302D-4306-84F3-3ACA9C0F7ED3}" presName="aSpace" presStyleCnt="0"/>
      <dgm:spPr/>
    </dgm:pt>
    <dgm:pt modelId="{E4995800-97F4-40E0-A3C6-7EB05B20A7CF}" type="pres">
      <dgm:prSet presAssocID="{5C6C55AD-67C1-4621-9B1C-EB6E9303AD6F}" presName="compNode" presStyleCnt="0"/>
      <dgm:spPr/>
    </dgm:pt>
    <dgm:pt modelId="{654B9187-9346-467D-96C3-5A1D8ADED6CC}" type="pres">
      <dgm:prSet presAssocID="{5C6C55AD-67C1-4621-9B1C-EB6E9303AD6F}" presName="aNode" presStyleLbl="bgShp" presStyleIdx="1" presStyleCnt="3"/>
      <dgm:spPr/>
      <dgm:t>
        <a:bodyPr/>
        <a:lstStyle/>
        <a:p>
          <a:endParaRPr lang="uk-UA"/>
        </a:p>
      </dgm:t>
    </dgm:pt>
    <dgm:pt modelId="{127D8421-740E-43C8-B6CC-D4E85101C29A}" type="pres">
      <dgm:prSet presAssocID="{5C6C55AD-67C1-4621-9B1C-EB6E9303AD6F}" presName="textNode" presStyleLbl="bgShp" presStyleIdx="1" presStyleCnt="3"/>
      <dgm:spPr/>
      <dgm:t>
        <a:bodyPr/>
        <a:lstStyle/>
        <a:p>
          <a:endParaRPr lang="uk-UA"/>
        </a:p>
      </dgm:t>
    </dgm:pt>
    <dgm:pt modelId="{9AEB9A5F-9A0E-469C-AF22-63D90976A3A6}" type="pres">
      <dgm:prSet presAssocID="{5C6C55AD-67C1-4621-9B1C-EB6E9303AD6F}" presName="compChildNode" presStyleCnt="0"/>
      <dgm:spPr/>
    </dgm:pt>
    <dgm:pt modelId="{57404657-4DB0-469A-BE0B-67B7929EBC95}" type="pres">
      <dgm:prSet presAssocID="{5C6C55AD-67C1-4621-9B1C-EB6E9303AD6F}" presName="theInnerList" presStyleCnt="0"/>
      <dgm:spPr/>
    </dgm:pt>
    <dgm:pt modelId="{29BAAB1B-6E78-4A25-A9A1-CC8F8E072403}" type="pres">
      <dgm:prSet presAssocID="{3DC1C2BE-F8B7-4C85-B048-153713C75726}" presName="childNode" presStyleLbl="node1" presStyleIdx="4" presStyleCnt="10" custLinFactNeighborX="-928" custLinFactNeighborY="-14262">
        <dgm:presLayoutVars>
          <dgm:bulletEnabled val="1"/>
        </dgm:presLayoutVars>
      </dgm:prSet>
      <dgm:spPr/>
      <dgm:t>
        <a:bodyPr/>
        <a:lstStyle/>
        <a:p>
          <a:endParaRPr lang="uk-UA"/>
        </a:p>
      </dgm:t>
    </dgm:pt>
    <dgm:pt modelId="{614A906A-1C27-488D-91A3-6AB9A4D04441}" type="pres">
      <dgm:prSet presAssocID="{3DC1C2BE-F8B7-4C85-B048-153713C75726}" presName="aSpace2" presStyleCnt="0"/>
      <dgm:spPr/>
    </dgm:pt>
    <dgm:pt modelId="{E41D97C4-2C5D-4CCD-9347-F35542A3E823}" type="pres">
      <dgm:prSet presAssocID="{5CDE2EFE-784C-4E3F-9260-E23B141327D4}" presName="childNode" presStyleLbl="node1" presStyleIdx="5" presStyleCnt="10">
        <dgm:presLayoutVars>
          <dgm:bulletEnabled val="1"/>
        </dgm:presLayoutVars>
      </dgm:prSet>
      <dgm:spPr/>
      <dgm:t>
        <a:bodyPr/>
        <a:lstStyle/>
        <a:p>
          <a:endParaRPr lang="uk-UA"/>
        </a:p>
      </dgm:t>
    </dgm:pt>
    <dgm:pt modelId="{FFE69D8C-849F-4A0E-8138-3FA828979AA7}" type="pres">
      <dgm:prSet presAssocID="{5CDE2EFE-784C-4E3F-9260-E23B141327D4}" presName="aSpace2" presStyleCnt="0"/>
      <dgm:spPr/>
    </dgm:pt>
    <dgm:pt modelId="{9CBEEFAF-5D0A-4392-B259-6C218DD66D0D}" type="pres">
      <dgm:prSet presAssocID="{E30846D1-1A09-4EE7-96FC-15978B3C63CC}" presName="childNode" presStyleLbl="node1" presStyleIdx="6" presStyleCnt="10">
        <dgm:presLayoutVars>
          <dgm:bulletEnabled val="1"/>
        </dgm:presLayoutVars>
      </dgm:prSet>
      <dgm:spPr/>
      <dgm:t>
        <a:bodyPr/>
        <a:lstStyle/>
        <a:p>
          <a:endParaRPr lang="uk-UA"/>
        </a:p>
      </dgm:t>
    </dgm:pt>
    <dgm:pt modelId="{12B0E686-F02D-404E-BC23-8C51F12175EE}" type="pres">
      <dgm:prSet presAssocID="{5C6C55AD-67C1-4621-9B1C-EB6E9303AD6F}" presName="aSpace" presStyleCnt="0"/>
      <dgm:spPr/>
    </dgm:pt>
    <dgm:pt modelId="{B5797C04-AB30-44BA-BB33-FDE05E065AF9}" type="pres">
      <dgm:prSet presAssocID="{82A77DDC-0927-4DC4-99DF-438819761A90}" presName="compNode" presStyleCnt="0"/>
      <dgm:spPr/>
    </dgm:pt>
    <dgm:pt modelId="{5D4ACBDE-B866-4F2B-A0DB-442DE75B81AD}" type="pres">
      <dgm:prSet presAssocID="{82A77DDC-0927-4DC4-99DF-438819761A90}" presName="aNode" presStyleLbl="bgShp" presStyleIdx="2" presStyleCnt="3"/>
      <dgm:spPr/>
      <dgm:t>
        <a:bodyPr/>
        <a:lstStyle/>
        <a:p>
          <a:endParaRPr lang="uk-UA"/>
        </a:p>
      </dgm:t>
    </dgm:pt>
    <dgm:pt modelId="{8C516D67-6708-4C66-8E7C-459229FD1338}" type="pres">
      <dgm:prSet presAssocID="{82A77DDC-0927-4DC4-99DF-438819761A90}" presName="textNode" presStyleLbl="bgShp" presStyleIdx="2" presStyleCnt="3"/>
      <dgm:spPr/>
      <dgm:t>
        <a:bodyPr/>
        <a:lstStyle/>
        <a:p>
          <a:endParaRPr lang="uk-UA"/>
        </a:p>
      </dgm:t>
    </dgm:pt>
    <dgm:pt modelId="{224F045C-F8DA-4E8C-AF7C-48FE15FB3EA2}" type="pres">
      <dgm:prSet presAssocID="{82A77DDC-0927-4DC4-99DF-438819761A90}" presName="compChildNode" presStyleCnt="0"/>
      <dgm:spPr/>
    </dgm:pt>
    <dgm:pt modelId="{1A44AD19-33CA-4A27-86F2-11B500F77107}" type="pres">
      <dgm:prSet presAssocID="{82A77DDC-0927-4DC4-99DF-438819761A90}" presName="theInnerList" presStyleCnt="0"/>
      <dgm:spPr/>
    </dgm:pt>
    <dgm:pt modelId="{ABF5C64C-1029-4254-B9F4-8F33BCA3782B}" type="pres">
      <dgm:prSet presAssocID="{CD0B11B7-D14F-428F-B24D-43C4CBA7849F}" presName="childNode" presStyleLbl="node1" presStyleIdx="7" presStyleCnt="10">
        <dgm:presLayoutVars>
          <dgm:bulletEnabled val="1"/>
        </dgm:presLayoutVars>
      </dgm:prSet>
      <dgm:spPr/>
      <dgm:t>
        <a:bodyPr/>
        <a:lstStyle/>
        <a:p>
          <a:endParaRPr lang="uk-UA"/>
        </a:p>
      </dgm:t>
    </dgm:pt>
    <dgm:pt modelId="{A35C57EF-21A6-4FC0-8B90-908DB78F59E9}" type="pres">
      <dgm:prSet presAssocID="{CD0B11B7-D14F-428F-B24D-43C4CBA7849F}" presName="aSpace2" presStyleCnt="0"/>
      <dgm:spPr/>
    </dgm:pt>
    <dgm:pt modelId="{30F16F6B-777E-468A-81D6-D2B7862FFE57}" type="pres">
      <dgm:prSet presAssocID="{F6E18122-ACDE-4D01-9284-F2625446C54D}" presName="childNode" presStyleLbl="node1" presStyleIdx="8" presStyleCnt="10">
        <dgm:presLayoutVars>
          <dgm:bulletEnabled val="1"/>
        </dgm:presLayoutVars>
      </dgm:prSet>
      <dgm:spPr/>
      <dgm:t>
        <a:bodyPr/>
        <a:lstStyle/>
        <a:p>
          <a:endParaRPr lang="uk-UA"/>
        </a:p>
      </dgm:t>
    </dgm:pt>
    <dgm:pt modelId="{61227258-80E2-4DDA-8B1E-2155880F5BAE}" type="pres">
      <dgm:prSet presAssocID="{F6E18122-ACDE-4D01-9284-F2625446C54D}" presName="aSpace2" presStyleCnt="0"/>
      <dgm:spPr/>
    </dgm:pt>
    <dgm:pt modelId="{89BCB383-979E-4A76-8D4A-EDD2D6716FCD}" type="pres">
      <dgm:prSet presAssocID="{95A0F766-55A4-4F76-9470-E2E410C99C5E}" presName="childNode" presStyleLbl="node1" presStyleIdx="9" presStyleCnt="10">
        <dgm:presLayoutVars>
          <dgm:bulletEnabled val="1"/>
        </dgm:presLayoutVars>
      </dgm:prSet>
      <dgm:spPr/>
      <dgm:t>
        <a:bodyPr/>
        <a:lstStyle/>
        <a:p>
          <a:endParaRPr lang="uk-UA"/>
        </a:p>
      </dgm:t>
    </dgm:pt>
  </dgm:ptLst>
  <dgm:cxnLst>
    <dgm:cxn modelId="{2CB740C9-F93D-4070-860D-50422236D0AF}" type="presOf" srcId="{B7562B5E-CB19-4E26-A991-25BC342DF073}" destId="{8E633CF7-760F-4983-90CC-0294AF55BE93}" srcOrd="0" destOrd="0" presId="urn:microsoft.com/office/officeart/2005/8/layout/lProcess2"/>
    <dgm:cxn modelId="{ECD5550C-F25F-4CD4-9F11-DCD8B3EB8B16}" srcId="{A2565139-302D-4306-84F3-3ACA9C0F7ED3}" destId="{84E14845-A127-4451-87F4-7C154DD627AF}" srcOrd="2" destOrd="0" parTransId="{ACE6CFC6-76EA-4762-A2ED-3263ABDF8C01}" sibTransId="{4FE5BADB-E737-493A-B353-1D42DF258761}"/>
    <dgm:cxn modelId="{E2E69CE2-A9B8-4D4E-9795-9994B26C96BE}" srcId="{A2565139-302D-4306-84F3-3ACA9C0F7ED3}" destId="{DE6EFE00-BD8A-4848-A403-ACCC6EF9006F}" srcOrd="1" destOrd="0" parTransId="{276D21FB-EB53-4AB0-91E8-2C19256D6CA1}" sibTransId="{9C80A815-3555-49AB-A591-E24F6026D43A}"/>
    <dgm:cxn modelId="{F2396E4A-ADBF-4F7A-A027-72DA57903913}" srcId="{A2565139-302D-4306-84F3-3ACA9C0F7ED3}" destId="{B7562B5E-CB19-4E26-A991-25BC342DF073}" srcOrd="3" destOrd="0" parTransId="{84515D64-7DC9-46A3-A3A4-D2D8C5B726E2}" sibTransId="{85B20CBC-EAEF-45B3-BC3E-199A73DCD650}"/>
    <dgm:cxn modelId="{C51798F1-F1CA-4E8D-813E-6B650F63EE48}" type="presOf" srcId="{5C6C55AD-67C1-4621-9B1C-EB6E9303AD6F}" destId="{654B9187-9346-467D-96C3-5A1D8ADED6CC}" srcOrd="0" destOrd="0" presId="urn:microsoft.com/office/officeart/2005/8/layout/lProcess2"/>
    <dgm:cxn modelId="{48B99EAB-4520-4DA1-B5A0-77237B6BFDE5}" type="presOf" srcId="{3DC1C2BE-F8B7-4C85-B048-153713C75726}" destId="{29BAAB1B-6E78-4A25-A9A1-CC8F8E072403}" srcOrd="0" destOrd="0" presId="urn:microsoft.com/office/officeart/2005/8/layout/lProcess2"/>
    <dgm:cxn modelId="{35A8F035-19F7-4D02-8B65-8C758906C09F}" srcId="{82A77DDC-0927-4DC4-99DF-438819761A90}" destId="{95A0F766-55A4-4F76-9470-E2E410C99C5E}" srcOrd="2" destOrd="0" parTransId="{1421632E-FF43-4FA1-AE0C-950CB32CACFD}" sibTransId="{6662343C-50A2-49E3-9C08-B4FBE9471368}"/>
    <dgm:cxn modelId="{FF6981AE-0C02-4DB6-AAB7-AE90AB200F0E}" type="presOf" srcId="{E30846D1-1A09-4EE7-96FC-15978B3C63CC}" destId="{9CBEEFAF-5D0A-4392-B259-6C218DD66D0D}" srcOrd="0" destOrd="0" presId="urn:microsoft.com/office/officeart/2005/8/layout/lProcess2"/>
    <dgm:cxn modelId="{B5E58946-8BB1-4B25-BE12-CCD03A7D6C6D}" type="presOf" srcId="{AEC5200F-BCF3-4D3C-BD3B-9E8FB61EDDBB}" destId="{C3B058B6-46F1-4100-9AAE-A5E7E33A7A93}" srcOrd="0" destOrd="0" presId="urn:microsoft.com/office/officeart/2005/8/layout/lProcess2"/>
    <dgm:cxn modelId="{756010E3-3A5F-439A-A5D7-28CD748EFCB9}" type="presOf" srcId="{DE6EFE00-BD8A-4848-A403-ACCC6EF9006F}" destId="{3EF7C565-55A0-460F-B004-83276285123F}" srcOrd="0" destOrd="0" presId="urn:microsoft.com/office/officeart/2005/8/layout/lProcess2"/>
    <dgm:cxn modelId="{AF0D9D1F-8DC2-4C7C-8FC0-06EB9672408B}" srcId="{5BDBF59B-E262-415A-9E26-B3A52B66120A}" destId="{82A77DDC-0927-4DC4-99DF-438819761A90}" srcOrd="2" destOrd="0" parTransId="{38519C1F-4089-42E9-B122-878B9E840220}" sibTransId="{0650D1E7-9CE7-4B57-AFBD-CC4134DD7D26}"/>
    <dgm:cxn modelId="{327E5000-FCD6-4304-882A-9F0B39E2ED0C}" type="presOf" srcId="{82A77DDC-0927-4DC4-99DF-438819761A90}" destId="{8C516D67-6708-4C66-8E7C-459229FD1338}" srcOrd="1" destOrd="0" presId="urn:microsoft.com/office/officeart/2005/8/layout/lProcess2"/>
    <dgm:cxn modelId="{CF752B90-7086-4950-90B2-0A4304B3E7FD}" srcId="{5BDBF59B-E262-415A-9E26-B3A52B66120A}" destId="{5C6C55AD-67C1-4621-9B1C-EB6E9303AD6F}" srcOrd="1" destOrd="0" parTransId="{BBE7CB90-AAE2-4A63-A9D5-18B9FD20AB1C}" sibTransId="{3DCD5AF5-1AB9-492B-851F-A62CC9FE1643}"/>
    <dgm:cxn modelId="{C46E8350-61E4-4801-87B5-B79CE5C3BC3B}" type="presOf" srcId="{CD0B11B7-D14F-428F-B24D-43C4CBA7849F}" destId="{ABF5C64C-1029-4254-B9F4-8F33BCA3782B}" srcOrd="0" destOrd="0" presId="urn:microsoft.com/office/officeart/2005/8/layout/lProcess2"/>
    <dgm:cxn modelId="{30F650AD-6378-4569-84B5-2DAE21EF939F}" srcId="{5C6C55AD-67C1-4621-9B1C-EB6E9303AD6F}" destId="{E30846D1-1A09-4EE7-96FC-15978B3C63CC}" srcOrd="2" destOrd="0" parTransId="{22BEC232-8F58-47BC-A9A1-87CFCE28C832}" sibTransId="{DEE9E2A4-C9B5-4B55-9E4B-8F2A75BFE347}"/>
    <dgm:cxn modelId="{50E4E41B-3973-4FA9-BB10-9511627B7ED7}" srcId="{5C6C55AD-67C1-4621-9B1C-EB6E9303AD6F}" destId="{5CDE2EFE-784C-4E3F-9260-E23B141327D4}" srcOrd="1" destOrd="0" parTransId="{61A2EFD7-96B8-4DCE-8967-6536A288E45A}" sibTransId="{568180CC-1CE3-4296-B48A-52715D3CFD43}"/>
    <dgm:cxn modelId="{0DC4FFC0-E9DF-452B-9129-26DD0027703F}" srcId="{A2565139-302D-4306-84F3-3ACA9C0F7ED3}" destId="{AEC5200F-BCF3-4D3C-BD3B-9E8FB61EDDBB}" srcOrd="0" destOrd="0" parTransId="{A93A9D21-67E7-46BD-BAA7-2238474051F3}" sibTransId="{5065AF24-B39E-44F7-AEAC-55F2E1E7171D}"/>
    <dgm:cxn modelId="{8BD9811D-9D49-4FBB-81CF-28D50511BBAF}" type="presOf" srcId="{5CDE2EFE-784C-4E3F-9260-E23B141327D4}" destId="{E41D97C4-2C5D-4CCD-9347-F35542A3E823}" srcOrd="0" destOrd="0" presId="urn:microsoft.com/office/officeart/2005/8/layout/lProcess2"/>
    <dgm:cxn modelId="{81FEF2DC-022B-4353-B934-19FC09EAB9A7}" type="presOf" srcId="{A2565139-302D-4306-84F3-3ACA9C0F7ED3}" destId="{EE953393-A597-4E3D-9DC4-5C0C4D1A79EC}" srcOrd="0" destOrd="0" presId="urn:microsoft.com/office/officeart/2005/8/layout/lProcess2"/>
    <dgm:cxn modelId="{0FD10C7A-CA77-4C54-BEFE-7B961B3E33BA}" srcId="{5BDBF59B-E262-415A-9E26-B3A52B66120A}" destId="{A2565139-302D-4306-84F3-3ACA9C0F7ED3}" srcOrd="0" destOrd="0" parTransId="{D09518F5-1CBE-434D-872F-AC4D01F11E4D}" sibTransId="{6EA20862-C232-46F6-91EA-6A20B45083CF}"/>
    <dgm:cxn modelId="{CF35EC78-9E40-4984-8B69-30EB068956F7}" srcId="{82A77DDC-0927-4DC4-99DF-438819761A90}" destId="{CD0B11B7-D14F-428F-B24D-43C4CBA7849F}" srcOrd="0" destOrd="0" parTransId="{CC68422F-AC8A-4AAD-867C-EB3B2C57CD40}" sibTransId="{D81CDD41-DEA8-461A-80DA-BD1BC323EBB4}"/>
    <dgm:cxn modelId="{E9C2CD09-E1F3-431F-9285-CF8C1A63A70B}" type="presOf" srcId="{84E14845-A127-4451-87F4-7C154DD627AF}" destId="{19FB2D71-BCC7-425D-9DA0-E51C839447A3}" srcOrd="0" destOrd="0" presId="urn:microsoft.com/office/officeart/2005/8/layout/lProcess2"/>
    <dgm:cxn modelId="{08FE847F-F86B-4DE9-BD32-5ECC88609E19}" type="presOf" srcId="{5BDBF59B-E262-415A-9E26-B3A52B66120A}" destId="{AEB61FC7-9DA6-473C-9C82-BF602910B299}" srcOrd="0" destOrd="0" presId="urn:microsoft.com/office/officeart/2005/8/layout/lProcess2"/>
    <dgm:cxn modelId="{C7A1EFC5-EF45-4C94-93BF-9E9EC5D11001}" srcId="{5C6C55AD-67C1-4621-9B1C-EB6E9303AD6F}" destId="{3DC1C2BE-F8B7-4C85-B048-153713C75726}" srcOrd="0" destOrd="0" parTransId="{6B242A28-8BB0-4C0E-9145-6275AAF674DB}" sibTransId="{38896354-C76A-4A3A-A0A5-438183C8C64B}"/>
    <dgm:cxn modelId="{0FE0B90F-4C79-4C12-90A4-EA1AC491BB8C}" type="presOf" srcId="{F6E18122-ACDE-4D01-9284-F2625446C54D}" destId="{30F16F6B-777E-468A-81D6-D2B7862FFE57}" srcOrd="0" destOrd="0" presId="urn:microsoft.com/office/officeart/2005/8/layout/lProcess2"/>
    <dgm:cxn modelId="{8699AAB5-9C09-4084-BC31-A4DD05BF21AE}" type="presOf" srcId="{95A0F766-55A4-4F76-9470-E2E410C99C5E}" destId="{89BCB383-979E-4A76-8D4A-EDD2D6716FCD}" srcOrd="0" destOrd="0" presId="urn:microsoft.com/office/officeart/2005/8/layout/lProcess2"/>
    <dgm:cxn modelId="{DDBCFB10-D1D1-4B38-9431-B78195B2FBE3}" type="presOf" srcId="{A2565139-302D-4306-84F3-3ACA9C0F7ED3}" destId="{1AA053E1-024E-4A2F-942E-57B8A434D7DC}" srcOrd="1" destOrd="0" presId="urn:microsoft.com/office/officeart/2005/8/layout/lProcess2"/>
    <dgm:cxn modelId="{6B6F546E-522B-4E65-81EC-B758900D95D1}" type="presOf" srcId="{5C6C55AD-67C1-4621-9B1C-EB6E9303AD6F}" destId="{127D8421-740E-43C8-B6CC-D4E85101C29A}" srcOrd="1" destOrd="0" presId="urn:microsoft.com/office/officeart/2005/8/layout/lProcess2"/>
    <dgm:cxn modelId="{43D186EF-D083-4375-B152-7C4D2960145E}" type="presOf" srcId="{82A77DDC-0927-4DC4-99DF-438819761A90}" destId="{5D4ACBDE-B866-4F2B-A0DB-442DE75B81AD}" srcOrd="0" destOrd="0" presId="urn:microsoft.com/office/officeart/2005/8/layout/lProcess2"/>
    <dgm:cxn modelId="{904D8C29-0015-4810-AB16-48F2EF67E29E}" srcId="{82A77DDC-0927-4DC4-99DF-438819761A90}" destId="{F6E18122-ACDE-4D01-9284-F2625446C54D}" srcOrd="1" destOrd="0" parTransId="{D5424237-D2B8-4BF5-B1C3-532B857BEE2C}" sibTransId="{F7CF18FD-7AA9-4DB9-9673-1ABB64154637}"/>
    <dgm:cxn modelId="{8B9B7738-B6AB-4742-A073-A1CD3105C391}" type="presParOf" srcId="{AEB61FC7-9DA6-473C-9C82-BF602910B299}" destId="{338E9F1F-6B12-4D96-8D3A-A043078FEE4A}" srcOrd="0" destOrd="0" presId="urn:microsoft.com/office/officeart/2005/8/layout/lProcess2"/>
    <dgm:cxn modelId="{BBF21B74-A2A9-405F-9006-371EE29CA68E}" type="presParOf" srcId="{338E9F1F-6B12-4D96-8D3A-A043078FEE4A}" destId="{EE953393-A597-4E3D-9DC4-5C0C4D1A79EC}" srcOrd="0" destOrd="0" presId="urn:microsoft.com/office/officeart/2005/8/layout/lProcess2"/>
    <dgm:cxn modelId="{F1614759-F629-474E-99F7-E98E59281783}" type="presParOf" srcId="{338E9F1F-6B12-4D96-8D3A-A043078FEE4A}" destId="{1AA053E1-024E-4A2F-942E-57B8A434D7DC}" srcOrd="1" destOrd="0" presId="urn:microsoft.com/office/officeart/2005/8/layout/lProcess2"/>
    <dgm:cxn modelId="{6F058762-2EE1-4938-8422-E3864832D30C}" type="presParOf" srcId="{338E9F1F-6B12-4D96-8D3A-A043078FEE4A}" destId="{B1006B34-2B29-4A81-886A-B96856F33101}" srcOrd="2" destOrd="0" presId="urn:microsoft.com/office/officeart/2005/8/layout/lProcess2"/>
    <dgm:cxn modelId="{AAB3FCF2-880A-45F4-8485-2B240CB982AD}" type="presParOf" srcId="{B1006B34-2B29-4A81-886A-B96856F33101}" destId="{A8056EFD-2305-4B3C-9476-A776EF181677}" srcOrd="0" destOrd="0" presId="urn:microsoft.com/office/officeart/2005/8/layout/lProcess2"/>
    <dgm:cxn modelId="{F2719195-1D9D-4F36-A4D9-561DE65456D2}" type="presParOf" srcId="{A8056EFD-2305-4B3C-9476-A776EF181677}" destId="{C3B058B6-46F1-4100-9AAE-A5E7E33A7A93}" srcOrd="0" destOrd="0" presId="urn:microsoft.com/office/officeart/2005/8/layout/lProcess2"/>
    <dgm:cxn modelId="{C882C3CB-4BAB-4E66-8FCC-729A1E810089}" type="presParOf" srcId="{A8056EFD-2305-4B3C-9476-A776EF181677}" destId="{D1CA3D8F-D7DA-4048-BA62-C0668CC0A665}" srcOrd="1" destOrd="0" presId="urn:microsoft.com/office/officeart/2005/8/layout/lProcess2"/>
    <dgm:cxn modelId="{386FA383-B4B6-4617-8E12-3DE144F5032F}" type="presParOf" srcId="{A8056EFD-2305-4B3C-9476-A776EF181677}" destId="{3EF7C565-55A0-460F-B004-83276285123F}" srcOrd="2" destOrd="0" presId="urn:microsoft.com/office/officeart/2005/8/layout/lProcess2"/>
    <dgm:cxn modelId="{FAA1E8D4-D7FF-4EFD-A704-35F90DB626A1}" type="presParOf" srcId="{A8056EFD-2305-4B3C-9476-A776EF181677}" destId="{70ECCF28-FF66-4651-A97E-373EDA4DCF8A}" srcOrd="3" destOrd="0" presId="urn:microsoft.com/office/officeart/2005/8/layout/lProcess2"/>
    <dgm:cxn modelId="{07A9ED65-60AC-4EFA-87DF-A36B9BBD094A}" type="presParOf" srcId="{A8056EFD-2305-4B3C-9476-A776EF181677}" destId="{19FB2D71-BCC7-425D-9DA0-E51C839447A3}" srcOrd="4" destOrd="0" presId="urn:microsoft.com/office/officeart/2005/8/layout/lProcess2"/>
    <dgm:cxn modelId="{79231DFB-D5BC-4151-8712-E4A1F940E4A8}" type="presParOf" srcId="{A8056EFD-2305-4B3C-9476-A776EF181677}" destId="{9BB756CF-4CBB-48C9-B946-24568D80941A}" srcOrd="5" destOrd="0" presId="urn:microsoft.com/office/officeart/2005/8/layout/lProcess2"/>
    <dgm:cxn modelId="{F34BCBC6-007A-4307-BF0C-5C70529E3103}" type="presParOf" srcId="{A8056EFD-2305-4B3C-9476-A776EF181677}" destId="{8E633CF7-760F-4983-90CC-0294AF55BE93}" srcOrd="6" destOrd="0" presId="urn:microsoft.com/office/officeart/2005/8/layout/lProcess2"/>
    <dgm:cxn modelId="{83C1BCBE-00DD-4E96-B47E-7DB1509CC817}" type="presParOf" srcId="{AEB61FC7-9DA6-473C-9C82-BF602910B299}" destId="{8CF1B384-955B-47B8-8F90-E4A728527123}" srcOrd="1" destOrd="0" presId="urn:microsoft.com/office/officeart/2005/8/layout/lProcess2"/>
    <dgm:cxn modelId="{46CA86B4-F0AF-4707-9261-B4F2E1827BEB}" type="presParOf" srcId="{AEB61FC7-9DA6-473C-9C82-BF602910B299}" destId="{E4995800-97F4-40E0-A3C6-7EB05B20A7CF}" srcOrd="2" destOrd="0" presId="urn:microsoft.com/office/officeart/2005/8/layout/lProcess2"/>
    <dgm:cxn modelId="{9EB10530-C3CB-4174-A83D-3EB3C009385E}" type="presParOf" srcId="{E4995800-97F4-40E0-A3C6-7EB05B20A7CF}" destId="{654B9187-9346-467D-96C3-5A1D8ADED6CC}" srcOrd="0" destOrd="0" presId="urn:microsoft.com/office/officeart/2005/8/layout/lProcess2"/>
    <dgm:cxn modelId="{48C72E0B-BCE6-4441-B05A-D67DEBE91F54}" type="presParOf" srcId="{E4995800-97F4-40E0-A3C6-7EB05B20A7CF}" destId="{127D8421-740E-43C8-B6CC-D4E85101C29A}" srcOrd="1" destOrd="0" presId="urn:microsoft.com/office/officeart/2005/8/layout/lProcess2"/>
    <dgm:cxn modelId="{91923685-3ADD-4DA1-B53B-99C3A3B7DF52}" type="presParOf" srcId="{E4995800-97F4-40E0-A3C6-7EB05B20A7CF}" destId="{9AEB9A5F-9A0E-469C-AF22-63D90976A3A6}" srcOrd="2" destOrd="0" presId="urn:microsoft.com/office/officeart/2005/8/layout/lProcess2"/>
    <dgm:cxn modelId="{25DC760F-884C-4817-A9E9-B668B7AD4CA1}" type="presParOf" srcId="{9AEB9A5F-9A0E-469C-AF22-63D90976A3A6}" destId="{57404657-4DB0-469A-BE0B-67B7929EBC95}" srcOrd="0" destOrd="0" presId="urn:microsoft.com/office/officeart/2005/8/layout/lProcess2"/>
    <dgm:cxn modelId="{A5B32421-3637-4625-A82E-69B74448E5E6}" type="presParOf" srcId="{57404657-4DB0-469A-BE0B-67B7929EBC95}" destId="{29BAAB1B-6E78-4A25-A9A1-CC8F8E072403}" srcOrd="0" destOrd="0" presId="urn:microsoft.com/office/officeart/2005/8/layout/lProcess2"/>
    <dgm:cxn modelId="{9371266F-7135-4E85-8047-A9BCCAD78D3B}" type="presParOf" srcId="{57404657-4DB0-469A-BE0B-67B7929EBC95}" destId="{614A906A-1C27-488D-91A3-6AB9A4D04441}" srcOrd="1" destOrd="0" presId="urn:microsoft.com/office/officeart/2005/8/layout/lProcess2"/>
    <dgm:cxn modelId="{E1E8CB3E-3607-453C-8AC5-E24EC0DF321D}" type="presParOf" srcId="{57404657-4DB0-469A-BE0B-67B7929EBC95}" destId="{E41D97C4-2C5D-4CCD-9347-F35542A3E823}" srcOrd="2" destOrd="0" presId="urn:microsoft.com/office/officeart/2005/8/layout/lProcess2"/>
    <dgm:cxn modelId="{03D5CA9B-F67C-45D4-8B26-8B84794C8505}" type="presParOf" srcId="{57404657-4DB0-469A-BE0B-67B7929EBC95}" destId="{FFE69D8C-849F-4A0E-8138-3FA828979AA7}" srcOrd="3" destOrd="0" presId="urn:microsoft.com/office/officeart/2005/8/layout/lProcess2"/>
    <dgm:cxn modelId="{1385F077-49AF-4E76-82D2-0BAEBD7AE9B8}" type="presParOf" srcId="{57404657-4DB0-469A-BE0B-67B7929EBC95}" destId="{9CBEEFAF-5D0A-4392-B259-6C218DD66D0D}" srcOrd="4" destOrd="0" presId="urn:microsoft.com/office/officeart/2005/8/layout/lProcess2"/>
    <dgm:cxn modelId="{99E7B6AA-6B14-497F-94EF-BE770719712A}" type="presParOf" srcId="{AEB61FC7-9DA6-473C-9C82-BF602910B299}" destId="{12B0E686-F02D-404E-BC23-8C51F12175EE}" srcOrd="3" destOrd="0" presId="urn:microsoft.com/office/officeart/2005/8/layout/lProcess2"/>
    <dgm:cxn modelId="{8B992B33-6F17-4C69-B7A5-2CC7CDF6979A}" type="presParOf" srcId="{AEB61FC7-9DA6-473C-9C82-BF602910B299}" destId="{B5797C04-AB30-44BA-BB33-FDE05E065AF9}" srcOrd="4" destOrd="0" presId="urn:microsoft.com/office/officeart/2005/8/layout/lProcess2"/>
    <dgm:cxn modelId="{60CE8300-02DB-41A5-96A1-1B3B5F219541}" type="presParOf" srcId="{B5797C04-AB30-44BA-BB33-FDE05E065AF9}" destId="{5D4ACBDE-B866-4F2B-A0DB-442DE75B81AD}" srcOrd="0" destOrd="0" presId="urn:microsoft.com/office/officeart/2005/8/layout/lProcess2"/>
    <dgm:cxn modelId="{9935B7A7-39CA-4005-A68B-1DD271D5AA9D}" type="presParOf" srcId="{B5797C04-AB30-44BA-BB33-FDE05E065AF9}" destId="{8C516D67-6708-4C66-8E7C-459229FD1338}" srcOrd="1" destOrd="0" presId="urn:microsoft.com/office/officeart/2005/8/layout/lProcess2"/>
    <dgm:cxn modelId="{9AF94F1C-AEA6-4497-ACA5-8A2906DA2850}" type="presParOf" srcId="{B5797C04-AB30-44BA-BB33-FDE05E065AF9}" destId="{224F045C-F8DA-4E8C-AF7C-48FE15FB3EA2}" srcOrd="2" destOrd="0" presId="urn:microsoft.com/office/officeart/2005/8/layout/lProcess2"/>
    <dgm:cxn modelId="{6FBE4C6E-5FC6-4F85-BC80-35EE8DE14CAE}" type="presParOf" srcId="{224F045C-F8DA-4E8C-AF7C-48FE15FB3EA2}" destId="{1A44AD19-33CA-4A27-86F2-11B500F77107}" srcOrd="0" destOrd="0" presId="urn:microsoft.com/office/officeart/2005/8/layout/lProcess2"/>
    <dgm:cxn modelId="{38112BA1-C136-42B8-8113-DBF40059B9D9}" type="presParOf" srcId="{1A44AD19-33CA-4A27-86F2-11B500F77107}" destId="{ABF5C64C-1029-4254-B9F4-8F33BCA3782B}" srcOrd="0" destOrd="0" presId="urn:microsoft.com/office/officeart/2005/8/layout/lProcess2"/>
    <dgm:cxn modelId="{909921A0-BACA-4925-991A-85AD29708DFD}" type="presParOf" srcId="{1A44AD19-33CA-4A27-86F2-11B500F77107}" destId="{A35C57EF-21A6-4FC0-8B90-908DB78F59E9}" srcOrd="1" destOrd="0" presId="urn:microsoft.com/office/officeart/2005/8/layout/lProcess2"/>
    <dgm:cxn modelId="{B12074DF-BBD7-4077-8A9F-9449A8548F69}" type="presParOf" srcId="{1A44AD19-33CA-4A27-86F2-11B500F77107}" destId="{30F16F6B-777E-468A-81D6-D2B7862FFE57}" srcOrd="2" destOrd="0" presId="urn:microsoft.com/office/officeart/2005/8/layout/lProcess2"/>
    <dgm:cxn modelId="{460046C5-B4BD-4002-9EC7-156054113F9D}" type="presParOf" srcId="{1A44AD19-33CA-4A27-86F2-11B500F77107}" destId="{61227258-80E2-4DDA-8B1E-2155880F5BAE}" srcOrd="3" destOrd="0" presId="urn:microsoft.com/office/officeart/2005/8/layout/lProcess2"/>
    <dgm:cxn modelId="{174D9F68-B7DD-4147-8776-F4AA26A1DAE0}" type="presParOf" srcId="{1A44AD19-33CA-4A27-86F2-11B500F77107}" destId="{89BCB383-979E-4A76-8D4A-EDD2D6716FCD}"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873A98-2589-48EF-9AB4-6914CD4707E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A2F55CC4-9B43-43B3-8812-E3247CB10930}">
      <dgm:prSet phldrT="[Text]" custT="1"/>
      <dgm:spPr>
        <a:noFill/>
        <a:ln w="38100">
          <a:solidFill>
            <a:schemeClr val="accent6">
              <a:lumMod val="75000"/>
            </a:schemeClr>
          </a:solidFill>
          <a:miter lim="800000"/>
        </a:ln>
      </dgm:spPr>
      <dgm:t>
        <a:bodyPr/>
        <a:lstStyle/>
        <a:p>
          <a:r>
            <a:rPr lang="uk-UA" sz="1800" b="1" dirty="0" smtClean="0">
              <a:solidFill>
                <a:schemeClr val="tx1"/>
              </a:solidFill>
              <a:latin typeface="Times New Roman" panose="02020603050405020304" pitchFamily="18" charset="0"/>
              <a:cs typeface="Times New Roman" panose="02020603050405020304" pitchFamily="18" charset="0"/>
            </a:rPr>
            <a:t>Промисловість</a:t>
          </a:r>
          <a:r>
            <a:rPr lang="en-GB" sz="1800" b="1" dirty="0">
              <a:solidFill>
                <a:schemeClr val="tx1"/>
              </a:solidFill>
              <a:latin typeface="Times New Roman" panose="02020603050405020304" pitchFamily="18" charset="0"/>
              <a:cs typeface="Times New Roman" panose="02020603050405020304" pitchFamily="18" charset="0"/>
            </a:rPr>
            <a:t>	</a:t>
          </a:r>
        </a:p>
      </dgm:t>
    </dgm:pt>
    <dgm:pt modelId="{B6442744-B552-4522-B362-A168B775138E}" type="parTrans" cxnId="{963CF5FB-4434-44C4-B9F0-64E2A86A59A2}">
      <dgm:prSet/>
      <dgm:spPr/>
      <dgm:t>
        <a:bodyPr/>
        <a:lstStyle/>
        <a:p>
          <a:endParaRPr lang="en-GB"/>
        </a:p>
      </dgm:t>
    </dgm:pt>
    <dgm:pt modelId="{531C191D-E5F4-4942-835D-F61E1C5D7418}" type="sibTrans" cxnId="{963CF5FB-4434-44C4-B9F0-64E2A86A59A2}">
      <dgm:prSet/>
      <dgm:spPr/>
      <dgm:t>
        <a:bodyPr/>
        <a:lstStyle/>
        <a:p>
          <a:endParaRPr lang="en-GB"/>
        </a:p>
      </dgm:t>
    </dgm:pt>
    <dgm:pt modelId="{B950598E-44F0-4A39-887D-260FF986510C}">
      <dgm:prSet phldrT="[Text]" custT="1"/>
      <dgm:spPr/>
      <dgm:t>
        <a:bodyPr/>
        <a:lstStyle/>
        <a:p>
          <a:pPr>
            <a:lnSpc>
              <a:spcPct val="100000"/>
            </a:lnSpc>
          </a:pPr>
          <a:r>
            <a:rPr lang="ru-RU" sz="1800" dirty="0" err="1" smtClean="0">
              <a:latin typeface="Times New Roman" panose="02020603050405020304" pitchFamily="18" charset="0"/>
              <a:cs typeface="Times New Roman" panose="02020603050405020304" pitchFamily="18" charset="0"/>
            </a:rPr>
            <a:t>Стимулювання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розробки</a:t>
          </a:r>
          <a:r>
            <a:rPr lang="ru-RU" sz="1800" dirty="0" smtClean="0">
              <a:latin typeface="Times New Roman" panose="02020603050405020304" pitchFamily="18" charset="0"/>
              <a:cs typeface="Times New Roman" panose="02020603050405020304" pitchFamily="18" charset="0"/>
            </a:rPr>
            <a:t> дизайну </a:t>
          </a:r>
          <a:r>
            <a:rPr lang="ru-RU" sz="1800" dirty="0" err="1" smtClean="0">
              <a:latin typeface="Times New Roman" panose="02020603050405020304" pitchFamily="18" charset="0"/>
              <a:cs typeface="Times New Roman" panose="02020603050405020304" pitchFamily="18" charset="0"/>
            </a:rPr>
            <a:t>продуктів</a:t>
          </a:r>
          <a:r>
            <a:rPr lang="ru-RU" sz="1800" dirty="0" smtClean="0">
              <a:latin typeface="Times New Roman" panose="02020603050405020304" pitchFamily="18" charset="0"/>
              <a:cs typeface="Times New Roman" panose="02020603050405020304" pitchFamily="18" charset="0"/>
            </a:rPr>
            <a:t> для </a:t>
          </a:r>
          <a:r>
            <a:rPr lang="ru-RU" sz="1800" dirty="0" err="1" smtClean="0">
              <a:latin typeface="Times New Roman" panose="02020603050405020304" pitchFamily="18" charset="0"/>
              <a:cs typeface="Times New Roman" panose="02020603050405020304" pitchFamily="18" charset="0"/>
            </a:rPr>
            <a:t>циркулярної</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економіки</a:t>
          </a:r>
          <a:endParaRPr lang="en-GB" sz="1800" dirty="0">
            <a:solidFill>
              <a:schemeClr val="tx1"/>
            </a:solidFill>
            <a:latin typeface="Times New Roman" panose="02020603050405020304" pitchFamily="18" charset="0"/>
            <a:cs typeface="Times New Roman" panose="02020603050405020304" pitchFamily="18" charset="0"/>
          </a:endParaRPr>
        </a:p>
      </dgm:t>
    </dgm:pt>
    <dgm:pt modelId="{701CB21B-B9D8-42F2-9FFB-2A9BCC55DD16}" type="parTrans" cxnId="{9D178555-4779-4203-86ED-4799F2C270E2}">
      <dgm:prSet/>
      <dgm:spPr/>
      <dgm:t>
        <a:bodyPr/>
        <a:lstStyle/>
        <a:p>
          <a:endParaRPr lang="en-GB"/>
        </a:p>
      </dgm:t>
    </dgm:pt>
    <dgm:pt modelId="{50097DD1-9764-498D-9658-D7180F342F96}" type="sibTrans" cxnId="{9D178555-4779-4203-86ED-4799F2C270E2}">
      <dgm:prSet/>
      <dgm:spPr/>
      <dgm:t>
        <a:bodyPr/>
        <a:lstStyle/>
        <a:p>
          <a:endParaRPr lang="en-GB"/>
        </a:p>
      </dgm:t>
    </dgm:pt>
    <dgm:pt modelId="{D9A1D622-FEC3-4205-98A6-6DD814ECD5AE}">
      <dgm:prSet phldrT="[Text]" custT="1"/>
      <dgm:spPr>
        <a:noFill/>
        <a:ln w="38100">
          <a:solidFill>
            <a:schemeClr val="accent2">
              <a:lumMod val="75000"/>
            </a:schemeClr>
          </a:solidFill>
        </a:ln>
      </dgm:spPr>
      <dgm:t>
        <a:bodyPr/>
        <a:lstStyle/>
        <a:p>
          <a:r>
            <a:rPr lang="uk-UA" sz="1800" b="1" dirty="0" smtClean="0">
              <a:solidFill>
                <a:schemeClr val="tx1"/>
              </a:solidFill>
              <a:latin typeface="Times New Roman" panose="02020603050405020304" pitchFamily="18" charset="0"/>
              <a:cs typeface="Times New Roman" panose="02020603050405020304" pitchFamily="18" charset="0"/>
            </a:rPr>
            <a:t>Споживання</a:t>
          </a:r>
          <a:endParaRPr lang="en-GB" sz="1800" b="1" dirty="0">
            <a:solidFill>
              <a:schemeClr val="tx1"/>
            </a:solidFill>
            <a:latin typeface="Times New Roman" panose="02020603050405020304" pitchFamily="18" charset="0"/>
            <a:cs typeface="Times New Roman" panose="02020603050405020304" pitchFamily="18" charset="0"/>
          </a:endParaRPr>
        </a:p>
      </dgm:t>
    </dgm:pt>
    <dgm:pt modelId="{84D80CB6-EDB8-43B6-895E-8F9DC06622FE}" type="parTrans" cxnId="{14FE657F-5781-428E-966F-D5A64F33275D}">
      <dgm:prSet/>
      <dgm:spPr/>
      <dgm:t>
        <a:bodyPr/>
        <a:lstStyle/>
        <a:p>
          <a:endParaRPr lang="en-GB"/>
        </a:p>
      </dgm:t>
    </dgm:pt>
    <dgm:pt modelId="{AC6D6D9E-EF6F-4B34-AE8A-D038538E6506}" type="sibTrans" cxnId="{14FE657F-5781-428E-966F-D5A64F33275D}">
      <dgm:prSet/>
      <dgm:spPr/>
      <dgm:t>
        <a:bodyPr/>
        <a:lstStyle/>
        <a:p>
          <a:endParaRPr lang="en-GB"/>
        </a:p>
      </dgm:t>
    </dgm:pt>
    <dgm:pt modelId="{AC978A9C-A21D-491F-8D0C-B1E97C03E63E}">
      <dgm:prSet phldrT="[Text]" custT="1"/>
      <dgm:spPr/>
      <dgm:t>
        <a:bodyPr/>
        <a:lstStyle/>
        <a:p>
          <a:r>
            <a:rPr lang="ru-RU" sz="1800" dirty="0" err="1" smtClean="0">
              <a:latin typeface="Times New Roman" panose="02020603050405020304" pitchFamily="18" charset="0"/>
              <a:cs typeface="Times New Roman" panose="02020603050405020304" pitchFamily="18" charset="0"/>
            </a:rPr>
            <a:t>Ідентифікація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споживачами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продуктів</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які</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мають</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менший</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вплив</a:t>
          </a:r>
          <a:r>
            <a:rPr lang="ru-RU" sz="1800" dirty="0" smtClean="0">
              <a:latin typeface="Times New Roman" panose="02020603050405020304" pitchFamily="18" charset="0"/>
              <a:cs typeface="Times New Roman" panose="02020603050405020304" pitchFamily="18" charset="0"/>
            </a:rPr>
            <a:t> на </a:t>
          </a:r>
          <a:r>
            <a:rPr lang="ru-RU" sz="1800" dirty="0" err="1" smtClean="0">
              <a:latin typeface="Times New Roman" panose="02020603050405020304" pitchFamily="18" charset="0"/>
              <a:cs typeface="Times New Roman" panose="02020603050405020304" pitchFamily="18" charset="0"/>
            </a:rPr>
            <a:t>довкілля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протягом</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усього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їх</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життєвого</a:t>
          </a:r>
          <a:r>
            <a:rPr lang="ru-RU" sz="1800" dirty="0" smtClean="0">
              <a:latin typeface="Times New Roman" panose="02020603050405020304" pitchFamily="18" charset="0"/>
              <a:cs typeface="Times New Roman" panose="02020603050405020304" pitchFamily="18" charset="0"/>
            </a:rPr>
            <a:t> циклу</a:t>
          </a:r>
          <a:endParaRPr lang="en-GB" sz="1800" dirty="0">
            <a:solidFill>
              <a:schemeClr val="tx1"/>
            </a:solidFill>
            <a:latin typeface="Times New Roman" panose="02020603050405020304" pitchFamily="18" charset="0"/>
            <a:cs typeface="Times New Roman" panose="02020603050405020304" pitchFamily="18" charset="0"/>
          </a:endParaRPr>
        </a:p>
      </dgm:t>
    </dgm:pt>
    <dgm:pt modelId="{8F1E1548-48EA-4836-BBD7-CF6FC49D26F6}" type="parTrans" cxnId="{CFE18640-1E57-4FC2-8165-1443F4268B36}">
      <dgm:prSet/>
      <dgm:spPr/>
      <dgm:t>
        <a:bodyPr/>
        <a:lstStyle/>
        <a:p>
          <a:endParaRPr lang="en-GB"/>
        </a:p>
      </dgm:t>
    </dgm:pt>
    <dgm:pt modelId="{48CBC95A-2815-402E-82BC-31AA9E5D4134}" type="sibTrans" cxnId="{CFE18640-1E57-4FC2-8165-1443F4268B36}">
      <dgm:prSet/>
      <dgm:spPr/>
      <dgm:t>
        <a:bodyPr/>
        <a:lstStyle/>
        <a:p>
          <a:endParaRPr lang="en-GB"/>
        </a:p>
      </dgm:t>
    </dgm:pt>
    <dgm:pt modelId="{67982314-B605-496D-8A57-5B1F254BA9DE}">
      <dgm:prSet phldrT="[Text]" custT="1"/>
      <dgm:spPr>
        <a:noFill/>
        <a:ln w="38100">
          <a:solidFill>
            <a:srgbClr val="B16603"/>
          </a:solidFill>
        </a:ln>
      </dgm:spPr>
      <dgm:t>
        <a:bodyPr/>
        <a:lstStyle/>
        <a:p>
          <a:r>
            <a:rPr lang="uk-UA" sz="1800" b="1" dirty="0" smtClean="0">
              <a:solidFill>
                <a:schemeClr val="tx1"/>
              </a:solidFill>
              <a:latin typeface="Times New Roman" panose="02020603050405020304" pitchFamily="18" charset="0"/>
              <a:cs typeface="Times New Roman" panose="02020603050405020304" pitchFamily="18" charset="0"/>
            </a:rPr>
            <a:t>Управління відходами</a:t>
          </a:r>
          <a:endParaRPr lang="en-GB" sz="1800" b="1" dirty="0">
            <a:solidFill>
              <a:schemeClr val="tx1"/>
            </a:solidFill>
            <a:latin typeface="Times New Roman" panose="02020603050405020304" pitchFamily="18" charset="0"/>
            <a:cs typeface="Times New Roman" panose="02020603050405020304" pitchFamily="18" charset="0"/>
          </a:endParaRPr>
        </a:p>
      </dgm:t>
    </dgm:pt>
    <dgm:pt modelId="{18DF9479-A091-4548-971C-59A77540A22F}" type="parTrans" cxnId="{ED81DF0E-84BA-4785-8C7B-E03AE09996E9}">
      <dgm:prSet/>
      <dgm:spPr/>
      <dgm:t>
        <a:bodyPr/>
        <a:lstStyle/>
        <a:p>
          <a:endParaRPr lang="en-GB"/>
        </a:p>
      </dgm:t>
    </dgm:pt>
    <dgm:pt modelId="{D1174FA2-B2DD-4048-BC7D-0CD1D535B740}" type="sibTrans" cxnId="{ED81DF0E-84BA-4785-8C7B-E03AE09996E9}">
      <dgm:prSet/>
      <dgm:spPr/>
      <dgm:t>
        <a:bodyPr/>
        <a:lstStyle/>
        <a:p>
          <a:endParaRPr lang="en-GB"/>
        </a:p>
      </dgm:t>
    </dgm:pt>
    <dgm:pt modelId="{C6D9BA9E-A0CC-4295-A2CD-53D5E70C4A51}">
      <dgm:prSet phldrT="[Text]" custT="1"/>
      <dgm:spPr/>
      <dgm:t>
        <a:bodyPr/>
        <a:lstStyle/>
        <a:p>
          <a:r>
            <a:rPr lang="uk-UA" sz="1800" dirty="0" smtClean="0">
              <a:latin typeface="Times New Roman" panose="02020603050405020304" pitchFamily="18" charset="0"/>
              <a:cs typeface="Times New Roman" panose="02020603050405020304" pitchFamily="18" charset="0"/>
            </a:rPr>
            <a:t>Поліпшення управління відходами відповідно до </a:t>
          </a:r>
          <a:r>
            <a:rPr lang="uk-UA" sz="1800" dirty="0" smtClean="0">
              <a:latin typeface="Times New Roman" panose="02020603050405020304" pitchFamily="18" charset="0"/>
              <a:cs typeface="Times New Roman" panose="02020603050405020304" pitchFamily="18" charset="0"/>
            </a:rPr>
            <a:t>ієрархії </a:t>
          </a:r>
          <a:r>
            <a:rPr lang="uk-UA" sz="1800" dirty="0" smtClean="0">
              <a:latin typeface="Times New Roman" panose="02020603050405020304" pitchFamily="18" charset="0"/>
              <a:cs typeface="Times New Roman" panose="02020603050405020304" pitchFamily="18" charset="0"/>
            </a:rPr>
            <a:t>відходів ЄС</a:t>
          </a:r>
          <a:endParaRPr lang="en-GB" sz="1800" baseline="0" dirty="0">
            <a:solidFill>
              <a:schemeClr val="tx1"/>
            </a:solidFill>
            <a:latin typeface="Times New Roman" panose="02020603050405020304" pitchFamily="18" charset="0"/>
            <a:cs typeface="Times New Roman" panose="02020603050405020304" pitchFamily="18" charset="0"/>
          </a:endParaRPr>
        </a:p>
      </dgm:t>
    </dgm:pt>
    <dgm:pt modelId="{0064C6AE-584D-437D-B7F2-3A44F2E077B0}" type="parTrans" cxnId="{D63325B2-64EF-47DD-881B-9AEA4199DE8F}">
      <dgm:prSet/>
      <dgm:spPr/>
      <dgm:t>
        <a:bodyPr/>
        <a:lstStyle/>
        <a:p>
          <a:endParaRPr lang="en-GB"/>
        </a:p>
      </dgm:t>
    </dgm:pt>
    <dgm:pt modelId="{6A23333E-881F-4367-B705-2C777B8C211A}" type="sibTrans" cxnId="{D63325B2-64EF-47DD-881B-9AEA4199DE8F}">
      <dgm:prSet/>
      <dgm:spPr/>
      <dgm:t>
        <a:bodyPr/>
        <a:lstStyle/>
        <a:p>
          <a:endParaRPr lang="en-GB"/>
        </a:p>
      </dgm:t>
    </dgm:pt>
    <dgm:pt modelId="{0B5C996A-E045-4AC3-A48F-9EFB32B85327}">
      <dgm:prSet phldrT="[Text]" custT="1"/>
      <dgm:spPr>
        <a:noFill/>
        <a:ln w="38100">
          <a:solidFill>
            <a:srgbClr val="0F5494"/>
          </a:solidFill>
        </a:ln>
      </dgm:spPr>
      <dgm:t>
        <a:bodyPr/>
        <a:lstStyle/>
        <a:p>
          <a:r>
            <a:rPr lang="uk-UA" sz="1800" b="1" dirty="0" smtClean="0">
              <a:solidFill>
                <a:schemeClr val="tx1"/>
              </a:solidFill>
              <a:latin typeface="Times New Roman" panose="02020603050405020304" pitchFamily="18" charset="0"/>
              <a:cs typeface="Times New Roman" panose="02020603050405020304" pitchFamily="18" charset="0"/>
            </a:rPr>
            <a:t>Ринок вторинних ресурсів</a:t>
          </a:r>
          <a:endParaRPr lang="en-GB" sz="1800" b="1" dirty="0">
            <a:solidFill>
              <a:schemeClr val="tx1"/>
            </a:solidFill>
            <a:latin typeface="Times New Roman" panose="02020603050405020304" pitchFamily="18" charset="0"/>
            <a:cs typeface="Times New Roman" panose="02020603050405020304" pitchFamily="18" charset="0"/>
          </a:endParaRPr>
        </a:p>
      </dgm:t>
    </dgm:pt>
    <dgm:pt modelId="{D2864B73-9850-4802-BA59-C85676C6C9CC}" type="parTrans" cxnId="{2ADCEC0C-E31A-4BF2-AB03-9CF5EFA09B41}">
      <dgm:prSet/>
      <dgm:spPr/>
      <dgm:t>
        <a:bodyPr/>
        <a:lstStyle/>
        <a:p>
          <a:endParaRPr lang="en-GB"/>
        </a:p>
      </dgm:t>
    </dgm:pt>
    <dgm:pt modelId="{5B1337BF-E807-4704-B2B2-CE2009F479A2}" type="sibTrans" cxnId="{2ADCEC0C-E31A-4BF2-AB03-9CF5EFA09B41}">
      <dgm:prSet/>
      <dgm:spPr/>
      <dgm:t>
        <a:bodyPr/>
        <a:lstStyle/>
        <a:p>
          <a:endParaRPr lang="en-GB"/>
        </a:p>
      </dgm:t>
    </dgm:pt>
    <dgm:pt modelId="{3E362052-25F7-4BCC-8A73-F2128FDA6BA8}">
      <dgm:prSet custT="1"/>
      <dgm:spPr>
        <a:noFill/>
        <a:ln w="38100">
          <a:solidFill>
            <a:schemeClr val="bg2">
              <a:lumMod val="75000"/>
            </a:schemeClr>
          </a:solidFill>
        </a:ln>
      </dgm:spPr>
      <dgm:t>
        <a:bodyPr/>
        <a:lstStyle/>
        <a:p>
          <a:r>
            <a:rPr lang="uk-UA" sz="1800" b="1" strike="noStrike" baseline="0" noProof="0" dirty="0" smtClean="0">
              <a:solidFill>
                <a:schemeClr val="tx1"/>
              </a:solidFill>
              <a:latin typeface="Times New Roman" panose="02020603050405020304" pitchFamily="18" charset="0"/>
              <a:cs typeface="Times New Roman" panose="02020603050405020304" pitchFamily="18" charset="0"/>
            </a:rPr>
            <a:t>Інновації та інвестиції</a:t>
          </a:r>
          <a:endParaRPr lang="en-US" sz="1800" b="1" strike="noStrike" baseline="0" noProof="0" dirty="0">
            <a:solidFill>
              <a:schemeClr val="tx1"/>
            </a:solidFill>
            <a:latin typeface="Times New Roman" panose="02020603050405020304" pitchFamily="18" charset="0"/>
            <a:cs typeface="Times New Roman" panose="02020603050405020304" pitchFamily="18" charset="0"/>
          </a:endParaRPr>
        </a:p>
      </dgm:t>
    </dgm:pt>
    <dgm:pt modelId="{9CEC8E58-350E-4863-AC31-C5EC1887AAC4}" type="parTrans" cxnId="{E86130DC-8B6D-4F92-BB3E-B98642F4CA73}">
      <dgm:prSet/>
      <dgm:spPr/>
      <dgm:t>
        <a:bodyPr/>
        <a:lstStyle/>
        <a:p>
          <a:endParaRPr lang="en-GB"/>
        </a:p>
      </dgm:t>
    </dgm:pt>
    <dgm:pt modelId="{8D783FCA-924E-4EC9-961D-24434EB15CC0}" type="sibTrans" cxnId="{E86130DC-8B6D-4F92-BB3E-B98642F4CA73}">
      <dgm:prSet/>
      <dgm:spPr/>
      <dgm:t>
        <a:bodyPr/>
        <a:lstStyle/>
        <a:p>
          <a:endParaRPr lang="en-GB"/>
        </a:p>
      </dgm:t>
    </dgm:pt>
    <dgm:pt modelId="{6017F05C-D5EC-475F-8347-0EBC2F4DF8C4}">
      <dgm:prSet custT="1"/>
      <dgm:spPr/>
      <dgm:t>
        <a:bodyPr/>
        <a:lstStyle/>
        <a:p>
          <a:endParaRPr lang="en-US" sz="1800" strike="sngStrike" noProof="0" dirty="0">
            <a:solidFill>
              <a:schemeClr val="tx1"/>
            </a:solidFill>
            <a:latin typeface="Times New Roman" panose="02020603050405020304" pitchFamily="18" charset="0"/>
            <a:cs typeface="Times New Roman" panose="02020603050405020304" pitchFamily="18" charset="0"/>
          </a:endParaRPr>
        </a:p>
      </dgm:t>
    </dgm:pt>
    <dgm:pt modelId="{FF2B5FEA-B9A3-4307-8465-F5FC107212F7}" type="parTrans" cxnId="{7512F825-36E2-4E7F-A060-331AA5C337A8}">
      <dgm:prSet/>
      <dgm:spPr/>
      <dgm:t>
        <a:bodyPr/>
        <a:lstStyle/>
        <a:p>
          <a:endParaRPr lang="en-GB"/>
        </a:p>
      </dgm:t>
    </dgm:pt>
    <dgm:pt modelId="{28E118B6-3B8B-4180-BD7F-A17A777284D0}" type="sibTrans" cxnId="{7512F825-36E2-4E7F-A060-331AA5C337A8}">
      <dgm:prSet/>
      <dgm:spPr/>
      <dgm:t>
        <a:bodyPr/>
        <a:lstStyle/>
        <a:p>
          <a:endParaRPr lang="en-GB"/>
        </a:p>
      </dgm:t>
    </dgm:pt>
    <dgm:pt modelId="{2801A366-F411-4503-B454-886E1C74CA44}">
      <dgm:prSet custT="1"/>
      <dgm:spPr/>
      <dgm:t>
        <a:bodyPr/>
        <a:lstStyle/>
        <a:p>
          <a:r>
            <a:rPr lang="ru-RU" sz="1800" dirty="0" err="1" smtClean="0">
              <a:latin typeface="Times New Roman" panose="02020603050405020304" pitchFamily="18" charset="0"/>
              <a:cs typeface="Times New Roman" panose="02020603050405020304" pitchFamily="18" charset="0"/>
            </a:rPr>
            <a:t>Підвищення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обізнаності</a:t>
          </a:r>
          <a:r>
            <a:rPr lang="ru-RU" sz="1800" dirty="0" smtClean="0">
              <a:latin typeface="Times New Roman" panose="02020603050405020304" pitchFamily="18" charset="0"/>
              <a:cs typeface="Times New Roman" panose="02020603050405020304" pitchFamily="18" charset="0"/>
            </a:rPr>
            <a:t> про </a:t>
          </a:r>
          <a:r>
            <a:rPr lang="ru-RU" sz="1800" dirty="0" err="1" smtClean="0">
              <a:latin typeface="Times New Roman" panose="02020603050405020304" pitchFamily="18" charset="0"/>
              <a:cs typeface="Times New Roman" panose="02020603050405020304" pitchFamily="18" charset="0"/>
            </a:rPr>
            <a:t>матеріальні</a:t>
          </a:r>
          <a:r>
            <a:rPr lang="ru-RU" sz="1800" dirty="0" smtClean="0">
              <a:latin typeface="Times New Roman" panose="02020603050405020304" pitchFamily="18" charset="0"/>
              <a:cs typeface="Times New Roman" panose="02020603050405020304" pitchFamily="18" charset="0"/>
            </a:rPr>
            <a:t> запаси</a:t>
          </a:r>
          <a:endParaRPr lang="en-GB" sz="1800" dirty="0">
            <a:solidFill>
              <a:schemeClr val="tx1"/>
            </a:solidFill>
            <a:latin typeface="Times New Roman" panose="02020603050405020304" pitchFamily="18" charset="0"/>
            <a:cs typeface="Times New Roman" panose="02020603050405020304" pitchFamily="18" charset="0"/>
          </a:endParaRPr>
        </a:p>
      </dgm:t>
    </dgm:pt>
    <dgm:pt modelId="{307C563A-CA91-488B-A2BC-F7B32B8D464A}" type="parTrans" cxnId="{9C8B06FF-96E3-487C-8FFC-CEEA3FC067A8}">
      <dgm:prSet/>
      <dgm:spPr/>
      <dgm:t>
        <a:bodyPr/>
        <a:lstStyle/>
        <a:p>
          <a:endParaRPr lang="en-GB"/>
        </a:p>
      </dgm:t>
    </dgm:pt>
    <dgm:pt modelId="{64040EEC-8E7D-4EAD-8E65-44904FD34E5E}" type="sibTrans" cxnId="{9C8B06FF-96E3-487C-8FFC-CEEA3FC067A8}">
      <dgm:prSet/>
      <dgm:spPr/>
      <dgm:t>
        <a:bodyPr/>
        <a:lstStyle/>
        <a:p>
          <a:endParaRPr lang="en-GB"/>
        </a:p>
      </dgm:t>
    </dgm:pt>
    <dgm:pt modelId="{30461CE3-B3BA-42E3-B08D-716917729157}">
      <dgm:prSet custT="1"/>
      <dgm:spPr/>
      <dgm:t>
        <a:bodyPr/>
        <a:lstStyle/>
        <a:p>
          <a:r>
            <a:rPr lang="ru-RU" sz="1800" dirty="0">
              <a:latin typeface="Times New Roman" panose="02020603050405020304" pitchFamily="18" charset="0"/>
              <a:cs typeface="Times New Roman" panose="02020603050405020304" pitchFamily="18" charset="0"/>
            </a:rPr>
            <a:t>Інноваційні та ефективні виробничі процеси</a:t>
          </a:r>
          <a:endParaRPr lang="uk-UA" sz="1800" dirty="0">
            <a:latin typeface="Times New Roman" panose="02020603050405020304" pitchFamily="18" charset="0"/>
            <a:cs typeface="Times New Roman" panose="02020603050405020304" pitchFamily="18" charset="0"/>
          </a:endParaRPr>
        </a:p>
      </dgm:t>
    </dgm:pt>
    <dgm:pt modelId="{0F2936DA-4388-4C1C-99B4-03E9FBB37AC2}" type="parTrans" cxnId="{25DD32F5-0C52-4C96-A319-55E4D260D38C}">
      <dgm:prSet/>
      <dgm:spPr/>
      <dgm:t>
        <a:bodyPr/>
        <a:lstStyle/>
        <a:p>
          <a:endParaRPr lang="uk-UA"/>
        </a:p>
      </dgm:t>
    </dgm:pt>
    <dgm:pt modelId="{B704455D-72FB-4DB4-A710-F7249B3C4D28}" type="sibTrans" cxnId="{25DD32F5-0C52-4C96-A319-55E4D260D38C}">
      <dgm:prSet/>
      <dgm:spPr/>
      <dgm:t>
        <a:bodyPr/>
        <a:lstStyle/>
        <a:p>
          <a:endParaRPr lang="uk-UA"/>
        </a:p>
      </dgm:t>
    </dgm:pt>
    <dgm:pt modelId="{F443E399-C213-4E73-94C2-C3D4E961F8AE}">
      <dgm:prSet custT="1"/>
      <dgm:spPr/>
      <dgm:t>
        <a:bodyPr/>
        <a:lstStyle/>
        <a:p>
          <a:r>
            <a:rPr lang="ru-RU" sz="1800" dirty="0">
              <a:latin typeface="Times New Roman" panose="02020603050405020304" pitchFamily="18" charset="0"/>
              <a:cs typeface="Times New Roman" panose="02020603050405020304" pitchFamily="18" charset="0"/>
            </a:rPr>
            <a:t>Усунення існуючих прогалин в реалізації</a:t>
          </a:r>
          <a:endParaRPr lang="uk-UA" sz="1800" dirty="0">
            <a:latin typeface="Times New Roman" panose="02020603050405020304" pitchFamily="18" charset="0"/>
            <a:cs typeface="Times New Roman" panose="02020603050405020304" pitchFamily="18" charset="0"/>
          </a:endParaRPr>
        </a:p>
      </dgm:t>
    </dgm:pt>
    <dgm:pt modelId="{0C4A389D-B7E1-4844-B27F-D0368AA28585}" type="parTrans" cxnId="{92CD19EE-ECE9-43E9-80DB-C92B9C03903D}">
      <dgm:prSet/>
      <dgm:spPr/>
      <dgm:t>
        <a:bodyPr/>
        <a:lstStyle/>
        <a:p>
          <a:endParaRPr lang="uk-UA"/>
        </a:p>
      </dgm:t>
    </dgm:pt>
    <dgm:pt modelId="{5864BB6F-BCF5-4953-A2E1-F1CDCE157011}" type="sibTrans" cxnId="{92CD19EE-ECE9-43E9-80DB-C92B9C03903D}">
      <dgm:prSet/>
      <dgm:spPr/>
      <dgm:t>
        <a:bodyPr/>
        <a:lstStyle/>
        <a:p>
          <a:endParaRPr lang="uk-UA"/>
        </a:p>
      </dgm:t>
    </dgm:pt>
    <dgm:pt modelId="{2EA422CB-035C-4431-A233-BA187E8CA635}">
      <dgm:prSet custT="1"/>
      <dgm:spPr/>
      <dgm:t>
        <a:bodyPr/>
        <a:lstStyle/>
        <a:p>
          <a:r>
            <a:rPr lang="uk-UA" sz="1800" dirty="0" smtClean="0">
              <a:latin typeface="Times New Roman" panose="02020603050405020304" pitchFamily="18" charset="0"/>
              <a:cs typeface="Times New Roman" panose="02020603050405020304" pitchFamily="18" charset="0"/>
            </a:rPr>
            <a:t>Забезпечення довгострокового бачення </a:t>
          </a:r>
          <a:r>
            <a:rPr lang="uk-UA" sz="1800" dirty="0">
              <a:latin typeface="Times New Roman" panose="02020603050405020304" pitchFamily="18" charset="0"/>
              <a:cs typeface="Times New Roman" panose="02020603050405020304" pitchFamily="18" charset="0"/>
            </a:rPr>
            <a:t>для керівництва інвестиціями</a:t>
          </a:r>
        </a:p>
      </dgm:t>
    </dgm:pt>
    <dgm:pt modelId="{DB69BB1C-A6D1-4BA5-BF4B-9ED8642CF160}" type="parTrans" cxnId="{78D941FE-DCED-442A-BD46-4756F5D11CD3}">
      <dgm:prSet/>
      <dgm:spPr/>
      <dgm:t>
        <a:bodyPr/>
        <a:lstStyle/>
        <a:p>
          <a:endParaRPr lang="uk-UA"/>
        </a:p>
      </dgm:t>
    </dgm:pt>
    <dgm:pt modelId="{8211015B-18F0-46FC-A422-9C9B5A48C645}" type="sibTrans" cxnId="{78D941FE-DCED-442A-BD46-4756F5D11CD3}">
      <dgm:prSet/>
      <dgm:spPr/>
      <dgm:t>
        <a:bodyPr/>
        <a:lstStyle/>
        <a:p>
          <a:endParaRPr lang="uk-UA"/>
        </a:p>
      </dgm:t>
    </dgm:pt>
    <dgm:pt modelId="{CC77D454-18CC-4A8F-B747-D4FCACD75484}">
      <dgm:prSet custT="1"/>
      <dgm:spPr/>
      <dgm:t>
        <a:bodyPr/>
        <a:lstStyle/>
        <a:p>
          <a:r>
            <a:rPr lang="ru-RU" sz="1800" dirty="0" err="1" smtClean="0">
              <a:latin typeface="Times New Roman" panose="02020603050405020304" pitchFamily="18" charset="0"/>
              <a:cs typeface="Times New Roman" panose="02020603050405020304" pitchFamily="18" charset="0"/>
            </a:rPr>
            <a:t>Підвищення</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попиту</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на вторинну сировину</a:t>
          </a:r>
          <a:endParaRPr lang="uk-UA" sz="1800" dirty="0">
            <a:latin typeface="Times New Roman" panose="02020603050405020304" pitchFamily="18" charset="0"/>
            <a:cs typeface="Times New Roman" panose="02020603050405020304" pitchFamily="18" charset="0"/>
          </a:endParaRPr>
        </a:p>
      </dgm:t>
    </dgm:pt>
    <dgm:pt modelId="{DB4C1C9F-36C0-43A8-83DE-6017C7485385}" type="parTrans" cxnId="{53C14D97-00B9-4CEC-9835-ECCF68FBF2FF}">
      <dgm:prSet/>
      <dgm:spPr/>
      <dgm:t>
        <a:bodyPr/>
        <a:lstStyle/>
        <a:p>
          <a:endParaRPr lang="uk-UA"/>
        </a:p>
      </dgm:t>
    </dgm:pt>
    <dgm:pt modelId="{893A876D-55BD-4CA2-A399-F735BE6BF683}" type="sibTrans" cxnId="{53C14D97-00B9-4CEC-9835-ECCF68FBF2FF}">
      <dgm:prSet/>
      <dgm:spPr/>
      <dgm:t>
        <a:bodyPr/>
        <a:lstStyle/>
        <a:p>
          <a:endParaRPr lang="uk-UA"/>
        </a:p>
      </dgm:t>
    </dgm:pt>
    <dgm:pt modelId="{B102C2EA-90B6-4DC8-AD15-997E55FDA5CC}">
      <dgm:prSet custT="1"/>
      <dgm:spPr/>
      <dgm:t>
        <a:bodyPr/>
        <a:lstStyle/>
        <a:p>
          <a:r>
            <a:rPr lang="ru-RU" sz="1800" dirty="0" err="1" smtClean="0">
              <a:latin typeface="Times New Roman" panose="02020603050405020304" pitchFamily="18" charset="0"/>
              <a:cs typeface="Times New Roman" panose="02020603050405020304" pitchFamily="18" charset="0"/>
            </a:rPr>
            <a:t>Збільшення</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використання перероблених матеріалів і повторне використання очищених стічних вод</a:t>
          </a:r>
          <a:endParaRPr lang="uk-UA" sz="1800" dirty="0">
            <a:latin typeface="Times New Roman" panose="02020603050405020304" pitchFamily="18" charset="0"/>
            <a:cs typeface="Times New Roman" panose="02020603050405020304" pitchFamily="18" charset="0"/>
          </a:endParaRPr>
        </a:p>
      </dgm:t>
    </dgm:pt>
    <dgm:pt modelId="{D9A7E2BF-B859-49EB-8E7F-BC34ABCE4FB8}" type="parTrans" cxnId="{329E17F8-A823-4638-BB15-D1F84AD04567}">
      <dgm:prSet/>
      <dgm:spPr/>
      <dgm:t>
        <a:bodyPr/>
        <a:lstStyle/>
        <a:p>
          <a:endParaRPr lang="uk-UA"/>
        </a:p>
      </dgm:t>
    </dgm:pt>
    <dgm:pt modelId="{DC2BF704-C76C-449D-8685-91EB045EB02F}" type="sibTrans" cxnId="{329E17F8-A823-4638-BB15-D1F84AD04567}">
      <dgm:prSet/>
      <dgm:spPr/>
      <dgm:t>
        <a:bodyPr/>
        <a:lstStyle/>
        <a:p>
          <a:endParaRPr lang="uk-UA"/>
        </a:p>
      </dgm:t>
    </dgm:pt>
    <dgm:pt modelId="{C59BD7D8-F106-4B72-AED9-EECFB7DC037A}" type="pres">
      <dgm:prSet presAssocID="{0A873A98-2589-48EF-9AB4-6914CD4707E3}" presName="linear" presStyleCnt="0">
        <dgm:presLayoutVars>
          <dgm:animLvl val="lvl"/>
          <dgm:resizeHandles val="exact"/>
        </dgm:presLayoutVars>
      </dgm:prSet>
      <dgm:spPr/>
      <dgm:t>
        <a:bodyPr/>
        <a:lstStyle/>
        <a:p>
          <a:endParaRPr lang="uk-UA"/>
        </a:p>
      </dgm:t>
    </dgm:pt>
    <dgm:pt modelId="{0D981543-2938-499F-A13C-9EE315985794}" type="pres">
      <dgm:prSet presAssocID="{A2F55CC4-9B43-43B3-8812-E3247CB10930}" presName="parentText" presStyleLbl="node1" presStyleIdx="0" presStyleCnt="5" custScaleX="98278" custScaleY="75401" custLinFactNeighborX="-41" custLinFactNeighborY="-16234">
        <dgm:presLayoutVars>
          <dgm:chMax val="0"/>
          <dgm:bulletEnabled val="1"/>
        </dgm:presLayoutVars>
      </dgm:prSet>
      <dgm:spPr/>
      <dgm:t>
        <a:bodyPr/>
        <a:lstStyle/>
        <a:p>
          <a:endParaRPr lang="uk-UA"/>
        </a:p>
      </dgm:t>
    </dgm:pt>
    <dgm:pt modelId="{472F09FD-46B4-4F30-8A2E-DF9302086C27}" type="pres">
      <dgm:prSet presAssocID="{A2F55CC4-9B43-43B3-8812-E3247CB10930}" presName="childText" presStyleLbl="revTx" presStyleIdx="0" presStyleCnt="5" custScaleY="100439">
        <dgm:presLayoutVars>
          <dgm:bulletEnabled val="1"/>
        </dgm:presLayoutVars>
      </dgm:prSet>
      <dgm:spPr/>
      <dgm:t>
        <a:bodyPr/>
        <a:lstStyle/>
        <a:p>
          <a:endParaRPr lang="uk-UA"/>
        </a:p>
      </dgm:t>
    </dgm:pt>
    <dgm:pt modelId="{19833EE4-87FF-4262-B82B-A6F729435B52}" type="pres">
      <dgm:prSet presAssocID="{D9A1D622-FEC3-4205-98A6-6DD814ECD5AE}" presName="parentText" presStyleLbl="node1" presStyleIdx="1" presStyleCnt="5" custScaleX="98278" custScaleY="55292">
        <dgm:presLayoutVars>
          <dgm:chMax val="0"/>
          <dgm:bulletEnabled val="1"/>
        </dgm:presLayoutVars>
      </dgm:prSet>
      <dgm:spPr/>
      <dgm:t>
        <a:bodyPr/>
        <a:lstStyle/>
        <a:p>
          <a:endParaRPr lang="uk-UA"/>
        </a:p>
      </dgm:t>
    </dgm:pt>
    <dgm:pt modelId="{DA0C1179-4376-49A8-B746-8878531062F7}" type="pres">
      <dgm:prSet presAssocID="{D9A1D622-FEC3-4205-98A6-6DD814ECD5AE}" presName="childText" presStyleLbl="revTx" presStyleIdx="1" presStyleCnt="5" custScaleY="94599">
        <dgm:presLayoutVars>
          <dgm:bulletEnabled val="1"/>
        </dgm:presLayoutVars>
      </dgm:prSet>
      <dgm:spPr/>
      <dgm:t>
        <a:bodyPr/>
        <a:lstStyle/>
        <a:p>
          <a:endParaRPr lang="uk-UA"/>
        </a:p>
      </dgm:t>
    </dgm:pt>
    <dgm:pt modelId="{85A38603-38FA-42DB-84E7-5DA8BA75628C}" type="pres">
      <dgm:prSet presAssocID="{67982314-B605-496D-8A57-5B1F254BA9DE}" presName="parentText" presStyleLbl="node1" presStyleIdx="2" presStyleCnt="5" custScaleX="98278" custScaleY="75401">
        <dgm:presLayoutVars>
          <dgm:chMax val="0"/>
          <dgm:bulletEnabled val="1"/>
        </dgm:presLayoutVars>
      </dgm:prSet>
      <dgm:spPr/>
      <dgm:t>
        <a:bodyPr/>
        <a:lstStyle/>
        <a:p>
          <a:endParaRPr lang="uk-UA"/>
        </a:p>
      </dgm:t>
    </dgm:pt>
    <dgm:pt modelId="{FF2FA841-4E70-4D3E-A66F-17ACFC91FB7A}" type="pres">
      <dgm:prSet presAssocID="{67982314-B605-496D-8A57-5B1F254BA9DE}" presName="childText" presStyleLbl="revTx" presStyleIdx="2" presStyleCnt="5" custScaleY="103206">
        <dgm:presLayoutVars>
          <dgm:bulletEnabled val="1"/>
        </dgm:presLayoutVars>
      </dgm:prSet>
      <dgm:spPr/>
      <dgm:t>
        <a:bodyPr/>
        <a:lstStyle/>
        <a:p>
          <a:endParaRPr lang="uk-UA"/>
        </a:p>
      </dgm:t>
    </dgm:pt>
    <dgm:pt modelId="{07CD0074-53FC-4EC0-AC1C-F06BA840C4C0}" type="pres">
      <dgm:prSet presAssocID="{0B5C996A-E045-4AC3-A48F-9EFB32B85327}" presName="parentText" presStyleLbl="node1" presStyleIdx="3" presStyleCnt="5" custScaleX="98278" custScaleY="75401">
        <dgm:presLayoutVars>
          <dgm:chMax val="0"/>
          <dgm:bulletEnabled val="1"/>
        </dgm:presLayoutVars>
      </dgm:prSet>
      <dgm:spPr/>
      <dgm:t>
        <a:bodyPr/>
        <a:lstStyle/>
        <a:p>
          <a:endParaRPr lang="uk-UA"/>
        </a:p>
      </dgm:t>
    </dgm:pt>
    <dgm:pt modelId="{97E3FD2D-1D52-4F70-8387-C486E0DEC305}" type="pres">
      <dgm:prSet presAssocID="{0B5C996A-E045-4AC3-A48F-9EFB32B85327}" presName="childText" presStyleLbl="revTx" presStyleIdx="3" presStyleCnt="5" custScaleY="102488" custLinFactNeighborY="17212">
        <dgm:presLayoutVars>
          <dgm:bulletEnabled val="1"/>
        </dgm:presLayoutVars>
      </dgm:prSet>
      <dgm:spPr/>
      <dgm:t>
        <a:bodyPr/>
        <a:lstStyle/>
        <a:p>
          <a:endParaRPr lang="uk-UA"/>
        </a:p>
      </dgm:t>
    </dgm:pt>
    <dgm:pt modelId="{6D0926A3-170F-43DC-9B53-C67D3E37EA38}" type="pres">
      <dgm:prSet presAssocID="{3E362052-25F7-4BCC-8A73-F2128FDA6BA8}" presName="parentText" presStyleLbl="node1" presStyleIdx="4" presStyleCnt="5" custScaleX="98278" custScaleY="75401" custLinFactNeighborX="24" custLinFactNeighborY="29060">
        <dgm:presLayoutVars>
          <dgm:chMax val="0"/>
          <dgm:bulletEnabled val="1"/>
        </dgm:presLayoutVars>
      </dgm:prSet>
      <dgm:spPr/>
      <dgm:t>
        <a:bodyPr/>
        <a:lstStyle/>
        <a:p>
          <a:endParaRPr lang="uk-UA"/>
        </a:p>
      </dgm:t>
    </dgm:pt>
    <dgm:pt modelId="{7C1ABCE2-5D3E-4574-9971-93A3C3A52314}" type="pres">
      <dgm:prSet presAssocID="{3E362052-25F7-4BCC-8A73-F2128FDA6BA8}" presName="childText" presStyleLbl="revTx" presStyleIdx="4" presStyleCnt="5">
        <dgm:presLayoutVars>
          <dgm:bulletEnabled val="1"/>
        </dgm:presLayoutVars>
      </dgm:prSet>
      <dgm:spPr/>
      <dgm:t>
        <a:bodyPr/>
        <a:lstStyle/>
        <a:p>
          <a:endParaRPr lang="uk-UA"/>
        </a:p>
      </dgm:t>
    </dgm:pt>
  </dgm:ptLst>
  <dgm:cxnLst>
    <dgm:cxn modelId="{0AD91852-1238-4530-81EC-EB2BB1DF4E05}" type="presOf" srcId="{3E362052-25F7-4BCC-8A73-F2128FDA6BA8}" destId="{6D0926A3-170F-43DC-9B53-C67D3E37EA38}" srcOrd="0" destOrd="0" presId="urn:microsoft.com/office/officeart/2005/8/layout/vList2"/>
    <dgm:cxn modelId="{8B368E55-6D07-414F-B817-659465B33F6E}" type="presOf" srcId="{0A873A98-2589-48EF-9AB4-6914CD4707E3}" destId="{C59BD7D8-F106-4B72-AED9-EECFB7DC037A}" srcOrd="0" destOrd="0" presId="urn:microsoft.com/office/officeart/2005/8/layout/vList2"/>
    <dgm:cxn modelId="{14FE657F-5781-428E-966F-D5A64F33275D}" srcId="{0A873A98-2589-48EF-9AB4-6914CD4707E3}" destId="{D9A1D622-FEC3-4205-98A6-6DD814ECD5AE}" srcOrd="1" destOrd="0" parTransId="{84D80CB6-EDB8-43B6-895E-8F9DC06622FE}" sibTransId="{AC6D6D9E-EF6F-4B34-AE8A-D038538E6506}"/>
    <dgm:cxn modelId="{34A8E7FE-A5C2-4D4B-AE67-3ED724F430A8}" type="presOf" srcId="{B102C2EA-90B6-4DC8-AD15-997E55FDA5CC}" destId="{97E3FD2D-1D52-4F70-8387-C486E0DEC305}" srcOrd="0" destOrd="2" presId="urn:microsoft.com/office/officeart/2005/8/layout/vList2"/>
    <dgm:cxn modelId="{7512F825-36E2-4E7F-A060-331AA5C337A8}" srcId="{3E362052-25F7-4BCC-8A73-F2128FDA6BA8}" destId="{6017F05C-D5EC-475F-8347-0EBC2F4DF8C4}" srcOrd="0" destOrd="0" parTransId="{FF2B5FEA-B9A3-4307-8465-F5FC107212F7}" sibTransId="{28E118B6-3B8B-4180-BD7F-A17A777284D0}"/>
    <dgm:cxn modelId="{67A86A74-3F9B-4B3A-B686-BD78F3BF2535}" type="presOf" srcId="{AC978A9C-A21D-491F-8D0C-B1E97C03E63E}" destId="{DA0C1179-4376-49A8-B746-8878531062F7}" srcOrd="0" destOrd="0" presId="urn:microsoft.com/office/officeart/2005/8/layout/vList2"/>
    <dgm:cxn modelId="{4EC60D97-2F7E-4B25-9243-A3D63268A041}" type="presOf" srcId="{6017F05C-D5EC-475F-8347-0EBC2F4DF8C4}" destId="{7C1ABCE2-5D3E-4574-9971-93A3C3A52314}" srcOrd="0" destOrd="0" presId="urn:microsoft.com/office/officeart/2005/8/layout/vList2"/>
    <dgm:cxn modelId="{78D941FE-DCED-442A-BD46-4756F5D11CD3}" srcId="{67982314-B605-496D-8A57-5B1F254BA9DE}" destId="{2EA422CB-035C-4431-A233-BA187E8CA635}" srcOrd="2" destOrd="0" parTransId="{DB69BB1C-A6D1-4BA5-BF4B-9ED8642CF160}" sibTransId="{8211015B-18F0-46FC-A422-9C9B5A48C645}"/>
    <dgm:cxn modelId="{13A074BD-EA39-4BDD-A76E-76096C685ACC}" type="presOf" srcId="{D9A1D622-FEC3-4205-98A6-6DD814ECD5AE}" destId="{19833EE4-87FF-4262-B82B-A6F729435B52}" srcOrd="0" destOrd="0" presId="urn:microsoft.com/office/officeart/2005/8/layout/vList2"/>
    <dgm:cxn modelId="{255BB218-E25F-411D-A6A2-A8A96BFE3C97}" type="presOf" srcId="{30461CE3-B3BA-42E3-B08D-716917729157}" destId="{472F09FD-46B4-4F30-8A2E-DF9302086C27}" srcOrd="0" destOrd="1" presId="urn:microsoft.com/office/officeart/2005/8/layout/vList2"/>
    <dgm:cxn modelId="{25DD32F5-0C52-4C96-A319-55E4D260D38C}" srcId="{A2F55CC4-9B43-43B3-8812-E3247CB10930}" destId="{30461CE3-B3BA-42E3-B08D-716917729157}" srcOrd="1" destOrd="0" parTransId="{0F2936DA-4388-4C1C-99B4-03E9FBB37AC2}" sibTransId="{B704455D-72FB-4DB4-A710-F7249B3C4D28}"/>
    <dgm:cxn modelId="{ED81DF0E-84BA-4785-8C7B-E03AE09996E9}" srcId="{0A873A98-2589-48EF-9AB4-6914CD4707E3}" destId="{67982314-B605-496D-8A57-5B1F254BA9DE}" srcOrd="2" destOrd="0" parTransId="{18DF9479-A091-4548-971C-59A77540A22F}" sibTransId="{D1174FA2-B2DD-4048-BC7D-0CD1D535B740}"/>
    <dgm:cxn modelId="{B6A40462-25BC-410A-A74C-0FAA630176AE}" type="presOf" srcId="{CC77D454-18CC-4A8F-B747-D4FCACD75484}" destId="{97E3FD2D-1D52-4F70-8387-C486E0DEC305}" srcOrd="0" destOrd="1" presId="urn:microsoft.com/office/officeart/2005/8/layout/vList2"/>
    <dgm:cxn modelId="{92CD19EE-ECE9-43E9-80DB-C92B9C03903D}" srcId="{67982314-B605-496D-8A57-5B1F254BA9DE}" destId="{F443E399-C213-4E73-94C2-C3D4E961F8AE}" srcOrd="1" destOrd="0" parTransId="{0C4A389D-B7E1-4844-B27F-D0368AA28585}" sibTransId="{5864BB6F-BCF5-4953-A2E1-F1CDCE157011}"/>
    <dgm:cxn modelId="{60BA654A-645E-49E7-AF8D-D6A9CFDAEA6D}" type="presOf" srcId="{B950598E-44F0-4A39-887D-260FF986510C}" destId="{472F09FD-46B4-4F30-8A2E-DF9302086C27}" srcOrd="0" destOrd="0" presId="urn:microsoft.com/office/officeart/2005/8/layout/vList2"/>
    <dgm:cxn modelId="{9C8B06FF-96E3-487C-8FFC-CEEA3FC067A8}" srcId="{0B5C996A-E045-4AC3-A48F-9EFB32B85327}" destId="{2801A366-F411-4503-B454-886E1C74CA44}" srcOrd="0" destOrd="0" parTransId="{307C563A-CA91-488B-A2BC-F7B32B8D464A}" sibTransId="{64040EEC-8E7D-4EAD-8E65-44904FD34E5E}"/>
    <dgm:cxn modelId="{3FAF02FD-9C5E-4BD9-9EBF-03D20BF07E02}" type="presOf" srcId="{F443E399-C213-4E73-94C2-C3D4E961F8AE}" destId="{FF2FA841-4E70-4D3E-A66F-17ACFC91FB7A}" srcOrd="0" destOrd="1" presId="urn:microsoft.com/office/officeart/2005/8/layout/vList2"/>
    <dgm:cxn modelId="{CFE18640-1E57-4FC2-8165-1443F4268B36}" srcId="{D9A1D622-FEC3-4205-98A6-6DD814ECD5AE}" destId="{AC978A9C-A21D-491F-8D0C-B1E97C03E63E}" srcOrd="0" destOrd="0" parTransId="{8F1E1548-48EA-4836-BBD7-CF6FC49D26F6}" sibTransId="{48CBC95A-2815-402E-82BC-31AA9E5D4134}"/>
    <dgm:cxn modelId="{2ADCEC0C-E31A-4BF2-AB03-9CF5EFA09B41}" srcId="{0A873A98-2589-48EF-9AB4-6914CD4707E3}" destId="{0B5C996A-E045-4AC3-A48F-9EFB32B85327}" srcOrd="3" destOrd="0" parTransId="{D2864B73-9850-4802-BA59-C85676C6C9CC}" sibTransId="{5B1337BF-E807-4704-B2B2-CE2009F479A2}"/>
    <dgm:cxn modelId="{53C14D97-00B9-4CEC-9835-ECCF68FBF2FF}" srcId="{0B5C996A-E045-4AC3-A48F-9EFB32B85327}" destId="{CC77D454-18CC-4A8F-B747-D4FCACD75484}" srcOrd="1" destOrd="0" parTransId="{DB4C1C9F-36C0-43A8-83DE-6017C7485385}" sibTransId="{893A876D-55BD-4CA2-A399-F735BE6BF683}"/>
    <dgm:cxn modelId="{FA06807D-5ADB-4C03-8058-2D5CC3D0C3C8}" type="presOf" srcId="{A2F55CC4-9B43-43B3-8812-E3247CB10930}" destId="{0D981543-2938-499F-A13C-9EE315985794}" srcOrd="0" destOrd="0" presId="urn:microsoft.com/office/officeart/2005/8/layout/vList2"/>
    <dgm:cxn modelId="{D02CA42F-7CA8-4FF1-A7D3-CFE223AEE5BB}" type="presOf" srcId="{0B5C996A-E045-4AC3-A48F-9EFB32B85327}" destId="{07CD0074-53FC-4EC0-AC1C-F06BA840C4C0}" srcOrd="0" destOrd="0" presId="urn:microsoft.com/office/officeart/2005/8/layout/vList2"/>
    <dgm:cxn modelId="{B3E43E62-E17E-473B-B6C7-543F807E4EF6}" type="presOf" srcId="{67982314-B605-496D-8A57-5B1F254BA9DE}" destId="{85A38603-38FA-42DB-84E7-5DA8BA75628C}" srcOrd="0" destOrd="0" presId="urn:microsoft.com/office/officeart/2005/8/layout/vList2"/>
    <dgm:cxn modelId="{E86130DC-8B6D-4F92-BB3E-B98642F4CA73}" srcId="{0A873A98-2589-48EF-9AB4-6914CD4707E3}" destId="{3E362052-25F7-4BCC-8A73-F2128FDA6BA8}" srcOrd="4" destOrd="0" parTransId="{9CEC8E58-350E-4863-AC31-C5EC1887AAC4}" sibTransId="{8D783FCA-924E-4EC9-961D-24434EB15CC0}"/>
    <dgm:cxn modelId="{75FD0CA7-EF47-4C5D-A889-57A9A4B2A739}" type="presOf" srcId="{C6D9BA9E-A0CC-4295-A2CD-53D5E70C4A51}" destId="{FF2FA841-4E70-4D3E-A66F-17ACFC91FB7A}" srcOrd="0" destOrd="0" presId="urn:microsoft.com/office/officeart/2005/8/layout/vList2"/>
    <dgm:cxn modelId="{D63325B2-64EF-47DD-881B-9AEA4199DE8F}" srcId="{67982314-B605-496D-8A57-5B1F254BA9DE}" destId="{C6D9BA9E-A0CC-4295-A2CD-53D5E70C4A51}" srcOrd="0" destOrd="0" parTransId="{0064C6AE-584D-437D-B7F2-3A44F2E077B0}" sibTransId="{6A23333E-881F-4367-B705-2C777B8C211A}"/>
    <dgm:cxn modelId="{8AD910A4-346C-4E55-9284-CAB2A84B5578}" type="presOf" srcId="{2801A366-F411-4503-B454-886E1C74CA44}" destId="{97E3FD2D-1D52-4F70-8387-C486E0DEC305}" srcOrd="0" destOrd="0" presId="urn:microsoft.com/office/officeart/2005/8/layout/vList2"/>
    <dgm:cxn modelId="{329E17F8-A823-4638-BB15-D1F84AD04567}" srcId="{0B5C996A-E045-4AC3-A48F-9EFB32B85327}" destId="{B102C2EA-90B6-4DC8-AD15-997E55FDA5CC}" srcOrd="2" destOrd="0" parTransId="{D9A7E2BF-B859-49EB-8E7F-BC34ABCE4FB8}" sibTransId="{DC2BF704-C76C-449D-8685-91EB045EB02F}"/>
    <dgm:cxn modelId="{61CF64AC-0C47-4221-89D4-F0C797138184}" type="presOf" srcId="{2EA422CB-035C-4431-A233-BA187E8CA635}" destId="{FF2FA841-4E70-4D3E-A66F-17ACFC91FB7A}" srcOrd="0" destOrd="2" presId="urn:microsoft.com/office/officeart/2005/8/layout/vList2"/>
    <dgm:cxn modelId="{9D178555-4779-4203-86ED-4799F2C270E2}" srcId="{A2F55CC4-9B43-43B3-8812-E3247CB10930}" destId="{B950598E-44F0-4A39-887D-260FF986510C}" srcOrd="0" destOrd="0" parTransId="{701CB21B-B9D8-42F2-9FFB-2A9BCC55DD16}" sibTransId="{50097DD1-9764-498D-9658-D7180F342F96}"/>
    <dgm:cxn modelId="{963CF5FB-4434-44C4-B9F0-64E2A86A59A2}" srcId="{0A873A98-2589-48EF-9AB4-6914CD4707E3}" destId="{A2F55CC4-9B43-43B3-8812-E3247CB10930}" srcOrd="0" destOrd="0" parTransId="{B6442744-B552-4522-B362-A168B775138E}" sibTransId="{531C191D-E5F4-4942-835D-F61E1C5D7418}"/>
    <dgm:cxn modelId="{49FF4012-53FD-4AFD-8048-7FBA540A6E02}" type="presParOf" srcId="{C59BD7D8-F106-4B72-AED9-EECFB7DC037A}" destId="{0D981543-2938-499F-A13C-9EE315985794}" srcOrd="0" destOrd="0" presId="urn:microsoft.com/office/officeart/2005/8/layout/vList2"/>
    <dgm:cxn modelId="{AB102BE8-87B1-49D8-9F3A-E925D7F62D5C}" type="presParOf" srcId="{C59BD7D8-F106-4B72-AED9-EECFB7DC037A}" destId="{472F09FD-46B4-4F30-8A2E-DF9302086C27}" srcOrd="1" destOrd="0" presId="urn:microsoft.com/office/officeart/2005/8/layout/vList2"/>
    <dgm:cxn modelId="{394EFF0D-E2E5-4BA2-BDCE-CE17099C1343}" type="presParOf" srcId="{C59BD7D8-F106-4B72-AED9-EECFB7DC037A}" destId="{19833EE4-87FF-4262-B82B-A6F729435B52}" srcOrd="2" destOrd="0" presId="urn:microsoft.com/office/officeart/2005/8/layout/vList2"/>
    <dgm:cxn modelId="{43EED00B-0A9F-4BD4-9185-2766D938B806}" type="presParOf" srcId="{C59BD7D8-F106-4B72-AED9-EECFB7DC037A}" destId="{DA0C1179-4376-49A8-B746-8878531062F7}" srcOrd="3" destOrd="0" presId="urn:microsoft.com/office/officeart/2005/8/layout/vList2"/>
    <dgm:cxn modelId="{040C1747-18BC-4188-8314-A8E8CCE6FF63}" type="presParOf" srcId="{C59BD7D8-F106-4B72-AED9-EECFB7DC037A}" destId="{85A38603-38FA-42DB-84E7-5DA8BA75628C}" srcOrd="4" destOrd="0" presId="urn:microsoft.com/office/officeart/2005/8/layout/vList2"/>
    <dgm:cxn modelId="{415F5E94-41E1-42F0-A85F-EFEF1851F4B5}" type="presParOf" srcId="{C59BD7D8-F106-4B72-AED9-EECFB7DC037A}" destId="{FF2FA841-4E70-4D3E-A66F-17ACFC91FB7A}" srcOrd="5" destOrd="0" presId="urn:microsoft.com/office/officeart/2005/8/layout/vList2"/>
    <dgm:cxn modelId="{D0C92573-4492-4E17-B2F4-13C037E4599D}" type="presParOf" srcId="{C59BD7D8-F106-4B72-AED9-EECFB7DC037A}" destId="{07CD0074-53FC-4EC0-AC1C-F06BA840C4C0}" srcOrd="6" destOrd="0" presId="urn:microsoft.com/office/officeart/2005/8/layout/vList2"/>
    <dgm:cxn modelId="{007EA34D-CECD-4EB3-A17D-B4A993EB474F}" type="presParOf" srcId="{C59BD7D8-F106-4B72-AED9-EECFB7DC037A}" destId="{97E3FD2D-1D52-4F70-8387-C486E0DEC305}" srcOrd="7" destOrd="0" presId="urn:microsoft.com/office/officeart/2005/8/layout/vList2"/>
    <dgm:cxn modelId="{6CCCDE1A-383D-4D95-9E40-4B3BF17608B4}" type="presParOf" srcId="{C59BD7D8-F106-4B72-AED9-EECFB7DC037A}" destId="{6D0926A3-170F-43DC-9B53-C67D3E37EA38}" srcOrd="8" destOrd="0" presId="urn:microsoft.com/office/officeart/2005/8/layout/vList2"/>
    <dgm:cxn modelId="{EC4EF567-9952-46E2-93D1-50809FE145EF}" type="presParOf" srcId="{C59BD7D8-F106-4B72-AED9-EECFB7DC037A}" destId="{7C1ABCE2-5D3E-4574-9971-93A3C3A52314}"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1CED59-72E4-40C4-9438-71E36FF083FE}"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uk-UA"/>
        </a:p>
      </dgm:t>
    </dgm:pt>
    <dgm:pt modelId="{392A7034-4DAF-478B-AB4C-5D28674EB6D4}">
      <dgm:prSet phldrT="[Текст]" custT="1"/>
      <dgm:spPr/>
      <dgm:t>
        <a:bodyPr/>
        <a:lstStyle/>
        <a:p>
          <a:pPr algn="ctr"/>
          <a:r>
            <a:rPr lang="ru-RU" sz="2800" b="1" dirty="0" err="1" smtClean="0"/>
            <a:t>Принципи</a:t>
          </a:r>
          <a:endParaRPr lang="uk-UA" sz="2800" b="1" dirty="0"/>
        </a:p>
      </dgm:t>
    </dgm:pt>
    <dgm:pt modelId="{944129F4-E580-4A85-A067-A4AAADDA60B9}" type="parTrans" cxnId="{3EE9CC2D-CE2F-4004-A310-C060A10AFD7A}">
      <dgm:prSet/>
      <dgm:spPr/>
      <dgm:t>
        <a:bodyPr/>
        <a:lstStyle/>
        <a:p>
          <a:endParaRPr lang="uk-UA"/>
        </a:p>
      </dgm:t>
    </dgm:pt>
    <dgm:pt modelId="{E7EF02DC-6F53-4E1D-9BB1-3D173B635A65}" type="sibTrans" cxnId="{3EE9CC2D-CE2F-4004-A310-C060A10AFD7A}">
      <dgm:prSet/>
      <dgm:spPr/>
      <dgm:t>
        <a:bodyPr/>
        <a:lstStyle/>
        <a:p>
          <a:endParaRPr lang="uk-UA"/>
        </a:p>
      </dgm:t>
    </dgm:pt>
    <dgm:pt modelId="{F80A3CC3-5671-4274-883D-4B747471C3CC}">
      <dgm:prSet phldrT="[Текст]" custT="1"/>
      <dgm:spPr/>
      <dgm:t>
        <a:bodyPr/>
        <a:lstStyle/>
        <a:p>
          <a:pPr algn="l"/>
          <a:r>
            <a:rPr lang="en-US" sz="2800" dirty="0"/>
            <a:t>“</a:t>
          </a:r>
          <a:r>
            <a:rPr lang="ru-RU" sz="2800" dirty="0"/>
            <a:t>М</a:t>
          </a:r>
          <a:r>
            <a:rPr lang="en-US" sz="2800" dirty="0" err="1"/>
            <a:t>ulti</a:t>
          </a:r>
          <a:r>
            <a:rPr lang="en-US" sz="2800" dirty="0"/>
            <a:t>-R” </a:t>
          </a:r>
          <a:r>
            <a:rPr lang="uk-UA" sz="2800" dirty="0" smtClean="0"/>
            <a:t>ієрархія</a:t>
          </a:r>
          <a:endParaRPr lang="uk-UA" sz="2800" dirty="0"/>
        </a:p>
      </dgm:t>
    </dgm:pt>
    <dgm:pt modelId="{4745353B-95A4-4707-9D79-586372382E89}" type="parTrans" cxnId="{1B9F7202-CAA2-476E-A855-36E636559D4D}">
      <dgm:prSet/>
      <dgm:spPr/>
      <dgm:t>
        <a:bodyPr/>
        <a:lstStyle/>
        <a:p>
          <a:endParaRPr lang="uk-UA"/>
        </a:p>
      </dgm:t>
    </dgm:pt>
    <dgm:pt modelId="{4E8890AA-33DA-4EC6-9C70-AD6A92A8AE28}" type="sibTrans" cxnId="{1B9F7202-CAA2-476E-A855-36E636559D4D}">
      <dgm:prSet/>
      <dgm:spPr/>
      <dgm:t>
        <a:bodyPr/>
        <a:lstStyle/>
        <a:p>
          <a:endParaRPr lang="uk-UA"/>
        </a:p>
      </dgm:t>
    </dgm:pt>
    <dgm:pt modelId="{5C550CB5-3E72-4687-B09D-3AA62272CDEF}">
      <dgm:prSet phldrT="[Текст]" custT="1"/>
      <dgm:spPr/>
      <dgm:t>
        <a:bodyPr/>
        <a:lstStyle/>
        <a:p>
          <a:pPr algn="l"/>
          <a:r>
            <a:rPr lang="ru-RU" sz="2800" dirty="0" err="1" smtClean="0"/>
            <a:t>Територіальна</a:t>
          </a:r>
          <a:r>
            <a:rPr lang="ru-RU" sz="2800" dirty="0" smtClean="0"/>
            <a:t> </a:t>
          </a:r>
          <a:r>
            <a:rPr lang="ru-RU" sz="2800" dirty="0" err="1" smtClean="0"/>
            <a:t>ієрархія</a:t>
          </a:r>
          <a:endParaRPr lang="uk-UA" sz="2800" dirty="0"/>
        </a:p>
      </dgm:t>
    </dgm:pt>
    <dgm:pt modelId="{BFBD1A27-0072-4C5C-896B-042046DC232E}" type="parTrans" cxnId="{A60D4050-3B28-4A67-A0BA-95142A2836E6}">
      <dgm:prSet/>
      <dgm:spPr/>
      <dgm:t>
        <a:bodyPr/>
        <a:lstStyle/>
        <a:p>
          <a:endParaRPr lang="uk-UA"/>
        </a:p>
      </dgm:t>
    </dgm:pt>
    <dgm:pt modelId="{E112C112-B010-47D9-91DD-9D38CBED4C26}" type="sibTrans" cxnId="{A60D4050-3B28-4A67-A0BA-95142A2836E6}">
      <dgm:prSet/>
      <dgm:spPr/>
      <dgm:t>
        <a:bodyPr/>
        <a:lstStyle/>
        <a:p>
          <a:endParaRPr lang="uk-UA"/>
        </a:p>
      </dgm:t>
    </dgm:pt>
    <dgm:pt modelId="{34205071-334C-4BE6-A515-26BDFAAC31E8}">
      <dgm:prSet phldrT="[Текст]" custT="1"/>
      <dgm:spPr/>
      <dgm:t>
        <a:bodyPr/>
        <a:lstStyle/>
        <a:p>
          <a:pPr algn="l"/>
          <a:r>
            <a:rPr lang="ru-RU" sz="2800" dirty="0" err="1" smtClean="0"/>
            <a:t>Спільне</a:t>
          </a:r>
          <a:r>
            <a:rPr lang="ru-RU" sz="2800" dirty="0" smtClean="0"/>
            <a:t> </a:t>
          </a:r>
          <a:r>
            <a:rPr lang="ru-RU" sz="2800" dirty="0" err="1" smtClean="0"/>
            <a:t>управління</a:t>
          </a:r>
          <a:endParaRPr lang="uk-UA" sz="2800" dirty="0"/>
        </a:p>
      </dgm:t>
    </dgm:pt>
    <dgm:pt modelId="{150C2F4D-FCCD-4AF9-AB0F-EF781D4B1424}" type="parTrans" cxnId="{106D0BB1-086C-4013-A909-765FF6054C9B}">
      <dgm:prSet/>
      <dgm:spPr/>
      <dgm:t>
        <a:bodyPr/>
        <a:lstStyle/>
        <a:p>
          <a:endParaRPr lang="uk-UA"/>
        </a:p>
      </dgm:t>
    </dgm:pt>
    <dgm:pt modelId="{F0589A5B-98DB-4F8F-9C2E-4D8050BF709A}" type="sibTrans" cxnId="{106D0BB1-086C-4013-A909-765FF6054C9B}">
      <dgm:prSet/>
      <dgm:spPr/>
      <dgm:t>
        <a:bodyPr/>
        <a:lstStyle/>
        <a:p>
          <a:endParaRPr lang="uk-UA"/>
        </a:p>
      </dgm:t>
    </dgm:pt>
    <dgm:pt modelId="{6AA3ACCA-0683-4360-B422-408BF2F1949A}">
      <dgm:prSet phldrT="[Текст]" custT="1"/>
      <dgm:spPr/>
      <dgm:t>
        <a:bodyPr/>
        <a:lstStyle/>
        <a:p>
          <a:pPr algn="l"/>
          <a:r>
            <a:rPr lang="uk-UA" sz="2800" dirty="0" smtClean="0"/>
            <a:t>Інтегральне панування</a:t>
          </a:r>
          <a:endParaRPr lang="uk-UA" sz="2800" dirty="0"/>
        </a:p>
      </dgm:t>
    </dgm:pt>
    <dgm:pt modelId="{49E7B7B8-9C9F-4C55-A1A4-C3A23245448F}" type="parTrans" cxnId="{36D25B59-31D1-4EDD-9B27-876C7D35119B}">
      <dgm:prSet/>
      <dgm:spPr/>
      <dgm:t>
        <a:bodyPr/>
        <a:lstStyle/>
        <a:p>
          <a:endParaRPr lang="uk-UA"/>
        </a:p>
      </dgm:t>
    </dgm:pt>
    <dgm:pt modelId="{E290E52D-2D0D-4AD9-8BB6-F5DC6B032164}" type="sibTrans" cxnId="{36D25B59-31D1-4EDD-9B27-876C7D35119B}">
      <dgm:prSet/>
      <dgm:spPr/>
      <dgm:t>
        <a:bodyPr/>
        <a:lstStyle/>
        <a:p>
          <a:endParaRPr lang="uk-UA"/>
        </a:p>
      </dgm:t>
    </dgm:pt>
    <dgm:pt modelId="{82C56F35-9BC4-4103-A96F-E3BA1E89A825}" type="pres">
      <dgm:prSet presAssocID="{A01CED59-72E4-40C4-9438-71E36FF083FE}" presName="compositeShape" presStyleCnt="0">
        <dgm:presLayoutVars>
          <dgm:chMax val="7"/>
          <dgm:dir/>
          <dgm:resizeHandles val="exact"/>
        </dgm:presLayoutVars>
      </dgm:prSet>
      <dgm:spPr/>
      <dgm:t>
        <a:bodyPr/>
        <a:lstStyle/>
        <a:p>
          <a:endParaRPr lang="uk-UA"/>
        </a:p>
      </dgm:t>
    </dgm:pt>
    <dgm:pt modelId="{B877BEF6-941A-4BBA-B343-DB90E8D2F3C7}" type="pres">
      <dgm:prSet presAssocID="{A01CED59-72E4-40C4-9438-71E36FF083FE}" presName="wedge1" presStyleLbl="node1" presStyleIdx="0" presStyleCnt="1" custScaleX="96231" custScaleY="89999"/>
      <dgm:spPr/>
      <dgm:t>
        <a:bodyPr/>
        <a:lstStyle/>
        <a:p>
          <a:endParaRPr lang="uk-UA"/>
        </a:p>
      </dgm:t>
    </dgm:pt>
    <dgm:pt modelId="{00962201-8744-4589-8040-D05F193DE002}" type="pres">
      <dgm:prSet presAssocID="{A01CED59-72E4-40C4-9438-71E36FF083FE}" presName="dummy1a" presStyleCnt="0"/>
      <dgm:spPr/>
    </dgm:pt>
    <dgm:pt modelId="{A965AD3D-EA70-4518-A9C8-357D087B3176}" type="pres">
      <dgm:prSet presAssocID="{A01CED59-72E4-40C4-9438-71E36FF083FE}" presName="dummy1b" presStyleCnt="0"/>
      <dgm:spPr/>
    </dgm:pt>
    <dgm:pt modelId="{63C7B187-A1A7-41A8-B4E1-B139D9E19051}" type="pres">
      <dgm:prSet presAssocID="{A01CED59-72E4-40C4-9438-71E36FF083FE}" presName="wedge1Tx" presStyleLbl="node1" presStyleIdx="0" presStyleCnt="1">
        <dgm:presLayoutVars>
          <dgm:chMax val="0"/>
          <dgm:chPref val="0"/>
          <dgm:bulletEnabled val="1"/>
        </dgm:presLayoutVars>
      </dgm:prSet>
      <dgm:spPr/>
      <dgm:t>
        <a:bodyPr/>
        <a:lstStyle/>
        <a:p>
          <a:endParaRPr lang="uk-UA"/>
        </a:p>
      </dgm:t>
    </dgm:pt>
    <dgm:pt modelId="{79A7B15E-620D-48A6-A094-04123472D9D1}" type="pres">
      <dgm:prSet presAssocID="{E7EF02DC-6F53-4E1D-9BB1-3D173B635A65}" presName="arrowWedge1single" presStyleLbl="fgSibTrans2D1" presStyleIdx="0" presStyleCnt="1" custScaleX="105110"/>
      <dgm:spPr/>
    </dgm:pt>
  </dgm:ptLst>
  <dgm:cxnLst>
    <dgm:cxn modelId="{6ACB3999-A5FC-4791-90E2-09FAC450B919}" type="presOf" srcId="{A01CED59-72E4-40C4-9438-71E36FF083FE}" destId="{82C56F35-9BC4-4103-A96F-E3BA1E89A825}" srcOrd="0" destOrd="0" presId="urn:microsoft.com/office/officeart/2005/8/layout/cycle8"/>
    <dgm:cxn modelId="{C35E979F-AA97-4644-8E03-61CEB3B56056}" type="presOf" srcId="{6AA3ACCA-0683-4360-B422-408BF2F1949A}" destId="{63C7B187-A1A7-41A8-B4E1-B139D9E19051}" srcOrd="1" destOrd="4" presId="urn:microsoft.com/office/officeart/2005/8/layout/cycle8"/>
    <dgm:cxn modelId="{A60D4050-3B28-4A67-A0BA-95142A2836E6}" srcId="{392A7034-4DAF-478B-AB4C-5D28674EB6D4}" destId="{5C550CB5-3E72-4687-B09D-3AA62272CDEF}" srcOrd="1" destOrd="0" parTransId="{BFBD1A27-0072-4C5C-896B-042046DC232E}" sibTransId="{E112C112-B010-47D9-91DD-9D38CBED4C26}"/>
    <dgm:cxn modelId="{DB0C6F2D-67F7-4E99-9BD4-CDA2AF74BE66}" type="presOf" srcId="{6AA3ACCA-0683-4360-B422-408BF2F1949A}" destId="{B877BEF6-941A-4BBA-B343-DB90E8D2F3C7}" srcOrd="0" destOrd="4" presId="urn:microsoft.com/office/officeart/2005/8/layout/cycle8"/>
    <dgm:cxn modelId="{36D25B59-31D1-4EDD-9B27-876C7D35119B}" srcId="{392A7034-4DAF-478B-AB4C-5D28674EB6D4}" destId="{6AA3ACCA-0683-4360-B422-408BF2F1949A}" srcOrd="3" destOrd="0" parTransId="{49E7B7B8-9C9F-4C55-A1A4-C3A23245448F}" sibTransId="{E290E52D-2D0D-4AD9-8BB6-F5DC6B032164}"/>
    <dgm:cxn modelId="{9498DA7B-457C-4177-86CA-57DB8A4EE441}" type="presOf" srcId="{F80A3CC3-5671-4274-883D-4B747471C3CC}" destId="{63C7B187-A1A7-41A8-B4E1-B139D9E19051}" srcOrd="1" destOrd="1" presId="urn:microsoft.com/office/officeart/2005/8/layout/cycle8"/>
    <dgm:cxn modelId="{E72D4EFB-E271-435A-BD09-FC333FA7D8DC}" type="presOf" srcId="{34205071-334C-4BE6-A515-26BDFAAC31E8}" destId="{B877BEF6-941A-4BBA-B343-DB90E8D2F3C7}" srcOrd="0" destOrd="3" presId="urn:microsoft.com/office/officeart/2005/8/layout/cycle8"/>
    <dgm:cxn modelId="{2E7CADEF-A840-4934-9C06-D5DB44164BC3}" type="presOf" srcId="{5C550CB5-3E72-4687-B09D-3AA62272CDEF}" destId="{B877BEF6-941A-4BBA-B343-DB90E8D2F3C7}" srcOrd="0" destOrd="2" presId="urn:microsoft.com/office/officeart/2005/8/layout/cycle8"/>
    <dgm:cxn modelId="{1B9F7202-CAA2-476E-A855-36E636559D4D}" srcId="{392A7034-4DAF-478B-AB4C-5D28674EB6D4}" destId="{F80A3CC3-5671-4274-883D-4B747471C3CC}" srcOrd="0" destOrd="0" parTransId="{4745353B-95A4-4707-9D79-586372382E89}" sibTransId="{4E8890AA-33DA-4EC6-9C70-AD6A92A8AE28}"/>
    <dgm:cxn modelId="{8B787DDE-1076-4996-BEEA-B43AAA5417F7}" type="presOf" srcId="{392A7034-4DAF-478B-AB4C-5D28674EB6D4}" destId="{63C7B187-A1A7-41A8-B4E1-B139D9E19051}" srcOrd="1" destOrd="0" presId="urn:microsoft.com/office/officeart/2005/8/layout/cycle8"/>
    <dgm:cxn modelId="{1712B344-AC61-4B4F-826A-83D616D8ECCD}" type="presOf" srcId="{392A7034-4DAF-478B-AB4C-5D28674EB6D4}" destId="{B877BEF6-941A-4BBA-B343-DB90E8D2F3C7}" srcOrd="0" destOrd="0" presId="urn:microsoft.com/office/officeart/2005/8/layout/cycle8"/>
    <dgm:cxn modelId="{3EE9CC2D-CE2F-4004-A310-C060A10AFD7A}" srcId="{A01CED59-72E4-40C4-9438-71E36FF083FE}" destId="{392A7034-4DAF-478B-AB4C-5D28674EB6D4}" srcOrd="0" destOrd="0" parTransId="{944129F4-E580-4A85-A067-A4AAADDA60B9}" sibTransId="{E7EF02DC-6F53-4E1D-9BB1-3D173B635A65}"/>
    <dgm:cxn modelId="{106D0BB1-086C-4013-A909-765FF6054C9B}" srcId="{392A7034-4DAF-478B-AB4C-5D28674EB6D4}" destId="{34205071-334C-4BE6-A515-26BDFAAC31E8}" srcOrd="2" destOrd="0" parTransId="{150C2F4D-FCCD-4AF9-AB0F-EF781D4B1424}" sibTransId="{F0589A5B-98DB-4F8F-9C2E-4D8050BF709A}"/>
    <dgm:cxn modelId="{0CD16FA0-FD2E-47AC-B068-2B3799E7642F}" type="presOf" srcId="{F80A3CC3-5671-4274-883D-4B747471C3CC}" destId="{B877BEF6-941A-4BBA-B343-DB90E8D2F3C7}" srcOrd="0" destOrd="1" presId="urn:microsoft.com/office/officeart/2005/8/layout/cycle8"/>
    <dgm:cxn modelId="{8BDED34E-209C-4880-9794-9FC21FCAC728}" type="presOf" srcId="{34205071-334C-4BE6-A515-26BDFAAC31E8}" destId="{63C7B187-A1A7-41A8-B4E1-B139D9E19051}" srcOrd="1" destOrd="3" presId="urn:microsoft.com/office/officeart/2005/8/layout/cycle8"/>
    <dgm:cxn modelId="{A2FD2A96-CD6D-4D1B-8E03-2CA78F02DB03}" type="presOf" srcId="{5C550CB5-3E72-4687-B09D-3AA62272CDEF}" destId="{63C7B187-A1A7-41A8-B4E1-B139D9E19051}" srcOrd="1" destOrd="2" presId="urn:microsoft.com/office/officeart/2005/8/layout/cycle8"/>
    <dgm:cxn modelId="{C925A831-B09F-44FF-929A-52807799EA10}" type="presParOf" srcId="{82C56F35-9BC4-4103-A96F-E3BA1E89A825}" destId="{B877BEF6-941A-4BBA-B343-DB90E8D2F3C7}" srcOrd="0" destOrd="0" presId="urn:microsoft.com/office/officeart/2005/8/layout/cycle8"/>
    <dgm:cxn modelId="{6CA65126-9682-4052-A7BE-8C364E8BCF06}" type="presParOf" srcId="{82C56F35-9BC4-4103-A96F-E3BA1E89A825}" destId="{00962201-8744-4589-8040-D05F193DE002}" srcOrd="1" destOrd="0" presId="urn:microsoft.com/office/officeart/2005/8/layout/cycle8"/>
    <dgm:cxn modelId="{4C904E86-74F1-4DB2-A984-B2FF0B9CFA77}" type="presParOf" srcId="{82C56F35-9BC4-4103-A96F-E3BA1E89A825}" destId="{A965AD3D-EA70-4518-A9C8-357D087B3176}" srcOrd="2" destOrd="0" presId="urn:microsoft.com/office/officeart/2005/8/layout/cycle8"/>
    <dgm:cxn modelId="{7E118A5A-D1A8-4A9D-A561-9FB45361CF0B}" type="presParOf" srcId="{82C56F35-9BC4-4103-A96F-E3BA1E89A825}" destId="{63C7B187-A1A7-41A8-B4E1-B139D9E19051}" srcOrd="3" destOrd="0" presId="urn:microsoft.com/office/officeart/2005/8/layout/cycle8"/>
    <dgm:cxn modelId="{CAE39C16-888D-4F53-9A6A-3B3EAECD1D9E}" type="presParOf" srcId="{82C56F35-9BC4-4103-A96F-E3BA1E89A825}" destId="{79A7B15E-620D-48A6-A094-04123472D9D1}" srcOrd="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2D6528-D5DB-479D-AE31-504330BE5C11}"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fr-BE"/>
        </a:p>
      </dgm:t>
    </dgm:pt>
    <dgm:pt modelId="{031FCB36-F474-40D0-BF91-133B457A0205}">
      <dgm:prSet phldrT="[Texte]"/>
      <dgm:spPr/>
      <dgm:t>
        <a:bodyPr/>
        <a:lstStyle/>
        <a:p>
          <a:r>
            <a:rPr lang="fr-BE" b="1" dirty="0" err="1">
              <a:solidFill>
                <a:schemeClr val="tx1"/>
              </a:solidFill>
            </a:rPr>
            <a:t>Shared</a:t>
          </a:r>
          <a:r>
            <a:rPr lang="fr-BE" b="1" dirty="0">
              <a:solidFill>
                <a:schemeClr val="tx1"/>
              </a:solidFill>
            </a:rPr>
            <a:t> </a:t>
          </a:r>
          <a:r>
            <a:rPr lang="fr-BE" b="1" dirty="0" err="1">
              <a:solidFill>
                <a:schemeClr val="tx1"/>
              </a:solidFill>
            </a:rPr>
            <a:t>governance</a:t>
          </a:r>
          <a:endParaRPr lang="fr-BE" b="1" dirty="0">
            <a:solidFill>
              <a:schemeClr val="tx1"/>
            </a:solidFill>
          </a:endParaRPr>
        </a:p>
      </dgm:t>
    </dgm:pt>
    <dgm:pt modelId="{95C9FD90-1781-4A26-BBBF-AE47E412D3CD}" type="parTrans" cxnId="{FA5FF1D9-E20D-47C5-8C96-12E39FEA6810}">
      <dgm:prSet/>
      <dgm:spPr/>
      <dgm:t>
        <a:bodyPr/>
        <a:lstStyle/>
        <a:p>
          <a:endParaRPr lang="fr-BE"/>
        </a:p>
      </dgm:t>
    </dgm:pt>
    <dgm:pt modelId="{9193C320-6D19-4100-96B9-1AA5B7AD9983}" type="sibTrans" cxnId="{FA5FF1D9-E20D-47C5-8C96-12E39FEA6810}">
      <dgm:prSet/>
      <dgm:spPr/>
      <dgm:t>
        <a:bodyPr/>
        <a:lstStyle/>
        <a:p>
          <a:endParaRPr lang="fr-BE"/>
        </a:p>
      </dgm:t>
    </dgm:pt>
    <dgm:pt modelId="{288CE71B-FA6C-4E6A-856F-6E1DFA513811}">
      <dgm:prSet phldrT="[Texte]"/>
      <dgm:spPr/>
      <dgm:t>
        <a:bodyPr/>
        <a:lstStyle/>
        <a:p>
          <a:r>
            <a:rPr lang="fr-BE" b="1" dirty="0">
              <a:solidFill>
                <a:schemeClr val="tx1"/>
              </a:solidFill>
            </a:rPr>
            <a:t>Multi-</a:t>
          </a:r>
          <a:r>
            <a:rPr lang="fr-BE" b="1" dirty="0" err="1">
              <a:solidFill>
                <a:schemeClr val="tx1"/>
              </a:solidFill>
            </a:rPr>
            <a:t>actors</a:t>
          </a:r>
          <a:endParaRPr lang="fr-BE" b="1" dirty="0">
            <a:solidFill>
              <a:schemeClr val="tx1"/>
            </a:solidFill>
          </a:endParaRPr>
        </a:p>
      </dgm:t>
    </dgm:pt>
    <dgm:pt modelId="{876BAD52-890C-49D2-BD4C-998137D00ACE}" type="parTrans" cxnId="{3A7B0049-AAB5-42C6-9B51-D40503279FC1}">
      <dgm:prSet/>
      <dgm:spPr/>
      <dgm:t>
        <a:bodyPr/>
        <a:lstStyle/>
        <a:p>
          <a:endParaRPr lang="fr-BE"/>
        </a:p>
      </dgm:t>
    </dgm:pt>
    <dgm:pt modelId="{FB3E6577-6695-43B3-9F81-7DBBB66E0556}" type="sibTrans" cxnId="{3A7B0049-AAB5-42C6-9B51-D40503279FC1}">
      <dgm:prSet/>
      <dgm:spPr/>
      <dgm:t>
        <a:bodyPr/>
        <a:lstStyle/>
        <a:p>
          <a:endParaRPr lang="fr-BE"/>
        </a:p>
      </dgm:t>
    </dgm:pt>
    <dgm:pt modelId="{58505474-EBBD-4CF8-91CD-AAB2723FAC15}">
      <dgm:prSet phldrT="[Texte]"/>
      <dgm:spPr/>
      <dgm:t>
        <a:bodyPr/>
        <a:lstStyle/>
        <a:p>
          <a:r>
            <a:rPr lang="fr-BE" b="1" dirty="0">
              <a:solidFill>
                <a:schemeClr val="tx1"/>
              </a:solidFill>
            </a:rPr>
            <a:t>Multi-services</a:t>
          </a:r>
        </a:p>
      </dgm:t>
    </dgm:pt>
    <dgm:pt modelId="{1A2B5BDE-0C4D-4D04-94B1-4F969FA38916}" type="parTrans" cxnId="{79DDF97C-2142-4677-8E1A-AE747BF9F3A9}">
      <dgm:prSet/>
      <dgm:spPr/>
      <dgm:t>
        <a:bodyPr/>
        <a:lstStyle/>
        <a:p>
          <a:endParaRPr lang="fr-BE"/>
        </a:p>
      </dgm:t>
    </dgm:pt>
    <dgm:pt modelId="{7048DB28-94B6-46BB-B70A-EF228A2B0795}" type="sibTrans" cxnId="{79DDF97C-2142-4677-8E1A-AE747BF9F3A9}">
      <dgm:prSet/>
      <dgm:spPr/>
      <dgm:t>
        <a:bodyPr/>
        <a:lstStyle/>
        <a:p>
          <a:endParaRPr lang="fr-BE"/>
        </a:p>
      </dgm:t>
    </dgm:pt>
    <dgm:pt modelId="{A667F6CC-05F0-43E5-AF56-04175736F4CA}">
      <dgm:prSet phldrT="[Texte]"/>
      <dgm:spPr/>
      <dgm:t>
        <a:bodyPr/>
        <a:lstStyle/>
        <a:p>
          <a:r>
            <a:rPr lang="fr-BE" b="1" dirty="0">
              <a:solidFill>
                <a:schemeClr val="tx1"/>
              </a:solidFill>
            </a:rPr>
            <a:t>Political &amp; Technical</a:t>
          </a:r>
        </a:p>
      </dgm:t>
    </dgm:pt>
    <dgm:pt modelId="{19FD8B73-2617-4578-86D9-C749F53DA2BD}" type="parTrans" cxnId="{AAB5901F-8C0E-4468-BFEC-102AD2DB8E93}">
      <dgm:prSet/>
      <dgm:spPr/>
      <dgm:t>
        <a:bodyPr/>
        <a:lstStyle/>
        <a:p>
          <a:endParaRPr lang="fr-BE"/>
        </a:p>
      </dgm:t>
    </dgm:pt>
    <dgm:pt modelId="{7822CB0E-9ACA-4FD3-B561-63B5F26B2FFD}" type="sibTrans" cxnId="{AAB5901F-8C0E-4468-BFEC-102AD2DB8E93}">
      <dgm:prSet/>
      <dgm:spPr/>
      <dgm:t>
        <a:bodyPr/>
        <a:lstStyle/>
        <a:p>
          <a:endParaRPr lang="fr-BE"/>
        </a:p>
      </dgm:t>
    </dgm:pt>
    <dgm:pt modelId="{784C00B7-9D0F-4483-A5B7-088C3ED5830D}">
      <dgm:prSet phldrT="[Texte]"/>
      <dgm:spPr/>
      <dgm:t>
        <a:bodyPr/>
        <a:lstStyle/>
        <a:p>
          <a:r>
            <a:rPr lang="fr-BE" b="1" dirty="0">
              <a:solidFill>
                <a:schemeClr val="tx1"/>
              </a:solidFill>
            </a:rPr>
            <a:t>Top-Down / </a:t>
          </a:r>
          <a:r>
            <a:rPr lang="fr-BE" b="1" dirty="0" err="1">
              <a:solidFill>
                <a:schemeClr val="tx1"/>
              </a:solidFill>
            </a:rPr>
            <a:t>Bottom</a:t>
          </a:r>
          <a:r>
            <a:rPr lang="fr-BE" b="1" dirty="0">
              <a:solidFill>
                <a:schemeClr val="tx1"/>
              </a:solidFill>
            </a:rPr>
            <a:t>-Up</a:t>
          </a:r>
        </a:p>
      </dgm:t>
    </dgm:pt>
    <dgm:pt modelId="{8054350C-A597-4A1E-8F76-C9BC215FEBC7}" type="parTrans" cxnId="{62788915-7795-48AE-9B3F-184DDD40DF68}">
      <dgm:prSet/>
      <dgm:spPr/>
      <dgm:t>
        <a:bodyPr/>
        <a:lstStyle/>
        <a:p>
          <a:endParaRPr lang="fr-BE"/>
        </a:p>
      </dgm:t>
    </dgm:pt>
    <dgm:pt modelId="{674440AE-4A0A-4B13-878F-F9EB1BC88E28}" type="sibTrans" cxnId="{62788915-7795-48AE-9B3F-184DDD40DF68}">
      <dgm:prSet/>
      <dgm:spPr/>
      <dgm:t>
        <a:bodyPr/>
        <a:lstStyle/>
        <a:p>
          <a:endParaRPr lang="fr-BE"/>
        </a:p>
      </dgm:t>
    </dgm:pt>
    <dgm:pt modelId="{08289320-9EED-424A-A62F-664F6D02CAC5}" type="pres">
      <dgm:prSet presAssocID="{A52D6528-D5DB-479D-AE31-504330BE5C11}" presName="Name0" presStyleCnt="0">
        <dgm:presLayoutVars>
          <dgm:chMax val="1"/>
          <dgm:dir/>
          <dgm:animLvl val="ctr"/>
          <dgm:resizeHandles val="exact"/>
        </dgm:presLayoutVars>
      </dgm:prSet>
      <dgm:spPr/>
      <dgm:t>
        <a:bodyPr/>
        <a:lstStyle/>
        <a:p>
          <a:endParaRPr lang="uk-UA"/>
        </a:p>
      </dgm:t>
    </dgm:pt>
    <dgm:pt modelId="{18BF919E-C8BA-4D3A-8C74-C7BD02B69BF4}" type="pres">
      <dgm:prSet presAssocID="{031FCB36-F474-40D0-BF91-133B457A0205}" presName="centerShape" presStyleLbl="node0" presStyleIdx="0" presStyleCnt="1"/>
      <dgm:spPr/>
      <dgm:t>
        <a:bodyPr/>
        <a:lstStyle/>
        <a:p>
          <a:endParaRPr lang="uk-UA"/>
        </a:p>
      </dgm:t>
    </dgm:pt>
    <dgm:pt modelId="{8DF14617-E443-486E-BA5A-B7812C1E02BB}" type="pres">
      <dgm:prSet presAssocID="{288CE71B-FA6C-4E6A-856F-6E1DFA513811}" presName="node" presStyleLbl="node1" presStyleIdx="0" presStyleCnt="4" custScaleX="141421" custScaleY="136948" custRadScaleRad="97876" custRadScaleInc="11663">
        <dgm:presLayoutVars>
          <dgm:bulletEnabled val="1"/>
        </dgm:presLayoutVars>
      </dgm:prSet>
      <dgm:spPr/>
      <dgm:t>
        <a:bodyPr/>
        <a:lstStyle/>
        <a:p>
          <a:endParaRPr lang="uk-UA"/>
        </a:p>
      </dgm:t>
    </dgm:pt>
    <dgm:pt modelId="{16699604-753F-4CD9-81FA-F3ACFFBD4E93}" type="pres">
      <dgm:prSet presAssocID="{288CE71B-FA6C-4E6A-856F-6E1DFA513811}" presName="dummy" presStyleCnt="0"/>
      <dgm:spPr/>
    </dgm:pt>
    <dgm:pt modelId="{E49252A8-A334-4550-A533-ADE09F81AD1D}" type="pres">
      <dgm:prSet presAssocID="{FB3E6577-6695-43B3-9F81-7DBBB66E0556}" presName="sibTrans" presStyleLbl="sibTrans2D1" presStyleIdx="0" presStyleCnt="4"/>
      <dgm:spPr/>
      <dgm:t>
        <a:bodyPr/>
        <a:lstStyle/>
        <a:p>
          <a:endParaRPr lang="uk-UA"/>
        </a:p>
      </dgm:t>
    </dgm:pt>
    <dgm:pt modelId="{71D41A62-624A-423B-9FEF-227A83DDA7E8}" type="pres">
      <dgm:prSet presAssocID="{58505474-EBBD-4CF8-91CD-AAB2723FAC15}" presName="node" presStyleLbl="node1" presStyleIdx="1" presStyleCnt="4" custScaleX="141421" custScaleY="136948" custRadScaleRad="105998" custRadScaleInc="4156">
        <dgm:presLayoutVars>
          <dgm:bulletEnabled val="1"/>
        </dgm:presLayoutVars>
      </dgm:prSet>
      <dgm:spPr/>
      <dgm:t>
        <a:bodyPr/>
        <a:lstStyle/>
        <a:p>
          <a:endParaRPr lang="uk-UA"/>
        </a:p>
      </dgm:t>
    </dgm:pt>
    <dgm:pt modelId="{BC235B75-3D01-42E9-A738-85904A613FD5}" type="pres">
      <dgm:prSet presAssocID="{58505474-EBBD-4CF8-91CD-AAB2723FAC15}" presName="dummy" presStyleCnt="0"/>
      <dgm:spPr/>
    </dgm:pt>
    <dgm:pt modelId="{6C4C43C6-096F-4C9F-98E6-5FF8794950CE}" type="pres">
      <dgm:prSet presAssocID="{7048DB28-94B6-46BB-B70A-EF228A2B0795}" presName="sibTrans" presStyleLbl="sibTrans2D1" presStyleIdx="1" presStyleCnt="4"/>
      <dgm:spPr/>
      <dgm:t>
        <a:bodyPr/>
        <a:lstStyle/>
        <a:p>
          <a:endParaRPr lang="uk-UA"/>
        </a:p>
      </dgm:t>
    </dgm:pt>
    <dgm:pt modelId="{30C5B635-A281-4A06-8FD7-26A0EEB23A37}" type="pres">
      <dgm:prSet presAssocID="{A667F6CC-05F0-43E5-AF56-04175736F4CA}" presName="node" presStyleLbl="node1" presStyleIdx="2" presStyleCnt="4" custScaleX="141421" custScaleY="136948" custRadScaleRad="102481" custRadScaleInc="-11138">
        <dgm:presLayoutVars>
          <dgm:bulletEnabled val="1"/>
        </dgm:presLayoutVars>
      </dgm:prSet>
      <dgm:spPr/>
      <dgm:t>
        <a:bodyPr/>
        <a:lstStyle/>
        <a:p>
          <a:endParaRPr lang="uk-UA"/>
        </a:p>
      </dgm:t>
    </dgm:pt>
    <dgm:pt modelId="{40D8FE79-829D-430F-B883-C31383AD8370}" type="pres">
      <dgm:prSet presAssocID="{A667F6CC-05F0-43E5-AF56-04175736F4CA}" presName="dummy" presStyleCnt="0"/>
      <dgm:spPr/>
    </dgm:pt>
    <dgm:pt modelId="{F8CDE32C-C430-4811-9D57-93151411D1AE}" type="pres">
      <dgm:prSet presAssocID="{7822CB0E-9ACA-4FD3-B561-63B5F26B2FFD}" presName="sibTrans" presStyleLbl="sibTrans2D1" presStyleIdx="2" presStyleCnt="4"/>
      <dgm:spPr/>
      <dgm:t>
        <a:bodyPr/>
        <a:lstStyle/>
        <a:p>
          <a:endParaRPr lang="uk-UA"/>
        </a:p>
      </dgm:t>
    </dgm:pt>
    <dgm:pt modelId="{36E332A3-6DF6-4754-9252-F4D8DDAA1A6A}" type="pres">
      <dgm:prSet presAssocID="{784C00B7-9D0F-4483-A5B7-088C3ED5830D}" presName="node" presStyleLbl="node1" presStyleIdx="3" presStyleCnt="4" custScaleX="141421" custScaleY="136948" custRadScaleRad="94055" custRadScaleInc="-4684">
        <dgm:presLayoutVars>
          <dgm:bulletEnabled val="1"/>
        </dgm:presLayoutVars>
      </dgm:prSet>
      <dgm:spPr/>
      <dgm:t>
        <a:bodyPr/>
        <a:lstStyle/>
        <a:p>
          <a:endParaRPr lang="uk-UA"/>
        </a:p>
      </dgm:t>
    </dgm:pt>
    <dgm:pt modelId="{D8150826-3584-43F5-9DCF-20CC0ABAC128}" type="pres">
      <dgm:prSet presAssocID="{784C00B7-9D0F-4483-A5B7-088C3ED5830D}" presName="dummy" presStyleCnt="0"/>
      <dgm:spPr/>
    </dgm:pt>
    <dgm:pt modelId="{FB574D24-A1B9-4068-95F0-53ED62FBC19D}" type="pres">
      <dgm:prSet presAssocID="{674440AE-4A0A-4B13-878F-F9EB1BC88E28}" presName="sibTrans" presStyleLbl="sibTrans2D1" presStyleIdx="3" presStyleCnt="4"/>
      <dgm:spPr/>
      <dgm:t>
        <a:bodyPr/>
        <a:lstStyle/>
        <a:p>
          <a:endParaRPr lang="uk-UA"/>
        </a:p>
      </dgm:t>
    </dgm:pt>
  </dgm:ptLst>
  <dgm:cxnLst>
    <dgm:cxn modelId="{62788915-7795-48AE-9B3F-184DDD40DF68}" srcId="{031FCB36-F474-40D0-BF91-133B457A0205}" destId="{784C00B7-9D0F-4483-A5B7-088C3ED5830D}" srcOrd="3" destOrd="0" parTransId="{8054350C-A597-4A1E-8F76-C9BC215FEBC7}" sibTransId="{674440AE-4A0A-4B13-878F-F9EB1BC88E28}"/>
    <dgm:cxn modelId="{5C80CBCB-7AE0-4D4A-AB8D-53F8B9F76DD7}" type="presOf" srcId="{031FCB36-F474-40D0-BF91-133B457A0205}" destId="{18BF919E-C8BA-4D3A-8C74-C7BD02B69BF4}" srcOrd="0" destOrd="0" presId="urn:microsoft.com/office/officeart/2005/8/layout/radial6"/>
    <dgm:cxn modelId="{FA5FF1D9-E20D-47C5-8C96-12E39FEA6810}" srcId="{A52D6528-D5DB-479D-AE31-504330BE5C11}" destId="{031FCB36-F474-40D0-BF91-133B457A0205}" srcOrd="0" destOrd="0" parTransId="{95C9FD90-1781-4A26-BBBF-AE47E412D3CD}" sibTransId="{9193C320-6D19-4100-96B9-1AA5B7AD9983}"/>
    <dgm:cxn modelId="{AAB5901F-8C0E-4468-BFEC-102AD2DB8E93}" srcId="{031FCB36-F474-40D0-BF91-133B457A0205}" destId="{A667F6CC-05F0-43E5-AF56-04175736F4CA}" srcOrd="2" destOrd="0" parTransId="{19FD8B73-2617-4578-86D9-C749F53DA2BD}" sibTransId="{7822CB0E-9ACA-4FD3-B561-63B5F26B2FFD}"/>
    <dgm:cxn modelId="{4CC24C7C-C342-4D24-9C11-0E3B14F62B09}" type="presOf" srcId="{A52D6528-D5DB-479D-AE31-504330BE5C11}" destId="{08289320-9EED-424A-A62F-664F6D02CAC5}" srcOrd="0" destOrd="0" presId="urn:microsoft.com/office/officeart/2005/8/layout/radial6"/>
    <dgm:cxn modelId="{79DDF97C-2142-4677-8E1A-AE747BF9F3A9}" srcId="{031FCB36-F474-40D0-BF91-133B457A0205}" destId="{58505474-EBBD-4CF8-91CD-AAB2723FAC15}" srcOrd="1" destOrd="0" parTransId="{1A2B5BDE-0C4D-4D04-94B1-4F969FA38916}" sibTransId="{7048DB28-94B6-46BB-B70A-EF228A2B0795}"/>
    <dgm:cxn modelId="{D90EB901-CB0C-4713-B7D5-B3238ED8C521}" type="presOf" srcId="{FB3E6577-6695-43B3-9F81-7DBBB66E0556}" destId="{E49252A8-A334-4550-A533-ADE09F81AD1D}" srcOrd="0" destOrd="0" presId="urn:microsoft.com/office/officeart/2005/8/layout/radial6"/>
    <dgm:cxn modelId="{3A7B0049-AAB5-42C6-9B51-D40503279FC1}" srcId="{031FCB36-F474-40D0-BF91-133B457A0205}" destId="{288CE71B-FA6C-4E6A-856F-6E1DFA513811}" srcOrd="0" destOrd="0" parTransId="{876BAD52-890C-49D2-BD4C-998137D00ACE}" sibTransId="{FB3E6577-6695-43B3-9F81-7DBBB66E0556}"/>
    <dgm:cxn modelId="{0934601F-7805-4156-B9FC-242C6554C593}" type="presOf" srcId="{674440AE-4A0A-4B13-878F-F9EB1BC88E28}" destId="{FB574D24-A1B9-4068-95F0-53ED62FBC19D}" srcOrd="0" destOrd="0" presId="urn:microsoft.com/office/officeart/2005/8/layout/radial6"/>
    <dgm:cxn modelId="{99B80382-BD21-45F3-96DB-9B6F37191E0B}" type="presOf" srcId="{7822CB0E-9ACA-4FD3-B561-63B5F26B2FFD}" destId="{F8CDE32C-C430-4811-9D57-93151411D1AE}" srcOrd="0" destOrd="0" presId="urn:microsoft.com/office/officeart/2005/8/layout/radial6"/>
    <dgm:cxn modelId="{CE00CF6F-4A2A-4C60-ADA9-3AE2BF289C61}" type="presOf" srcId="{A667F6CC-05F0-43E5-AF56-04175736F4CA}" destId="{30C5B635-A281-4A06-8FD7-26A0EEB23A37}" srcOrd="0" destOrd="0" presId="urn:microsoft.com/office/officeart/2005/8/layout/radial6"/>
    <dgm:cxn modelId="{DB344FB7-0F29-4880-A174-564C4AF517C6}" type="presOf" srcId="{784C00B7-9D0F-4483-A5B7-088C3ED5830D}" destId="{36E332A3-6DF6-4754-9252-F4D8DDAA1A6A}" srcOrd="0" destOrd="0" presId="urn:microsoft.com/office/officeart/2005/8/layout/radial6"/>
    <dgm:cxn modelId="{BDAB7109-1CE5-4428-9AF1-066960F06AA7}" type="presOf" srcId="{58505474-EBBD-4CF8-91CD-AAB2723FAC15}" destId="{71D41A62-624A-423B-9FEF-227A83DDA7E8}" srcOrd="0" destOrd="0" presId="urn:microsoft.com/office/officeart/2005/8/layout/radial6"/>
    <dgm:cxn modelId="{C729167F-52C7-4F7F-87F6-1AEF4CCE23EA}" type="presOf" srcId="{7048DB28-94B6-46BB-B70A-EF228A2B0795}" destId="{6C4C43C6-096F-4C9F-98E6-5FF8794950CE}" srcOrd="0" destOrd="0" presId="urn:microsoft.com/office/officeart/2005/8/layout/radial6"/>
    <dgm:cxn modelId="{B61089CB-D66B-4F86-84A1-432C0825A38C}" type="presOf" srcId="{288CE71B-FA6C-4E6A-856F-6E1DFA513811}" destId="{8DF14617-E443-486E-BA5A-B7812C1E02BB}" srcOrd="0" destOrd="0" presId="urn:microsoft.com/office/officeart/2005/8/layout/radial6"/>
    <dgm:cxn modelId="{A80300E6-B7FF-4473-8316-79CD1BF91635}" type="presParOf" srcId="{08289320-9EED-424A-A62F-664F6D02CAC5}" destId="{18BF919E-C8BA-4D3A-8C74-C7BD02B69BF4}" srcOrd="0" destOrd="0" presId="urn:microsoft.com/office/officeart/2005/8/layout/radial6"/>
    <dgm:cxn modelId="{4FA1158D-8AF3-411E-BD3B-44E72630D097}" type="presParOf" srcId="{08289320-9EED-424A-A62F-664F6D02CAC5}" destId="{8DF14617-E443-486E-BA5A-B7812C1E02BB}" srcOrd="1" destOrd="0" presId="urn:microsoft.com/office/officeart/2005/8/layout/radial6"/>
    <dgm:cxn modelId="{711D482A-9C1E-4960-B027-7428F94B5F31}" type="presParOf" srcId="{08289320-9EED-424A-A62F-664F6D02CAC5}" destId="{16699604-753F-4CD9-81FA-F3ACFFBD4E93}" srcOrd="2" destOrd="0" presId="urn:microsoft.com/office/officeart/2005/8/layout/radial6"/>
    <dgm:cxn modelId="{CD4574A7-BC94-497E-AD5B-BCFA2BB5BCB8}" type="presParOf" srcId="{08289320-9EED-424A-A62F-664F6D02CAC5}" destId="{E49252A8-A334-4550-A533-ADE09F81AD1D}" srcOrd="3" destOrd="0" presId="urn:microsoft.com/office/officeart/2005/8/layout/radial6"/>
    <dgm:cxn modelId="{1C5969AF-B630-40BA-BA7C-1B6491AE1780}" type="presParOf" srcId="{08289320-9EED-424A-A62F-664F6D02CAC5}" destId="{71D41A62-624A-423B-9FEF-227A83DDA7E8}" srcOrd="4" destOrd="0" presId="urn:microsoft.com/office/officeart/2005/8/layout/radial6"/>
    <dgm:cxn modelId="{FB1A13FD-16F3-4B19-9239-BE44930C75A7}" type="presParOf" srcId="{08289320-9EED-424A-A62F-664F6D02CAC5}" destId="{BC235B75-3D01-42E9-A738-85904A613FD5}" srcOrd="5" destOrd="0" presId="urn:microsoft.com/office/officeart/2005/8/layout/radial6"/>
    <dgm:cxn modelId="{E88BD00E-0023-47CA-9859-48DCC817C550}" type="presParOf" srcId="{08289320-9EED-424A-A62F-664F6D02CAC5}" destId="{6C4C43C6-096F-4C9F-98E6-5FF8794950CE}" srcOrd="6" destOrd="0" presId="urn:microsoft.com/office/officeart/2005/8/layout/radial6"/>
    <dgm:cxn modelId="{4D3B791B-D5BC-4075-874D-F1D5D65CDB15}" type="presParOf" srcId="{08289320-9EED-424A-A62F-664F6D02CAC5}" destId="{30C5B635-A281-4A06-8FD7-26A0EEB23A37}" srcOrd="7" destOrd="0" presId="urn:microsoft.com/office/officeart/2005/8/layout/radial6"/>
    <dgm:cxn modelId="{0E1F404C-C225-4E65-A244-BB4B5C67AE44}" type="presParOf" srcId="{08289320-9EED-424A-A62F-664F6D02CAC5}" destId="{40D8FE79-829D-430F-B883-C31383AD8370}" srcOrd="8" destOrd="0" presId="urn:microsoft.com/office/officeart/2005/8/layout/radial6"/>
    <dgm:cxn modelId="{5D1847A0-B72E-46CE-98EE-708727AD5C58}" type="presParOf" srcId="{08289320-9EED-424A-A62F-664F6D02CAC5}" destId="{F8CDE32C-C430-4811-9D57-93151411D1AE}" srcOrd="9" destOrd="0" presId="urn:microsoft.com/office/officeart/2005/8/layout/radial6"/>
    <dgm:cxn modelId="{A1FCDC44-D629-493C-9FEA-DB6920EC12C2}" type="presParOf" srcId="{08289320-9EED-424A-A62F-664F6D02CAC5}" destId="{36E332A3-6DF6-4754-9252-F4D8DDAA1A6A}" srcOrd="10" destOrd="0" presId="urn:microsoft.com/office/officeart/2005/8/layout/radial6"/>
    <dgm:cxn modelId="{CF160F85-64F9-48C7-A85D-F8F64396AC15}" type="presParOf" srcId="{08289320-9EED-424A-A62F-664F6D02CAC5}" destId="{D8150826-3584-43F5-9DCF-20CC0ABAC128}" srcOrd="11" destOrd="0" presId="urn:microsoft.com/office/officeart/2005/8/layout/radial6"/>
    <dgm:cxn modelId="{EAC456D2-E33D-4354-BE08-54BBD782ACCC}" type="presParOf" srcId="{08289320-9EED-424A-A62F-664F6D02CAC5}" destId="{FB574D24-A1B9-4068-95F0-53ED62FBC19D}"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169ACF-B1F6-49B0-9379-0BDFE3173D8E}" type="doc">
      <dgm:prSet loTypeId="urn:microsoft.com/office/officeart/2005/8/layout/cycle2" loCatId="cycle" qsTypeId="urn:microsoft.com/office/officeart/2005/8/quickstyle/simple1" qsCatId="simple" csTypeId="urn:microsoft.com/office/officeart/2005/8/colors/accent0_2" csCatId="mainScheme" phldr="1"/>
      <dgm:spPr/>
      <dgm:t>
        <a:bodyPr/>
        <a:lstStyle/>
        <a:p>
          <a:endParaRPr lang="uk-UA"/>
        </a:p>
      </dgm:t>
    </dgm:pt>
    <dgm:pt modelId="{CA5252E7-0D77-48D7-932B-2FB40BE0D83B}">
      <dgm:prSet phldrT="[Текст]"/>
      <dgm:spPr/>
      <dgm:t>
        <a:bodyPr/>
        <a:lstStyle/>
        <a:p>
          <a:r>
            <a:rPr lang="ru-RU" dirty="0" err="1" smtClean="0"/>
            <a:t>Відобразити</a:t>
          </a:r>
          <a:endParaRPr lang="uk-UA" dirty="0"/>
        </a:p>
      </dgm:t>
    </dgm:pt>
    <dgm:pt modelId="{CD177FD8-BA5B-4BF9-8A57-4079DDBFBC44}" type="parTrans" cxnId="{E6137C1E-C420-4CB6-BE8B-BE1DA36D03E7}">
      <dgm:prSet/>
      <dgm:spPr/>
      <dgm:t>
        <a:bodyPr/>
        <a:lstStyle/>
        <a:p>
          <a:endParaRPr lang="uk-UA"/>
        </a:p>
      </dgm:t>
    </dgm:pt>
    <dgm:pt modelId="{165A8BBC-4AAE-4644-A63C-13CCE1E02273}" type="sibTrans" cxnId="{E6137C1E-C420-4CB6-BE8B-BE1DA36D03E7}">
      <dgm:prSet/>
      <dgm:spPr/>
      <dgm:t>
        <a:bodyPr/>
        <a:lstStyle/>
        <a:p>
          <a:endParaRPr lang="uk-UA"/>
        </a:p>
      </dgm:t>
    </dgm:pt>
    <dgm:pt modelId="{ED51F6E4-F3E0-463F-8253-5A6AC833491F}">
      <dgm:prSet phldrT="[Текст]"/>
      <dgm:spPr/>
      <dgm:t>
        <a:bodyPr/>
        <a:lstStyle/>
        <a:p>
          <a:r>
            <a:rPr lang="uk-UA" dirty="0" smtClean="0"/>
            <a:t>Приділити увагу</a:t>
          </a:r>
          <a:endParaRPr lang="uk-UA" dirty="0"/>
        </a:p>
      </dgm:t>
    </dgm:pt>
    <dgm:pt modelId="{BC8C0106-C2C1-439C-B3BC-FDE12FA93FFC}" type="parTrans" cxnId="{10300621-BA23-4D78-861E-04CA644BC687}">
      <dgm:prSet/>
      <dgm:spPr/>
      <dgm:t>
        <a:bodyPr/>
        <a:lstStyle/>
        <a:p>
          <a:endParaRPr lang="uk-UA"/>
        </a:p>
      </dgm:t>
    </dgm:pt>
    <dgm:pt modelId="{59D5B13C-7A96-4ED0-9839-74179E438591}" type="sibTrans" cxnId="{10300621-BA23-4D78-861E-04CA644BC687}">
      <dgm:prSet/>
      <dgm:spPr/>
      <dgm:t>
        <a:bodyPr/>
        <a:lstStyle/>
        <a:p>
          <a:endParaRPr lang="uk-UA"/>
        </a:p>
      </dgm:t>
    </dgm:pt>
    <dgm:pt modelId="{38263EEB-80B4-4263-A283-3D5F30378878}">
      <dgm:prSet phldrT="[Текст]"/>
      <dgm:spPr/>
      <dgm:t>
        <a:bodyPr/>
        <a:lstStyle/>
        <a:p>
          <a:r>
            <a:rPr lang="uk-UA" dirty="0" smtClean="0"/>
            <a:t>Зрозуміти</a:t>
          </a:r>
          <a:endParaRPr lang="uk-UA" dirty="0"/>
        </a:p>
      </dgm:t>
    </dgm:pt>
    <dgm:pt modelId="{3F382316-591F-4B62-920A-662D097A113F}" type="parTrans" cxnId="{3973669F-725F-4DCB-8FA3-2CC7899AA920}">
      <dgm:prSet/>
      <dgm:spPr/>
      <dgm:t>
        <a:bodyPr/>
        <a:lstStyle/>
        <a:p>
          <a:endParaRPr lang="uk-UA"/>
        </a:p>
      </dgm:t>
    </dgm:pt>
    <dgm:pt modelId="{F2F1C7E7-C87A-4AEA-ABEF-350CB222B9EF}" type="sibTrans" cxnId="{3973669F-725F-4DCB-8FA3-2CC7899AA920}">
      <dgm:prSet/>
      <dgm:spPr/>
      <dgm:t>
        <a:bodyPr/>
        <a:lstStyle/>
        <a:p>
          <a:endParaRPr lang="uk-UA"/>
        </a:p>
      </dgm:t>
    </dgm:pt>
    <dgm:pt modelId="{0A80F8A6-8FFB-4FF0-B5A6-71A442650E50}">
      <dgm:prSet phldrT="[Текст]"/>
      <dgm:spPr/>
      <dgm:t>
        <a:bodyPr/>
        <a:lstStyle/>
        <a:p>
          <a:r>
            <a:rPr lang="uk-UA" dirty="0" err="1" smtClean="0"/>
            <a:t>Пов</a:t>
          </a:r>
          <a:r>
            <a:rPr lang="en-US" dirty="0" smtClean="0"/>
            <a:t>’</a:t>
          </a:r>
          <a:r>
            <a:rPr lang="uk-UA" dirty="0" err="1" smtClean="0"/>
            <a:t>язати</a:t>
          </a:r>
          <a:endParaRPr lang="uk-UA" dirty="0"/>
        </a:p>
      </dgm:t>
    </dgm:pt>
    <dgm:pt modelId="{240BDB06-5E02-464A-A552-A6FB0B0AAE08}" type="parTrans" cxnId="{05012F07-62F0-472A-AC7E-A62F77F7A239}">
      <dgm:prSet/>
      <dgm:spPr/>
      <dgm:t>
        <a:bodyPr/>
        <a:lstStyle/>
        <a:p>
          <a:endParaRPr lang="uk-UA"/>
        </a:p>
      </dgm:t>
    </dgm:pt>
    <dgm:pt modelId="{23210E6E-7A91-48C2-B7A8-D7A38E76FFF1}" type="sibTrans" cxnId="{05012F07-62F0-472A-AC7E-A62F77F7A239}">
      <dgm:prSet/>
      <dgm:spPr/>
      <dgm:t>
        <a:bodyPr/>
        <a:lstStyle/>
        <a:p>
          <a:endParaRPr lang="uk-UA"/>
        </a:p>
      </dgm:t>
    </dgm:pt>
    <dgm:pt modelId="{53ABB0E3-4180-4B0B-ABDE-41E507E60881}">
      <dgm:prSet phldrT="[Текст]"/>
      <dgm:spPr/>
      <dgm:t>
        <a:bodyPr/>
        <a:lstStyle/>
        <a:p>
          <a:r>
            <a:rPr lang="ru-RU" dirty="0" err="1" smtClean="0"/>
            <a:t>Розробити</a:t>
          </a:r>
          <a:endParaRPr lang="uk-UA" dirty="0"/>
        </a:p>
      </dgm:t>
    </dgm:pt>
    <dgm:pt modelId="{D11EF3AC-780E-4101-B834-53B6E8755C2D}" type="parTrans" cxnId="{6EB96BDE-85CE-4D48-85D9-C7F22A7B02E1}">
      <dgm:prSet/>
      <dgm:spPr/>
      <dgm:t>
        <a:bodyPr/>
        <a:lstStyle/>
        <a:p>
          <a:endParaRPr lang="uk-UA"/>
        </a:p>
      </dgm:t>
    </dgm:pt>
    <dgm:pt modelId="{11DCD9D7-5CE0-47C5-9614-12FEA81F2BE0}" type="sibTrans" cxnId="{6EB96BDE-85CE-4D48-85D9-C7F22A7B02E1}">
      <dgm:prSet/>
      <dgm:spPr/>
      <dgm:t>
        <a:bodyPr/>
        <a:lstStyle/>
        <a:p>
          <a:endParaRPr lang="uk-UA"/>
        </a:p>
      </dgm:t>
    </dgm:pt>
    <dgm:pt modelId="{E0DC8D8C-FCD8-420C-9C9C-7660B1B00992}">
      <dgm:prSet phldrT="[Текст]"/>
      <dgm:spPr/>
      <dgm:t>
        <a:bodyPr/>
        <a:lstStyle/>
        <a:p>
          <a:r>
            <a:rPr lang="ru-RU" dirty="0" err="1" smtClean="0"/>
            <a:t>Презентувати</a:t>
          </a:r>
          <a:endParaRPr lang="uk-UA" dirty="0"/>
        </a:p>
      </dgm:t>
    </dgm:pt>
    <dgm:pt modelId="{49715BF0-D52B-48C3-85CB-4E25D777C9F1}" type="parTrans" cxnId="{7064A555-8848-4C72-8A27-A2C07B70BC96}">
      <dgm:prSet/>
      <dgm:spPr/>
      <dgm:t>
        <a:bodyPr/>
        <a:lstStyle/>
        <a:p>
          <a:endParaRPr lang="uk-UA"/>
        </a:p>
      </dgm:t>
    </dgm:pt>
    <dgm:pt modelId="{6FAA762F-E045-4B97-8D96-6B8058F91E45}" type="sibTrans" cxnId="{7064A555-8848-4C72-8A27-A2C07B70BC96}">
      <dgm:prSet/>
      <dgm:spPr/>
      <dgm:t>
        <a:bodyPr/>
        <a:lstStyle/>
        <a:p>
          <a:endParaRPr lang="uk-UA"/>
        </a:p>
      </dgm:t>
    </dgm:pt>
    <dgm:pt modelId="{5B913C37-04E8-440D-90F5-04AB52908DBB}">
      <dgm:prSet phldrT="[Текст]"/>
      <dgm:spPr/>
      <dgm:t>
        <a:bodyPr/>
        <a:lstStyle/>
        <a:p>
          <a:r>
            <a:rPr lang="uk-UA" dirty="0" smtClean="0"/>
            <a:t>Вирішити</a:t>
          </a:r>
          <a:endParaRPr lang="uk-UA" dirty="0"/>
        </a:p>
      </dgm:t>
    </dgm:pt>
    <dgm:pt modelId="{6D609F48-3410-44FA-98AC-3E7DC402FB85}" type="sibTrans" cxnId="{D79B8161-A4E2-44B4-BFC4-0764BE1F69A6}">
      <dgm:prSet/>
      <dgm:spPr/>
      <dgm:t>
        <a:bodyPr/>
        <a:lstStyle/>
        <a:p>
          <a:endParaRPr lang="uk-UA"/>
        </a:p>
      </dgm:t>
    </dgm:pt>
    <dgm:pt modelId="{6E9277DA-B877-4005-9872-D1794C012B4B}" type="parTrans" cxnId="{D79B8161-A4E2-44B4-BFC4-0764BE1F69A6}">
      <dgm:prSet/>
      <dgm:spPr/>
      <dgm:t>
        <a:bodyPr/>
        <a:lstStyle/>
        <a:p>
          <a:endParaRPr lang="uk-UA"/>
        </a:p>
      </dgm:t>
    </dgm:pt>
    <dgm:pt modelId="{E077F0F0-9600-4D09-B39A-FAA7EC5FA9F9}">
      <dgm:prSet phldrT="[Текст]"/>
      <dgm:spPr/>
      <dgm:t>
        <a:bodyPr/>
        <a:lstStyle/>
        <a:p>
          <a:r>
            <a:rPr lang="uk-UA" dirty="0" smtClean="0"/>
            <a:t>Оцінити</a:t>
          </a:r>
          <a:endParaRPr lang="uk-UA" dirty="0"/>
        </a:p>
      </dgm:t>
    </dgm:pt>
    <dgm:pt modelId="{C8DD4038-C30A-4539-B744-499A31D14294}" type="sibTrans" cxnId="{5C973BB1-9154-491C-9185-57AB0F1B713C}">
      <dgm:prSet/>
      <dgm:spPr/>
      <dgm:t>
        <a:bodyPr/>
        <a:lstStyle/>
        <a:p>
          <a:endParaRPr lang="uk-UA"/>
        </a:p>
      </dgm:t>
    </dgm:pt>
    <dgm:pt modelId="{ADDD6D3B-5ECF-4FE8-BE38-71B9108D5DD3}" type="parTrans" cxnId="{5C973BB1-9154-491C-9185-57AB0F1B713C}">
      <dgm:prSet/>
      <dgm:spPr/>
      <dgm:t>
        <a:bodyPr/>
        <a:lstStyle/>
        <a:p>
          <a:endParaRPr lang="uk-UA"/>
        </a:p>
      </dgm:t>
    </dgm:pt>
    <dgm:pt modelId="{4E4D1CB6-6292-453C-9EDB-8830B1A30729}">
      <dgm:prSet phldrT="[Текст]"/>
      <dgm:spPr/>
      <dgm:t>
        <a:bodyPr/>
        <a:lstStyle/>
        <a:p>
          <a:r>
            <a:rPr lang="ru-RU" dirty="0" err="1" smtClean="0"/>
            <a:t>Аналізувати</a:t>
          </a:r>
          <a:endParaRPr lang="uk-UA" dirty="0"/>
        </a:p>
      </dgm:t>
    </dgm:pt>
    <dgm:pt modelId="{D9C5C8D8-900A-43D7-BA1E-3CB509C4C098}" type="sibTrans" cxnId="{FDA42033-8D81-422F-9B9E-97AD1F1E2874}">
      <dgm:prSet/>
      <dgm:spPr/>
      <dgm:t>
        <a:bodyPr/>
        <a:lstStyle/>
        <a:p>
          <a:endParaRPr lang="uk-UA"/>
        </a:p>
      </dgm:t>
    </dgm:pt>
    <dgm:pt modelId="{906A52E8-15F7-4485-A85A-FEAEF6DD5B47}" type="parTrans" cxnId="{FDA42033-8D81-422F-9B9E-97AD1F1E2874}">
      <dgm:prSet/>
      <dgm:spPr/>
      <dgm:t>
        <a:bodyPr/>
        <a:lstStyle/>
        <a:p>
          <a:endParaRPr lang="uk-UA"/>
        </a:p>
      </dgm:t>
    </dgm:pt>
    <dgm:pt modelId="{9B6AFD0F-2248-4152-B733-9E0BF270E7FE}" type="pres">
      <dgm:prSet presAssocID="{DA169ACF-B1F6-49B0-9379-0BDFE3173D8E}" presName="cycle" presStyleCnt="0">
        <dgm:presLayoutVars>
          <dgm:dir/>
          <dgm:resizeHandles val="exact"/>
        </dgm:presLayoutVars>
      </dgm:prSet>
      <dgm:spPr/>
      <dgm:t>
        <a:bodyPr/>
        <a:lstStyle/>
        <a:p>
          <a:endParaRPr lang="uk-UA"/>
        </a:p>
      </dgm:t>
    </dgm:pt>
    <dgm:pt modelId="{AC6E6D5C-E95E-47F2-B9AE-BB96A91791D6}" type="pres">
      <dgm:prSet presAssocID="{CA5252E7-0D77-48D7-932B-2FB40BE0D83B}" presName="node" presStyleLbl="node1" presStyleIdx="0" presStyleCnt="9" custScaleX="166502" custScaleY="137839" custRadScaleRad="94801" custRadScaleInc="-5106">
        <dgm:presLayoutVars>
          <dgm:bulletEnabled val="1"/>
        </dgm:presLayoutVars>
      </dgm:prSet>
      <dgm:spPr/>
      <dgm:t>
        <a:bodyPr/>
        <a:lstStyle/>
        <a:p>
          <a:endParaRPr lang="uk-UA"/>
        </a:p>
      </dgm:t>
    </dgm:pt>
    <dgm:pt modelId="{1A7A4F9B-0BC2-4C28-9235-6CFF160A0194}" type="pres">
      <dgm:prSet presAssocID="{165A8BBC-4AAE-4644-A63C-13CCE1E02273}" presName="sibTrans" presStyleLbl="sibTrans2D1" presStyleIdx="0" presStyleCnt="9"/>
      <dgm:spPr/>
      <dgm:t>
        <a:bodyPr/>
        <a:lstStyle/>
        <a:p>
          <a:endParaRPr lang="uk-UA"/>
        </a:p>
      </dgm:t>
    </dgm:pt>
    <dgm:pt modelId="{880AF519-AC8E-41E3-9E76-726B6CDC53FE}" type="pres">
      <dgm:prSet presAssocID="{165A8BBC-4AAE-4644-A63C-13CCE1E02273}" presName="connectorText" presStyleLbl="sibTrans2D1" presStyleIdx="0" presStyleCnt="9"/>
      <dgm:spPr/>
      <dgm:t>
        <a:bodyPr/>
        <a:lstStyle/>
        <a:p>
          <a:endParaRPr lang="uk-UA"/>
        </a:p>
      </dgm:t>
    </dgm:pt>
    <dgm:pt modelId="{73CE3C9A-CCC0-43A9-B4C2-8857E060D507}" type="pres">
      <dgm:prSet presAssocID="{ED51F6E4-F3E0-463F-8253-5A6AC833491F}" presName="node" presStyleLbl="node1" presStyleIdx="1" presStyleCnt="9" custScaleX="166502" custScaleY="137839" custRadScaleRad="122071" custRadScaleInc="44039">
        <dgm:presLayoutVars>
          <dgm:bulletEnabled val="1"/>
        </dgm:presLayoutVars>
      </dgm:prSet>
      <dgm:spPr/>
      <dgm:t>
        <a:bodyPr/>
        <a:lstStyle/>
        <a:p>
          <a:endParaRPr lang="uk-UA"/>
        </a:p>
      </dgm:t>
    </dgm:pt>
    <dgm:pt modelId="{3437ED47-491B-4EA6-8BAE-B9684E2BEED9}" type="pres">
      <dgm:prSet presAssocID="{59D5B13C-7A96-4ED0-9839-74179E438591}" presName="sibTrans" presStyleLbl="sibTrans2D1" presStyleIdx="1" presStyleCnt="9"/>
      <dgm:spPr/>
      <dgm:t>
        <a:bodyPr/>
        <a:lstStyle/>
        <a:p>
          <a:endParaRPr lang="uk-UA"/>
        </a:p>
      </dgm:t>
    </dgm:pt>
    <dgm:pt modelId="{9277B60A-0C01-4A3D-B813-26F22F180733}" type="pres">
      <dgm:prSet presAssocID="{59D5B13C-7A96-4ED0-9839-74179E438591}" presName="connectorText" presStyleLbl="sibTrans2D1" presStyleIdx="1" presStyleCnt="9"/>
      <dgm:spPr/>
      <dgm:t>
        <a:bodyPr/>
        <a:lstStyle/>
        <a:p>
          <a:endParaRPr lang="uk-UA"/>
        </a:p>
      </dgm:t>
    </dgm:pt>
    <dgm:pt modelId="{9DE87212-F547-452C-A56C-080E2B95CF79}" type="pres">
      <dgm:prSet presAssocID="{38263EEB-80B4-4263-A283-3D5F30378878}" presName="node" presStyleLbl="node1" presStyleIdx="2" presStyleCnt="9" custScaleX="166502" custScaleY="137839" custRadScaleRad="164859" custRadScaleInc="17813">
        <dgm:presLayoutVars>
          <dgm:bulletEnabled val="1"/>
        </dgm:presLayoutVars>
      </dgm:prSet>
      <dgm:spPr/>
      <dgm:t>
        <a:bodyPr/>
        <a:lstStyle/>
        <a:p>
          <a:endParaRPr lang="uk-UA"/>
        </a:p>
      </dgm:t>
    </dgm:pt>
    <dgm:pt modelId="{1B6AB6F9-3B19-4BB0-8D94-BAFC34E530BD}" type="pres">
      <dgm:prSet presAssocID="{F2F1C7E7-C87A-4AEA-ABEF-350CB222B9EF}" presName="sibTrans" presStyleLbl="sibTrans2D1" presStyleIdx="2" presStyleCnt="9"/>
      <dgm:spPr/>
      <dgm:t>
        <a:bodyPr/>
        <a:lstStyle/>
        <a:p>
          <a:endParaRPr lang="uk-UA"/>
        </a:p>
      </dgm:t>
    </dgm:pt>
    <dgm:pt modelId="{D3E0F0B9-0495-434E-8C99-74D80548B824}" type="pres">
      <dgm:prSet presAssocID="{F2F1C7E7-C87A-4AEA-ABEF-350CB222B9EF}" presName="connectorText" presStyleLbl="sibTrans2D1" presStyleIdx="2" presStyleCnt="9"/>
      <dgm:spPr/>
      <dgm:t>
        <a:bodyPr/>
        <a:lstStyle/>
        <a:p>
          <a:endParaRPr lang="uk-UA"/>
        </a:p>
      </dgm:t>
    </dgm:pt>
    <dgm:pt modelId="{C7D646D9-9894-4420-9593-B0626F442FB0}" type="pres">
      <dgm:prSet presAssocID="{0A80F8A6-8FFB-4FF0-B5A6-71A442650E50}" presName="node" presStyleLbl="node1" presStyleIdx="3" presStyleCnt="9" custScaleX="166502" custScaleY="137839" custRadScaleRad="140321" custRadScaleInc="-47515">
        <dgm:presLayoutVars>
          <dgm:bulletEnabled val="1"/>
        </dgm:presLayoutVars>
      </dgm:prSet>
      <dgm:spPr/>
      <dgm:t>
        <a:bodyPr/>
        <a:lstStyle/>
        <a:p>
          <a:endParaRPr lang="uk-UA"/>
        </a:p>
      </dgm:t>
    </dgm:pt>
    <dgm:pt modelId="{74A2BD3D-3C7E-458E-9998-4455BD02FA51}" type="pres">
      <dgm:prSet presAssocID="{23210E6E-7A91-48C2-B7A8-D7A38E76FFF1}" presName="sibTrans" presStyleLbl="sibTrans2D1" presStyleIdx="3" presStyleCnt="9"/>
      <dgm:spPr/>
      <dgm:t>
        <a:bodyPr/>
        <a:lstStyle/>
        <a:p>
          <a:endParaRPr lang="uk-UA"/>
        </a:p>
      </dgm:t>
    </dgm:pt>
    <dgm:pt modelId="{178FBFF8-9432-4C28-9630-05E77D51954C}" type="pres">
      <dgm:prSet presAssocID="{23210E6E-7A91-48C2-B7A8-D7A38E76FFF1}" presName="connectorText" presStyleLbl="sibTrans2D1" presStyleIdx="3" presStyleCnt="9"/>
      <dgm:spPr/>
      <dgm:t>
        <a:bodyPr/>
        <a:lstStyle/>
        <a:p>
          <a:endParaRPr lang="uk-UA"/>
        </a:p>
      </dgm:t>
    </dgm:pt>
    <dgm:pt modelId="{E2E3242B-6408-421C-AA3D-ABB3BA44DC48}" type="pres">
      <dgm:prSet presAssocID="{4E4D1CB6-6292-453C-9EDB-8830B1A30729}" presName="node" presStyleLbl="node1" presStyleIdx="4" presStyleCnt="9" custScaleX="166502" custScaleY="137839" custRadScaleRad="103051" custRadScaleInc="-64182">
        <dgm:presLayoutVars>
          <dgm:bulletEnabled val="1"/>
        </dgm:presLayoutVars>
      </dgm:prSet>
      <dgm:spPr/>
      <dgm:t>
        <a:bodyPr/>
        <a:lstStyle/>
        <a:p>
          <a:endParaRPr lang="uk-UA"/>
        </a:p>
      </dgm:t>
    </dgm:pt>
    <dgm:pt modelId="{E213219E-39EF-43FE-A40A-C32B94890F36}" type="pres">
      <dgm:prSet presAssocID="{D9C5C8D8-900A-43D7-BA1E-3CB509C4C098}" presName="sibTrans" presStyleLbl="sibTrans2D1" presStyleIdx="4" presStyleCnt="9"/>
      <dgm:spPr/>
      <dgm:t>
        <a:bodyPr/>
        <a:lstStyle/>
        <a:p>
          <a:endParaRPr lang="uk-UA"/>
        </a:p>
      </dgm:t>
    </dgm:pt>
    <dgm:pt modelId="{151021F9-6CBE-476F-A530-D7208FDA469D}" type="pres">
      <dgm:prSet presAssocID="{D9C5C8D8-900A-43D7-BA1E-3CB509C4C098}" presName="connectorText" presStyleLbl="sibTrans2D1" presStyleIdx="4" presStyleCnt="9"/>
      <dgm:spPr/>
      <dgm:t>
        <a:bodyPr/>
        <a:lstStyle/>
        <a:p>
          <a:endParaRPr lang="uk-UA"/>
        </a:p>
      </dgm:t>
    </dgm:pt>
    <dgm:pt modelId="{4458A5B8-31C9-470E-9E9F-8E0158D80EA3}" type="pres">
      <dgm:prSet presAssocID="{E077F0F0-9600-4D09-B39A-FAA7EC5FA9F9}" presName="node" presStyleLbl="node1" presStyleIdx="5" presStyleCnt="9" custScaleX="166502" custScaleY="137839" custRadScaleRad="92298" custRadScaleInc="8317">
        <dgm:presLayoutVars>
          <dgm:bulletEnabled val="1"/>
        </dgm:presLayoutVars>
      </dgm:prSet>
      <dgm:spPr/>
      <dgm:t>
        <a:bodyPr/>
        <a:lstStyle/>
        <a:p>
          <a:endParaRPr lang="uk-UA"/>
        </a:p>
      </dgm:t>
    </dgm:pt>
    <dgm:pt modelId="{FE4B2FAD-B34A-414B-8AA5-8615A2CCE638}" type="pres">
      <dgm:prSet presAssocID="{C8DD4038-C30A-4539-B744-499A31D14294}" presName="sibTrans" presStyleLbl="sibTrans2D1" presStyleIdx="5" presStyleCnt="9"/>
      <dgm:spPr/>
      <dgm:t>
        <a:bodyPr/>
        <a:lstStyle/>
        <a:p>
          <a:endParaRPr lang="uk-UA"/>
        </a:p>
      </dgm:t>
    </dgm:pt>
    <dgm:pt modelId="{A07F62C0-EA8C-45DF-BE36-F3EDA65BF6CC}" type="pres">
      <dgm:prSet presAssocID="{C8DD4038-C30A-4539-B744-499A31D14294}" presName="connectorText" presStyleLbl="sibTrans2D1" presStyleIdx="5" presStyleCnt="9"/>
      <dgm:spPr/>
      <dgm:t>
        <a:bodyPr/>
        <a:lstStyle/>
        <a:p>
          <a:endParaRPr lang="uk-UA"/>
        </a:p>
      </dgm:t>
    </dgm:pt>
    <dgm:pt modelId="{14949512-D5A5-47E7-9BE1-B7D49F5FD8F1}" type="pres">
      <dgm:prSet presAssocID="{5B913C37-04E8-440D-90F5-04AB52908DBB}" presName="node" presStyleLbl="node1" presStyleIdx="6" presStyleCnt="9" custScaleX="166502" custScaleY="137839" custRadScaleRad="128176" custRadScaleInc="28534">
        <dgm:presLayoutVars>
          <dgm:bulletEnabled val="1"/>
        </dgm:presLayoutVars>
      </dgm:prSet>
      <dgm:spPr/>
      <dgm:t>
        <a:bodyPr/>
        <a:lstStyle/>
        <a:p>
          <a:endParaRPr lang="uk-UA"/>
        </a:p>
      </dgm:t>
    </dgm:pt>
    <dgm:pt modelId="{B20E1B8E-8942-4692-A819-C2D029AE0F29}" type="pres">
      <dgm:prSet presAssocID="{6D609F48-3410-44FA-98AC-3E7DC402FB85}" presName="sibTrans" presStyleLbl="sibTrans2D1" presStyleIdx="6" presStyleCnt="9"/>
      <dgm:spPr/>
      <dgm:t>
        <a:bodyPr/>
        <a:lstStyle/>
        <a:p>
          <a:endParaRPr lang="uk-UA"/>
        </a:p>
      </dgm:t>
    </dgm:pt>
    <dgm:pt modelId="{FE4A2726-81B0-4E99-ACE0-CDF21487B842}" type="pres">
      <dgm:prSet presAssocID="{6D609F48-3410-44FA-98AC-3E7DC402FB85}" presName="connectorText" presStyleLbl="sibTrans2D1" presStyleIdx="6" presStyleCnt="9"/>
      <dgm:spPr/>
      <dgm:t>
        <a:bodyPr/>
        <a:lstStyle/>
        <a:p>
          <a:endParaRPr lang="uk-UA"/>
        </a:p>
      </dgm:t>
    </dgm:pt>
    <dgm:pt modelId="{0F1AF06E-ADE2-4B6D-B8EF-69874006E89D}" type="pres">
      <dgm:prSet presAssocID="{53ABB0E3-4180-4B0B-ABDE-41E507E60881}" presName="node" presStyleLbl="node1" presStyleIdx="7" presStyleCnt="9" custScaleX="166502" custScaleY="137839" custRadScaleRad="147389" custRadScaleInc="-5454">
        <dgm:presLayoutVars>
          <dgm:bulletEnabled val="1"/>
        </dgm:presLayoutVars>
      </dgm:prSet>
      <dgm:spPr/>
      <dgm:t>
        <a:bodyPr/>
        <a:lstStyle/>
        <a:p>
          <a:endParaRPr lang="uk-UA"/>
        </a:p>
      </dgm:t>
    </dgm:pt>
    <dgm:pt modelId="{2C3B9F66-64B9-4F9A-BC36-C6BDE43ECBD7}" type="pres">
      <dgm:prSet presAssocID="{11DCD9D7-5CE0-47C5-9614-12FEA81F2BE0}" presName="sibTrans" presStyleLbl="sibTrans2D1" presStyleIdx="7" presStyleCnt="9"/>
      <dgm:spPr/>
      <dgm:t>
        <a:bodyPr/>
        <a:lstStyle/>
        <a:p>
          <a:endParaRPr lang="uk-UA"/>
        </a:p>
      </dgm:t>
    </dgm:pt>
    <dgm:pt modelId="{3BA15DA9-0252-4BA1-A48A-E50963235290}" type="pres">
      <dgm:prSet presAssocID="{11DCD9D7-5CE0-47C5-9614-12FEA81F2BE0}" presName="connectorText" presStyleLbl="sibTrans2D1" presStyleIdx="7" presStyleCnt="9"/>
      <dgm:spPr/>
      <dgm:t>
        <a:bodyPr/>
        <a:lstStyle/>
        <a:p>
          <a:endParaRPr lang="uk-UA"/>
        </a:p>
      </dgm:t>
    </dgm:pt>
    <dgm:pt modelId="{F98E6E2C-5029-48A8-A9FA-236D3F8ABCF5}" type="pres">
      <dgm:prSet presAssocID="{E0DC8D8C-FCD8-420C-9C9C-7660B1B00992}" presName="node" presStyleLbl="node1" presStyleIdx="8" presStyleCnt="9" custScaleX="166502" custScaleY="137839" custRadScaleRad="124634" custRadScaleInc="-49155">
        <dgm:presLayoutVars>
          <dgm:bulletEnabled val="1"/>
        </dgm:presLayoutVars>
      </dgm:prSet>
      <dgm:spPr/>
      <dgm:t>
        <a:bodyPr/>
        <a:lstStyle/>
        <a:p>
          <a:endParaRPr lang="uk-UA"/>
        </a:p>
      </dgm:t>
    </dgm:pt>
    <dgm:pt modelId="{CA8E9F65-5236-47CD-957F-4978BDA09445}" type="pres">
      <dgm:prSet presAssocID="{6FAA762F-E045-4B97-8D96-6B8058F91E45}" presName="sibTrans" presStyleLbl="sibTrans2D1" presStyleIdx="8" presStyleCnt="9"/>
      <dgm:spPr/>
      <dgm:t>
        <a:bodyPr/>
        <a:lstStyle/>
        <a:p>
          <a:endParaRPr lang="uk-UA"/>
        </a:p>
      </dgm:t>
    </dgm:pt>
    <dgm:pt modelId="{DB54AF41-AC7F-4ABF-A12A-1CF623DA3D4D}" type="pres">
      <dgm:prSet presAssocID="{6FAA762F-E045-4B97-8D96-6B8058F91E45}" presName="connectorText" presStyleLbl="sibTrans2D1" presStyleIdx="8" presStyleCnt="9"/>
      <dgm:spPr/>
      <dgm:t>
        <a:bodyPr/>
        <a:lstStyle/>
        <a:p>
          <a:endParaRPr lang="uk-UA"/>
        </a:p>
      </dgm:t>
    </dgm:pt>
  </dgm:ptLst>
  <dgm:cxnLst>
    <dgm:cxn modelId="{826A0487-F848-4CF9-B4AC-CAC18CEC8835}" type="presOf" srcId="{6D609F48-3410-44FA-98AC-3E7DC402FB85}" destId="{B20E1B8E-8942-4692-A819-C2D029AE0F29}" srcOrd="0" destOrd="0" presId="urn:microsoft.com/office/officeart/2005/8/layout/cycle2"/>
    <dgm:cxn modelId="{05012F07-62F0-472A-AC7E-A62F77F7A239}" srcId="{DA169ACF-B1F6-49B0-9379-0BDFE3173D8E}" destId="{0A80F8A6-8FFB-4FF0-B5A6-71A442650E50}" srcOrd="3" destOrd="0" parTransId="{240BDB06-5E02-464A-A552-A6FB0B0AAE08}" sibTransId="{23210E6E-7A91-48C2-B7A8-D7A38E76FFF1}"/>
    <dgm:cxn modelId="{3BBD35F9-0334-4111-8AA6-C4B74AE47240}" type="presOf" srcId="{D9C5C8D8-900A-43D7-BA1E-3CB509C4C098}" destId="{151021F9-6CBE-476F-A530-D7208FDA469D}" srcOrd="1" destOrd="0" presId="urn:microsoft.com/office/officeart/2005/8/layout/cycle2"/>
    <dgm:cxn modelId="{F90338A2-F7A8-49DE-88C6-0240EB18EAA2}" type="presOf" srcId="{E0DC8D8C-FCD8-420C-9C9C-7660B1B00992}" destId="{F98E6E2C-5029-48A8-A9FA-236D3F8ABCF5}" srcOrd="0" destOrd="0" presId="urn:microsoft.com/office/officeart/2005/8/layout/cycle2"/>
    <dgm:cxn modelId="{B9A92589-04D5-477D-A551-33995C5E75EA}" type="presOf" srcId="{5B913C37-04E8-440D-90F5-04AB52908DBB}" destId="{14949512-D5A5-47E7-9BE1-B7D49F5FD8F1}" srcOrd="0" destOrd="0" presId="urn:microsoft.com/office/officeart/2005/8/layout/cycle2"/>
    <dgm:cxn modelId="{5C973BB1-9154-491C-9185-57AB0F1B713C}" srcId="{DA169ACF-B1F6-49B0-9379-0BDFE3173D8E}" destId="{E077F0F0-9600-4D09-B39A-FAA7EC5FA9F9}" srcOrd="5" destOrd="0" parTransId="{ADDD6D3B-5ECF-4FE8-BE38-71B9108D5DD3}" sibTransId="{C8DD4038-C30A-4539-B744-499A31D14294}"/>
    <dgm:cxn modelId="{78D35A7F-75FE-4FC5-9671-2E1887C80450}" type="presOf" srcId="{C8DD4038-C30A-4539-B744-499A31D14294}" destId="{A07F62C0-EA8C-45DF-BE36-F3EDA65BF6CC}" srcOrd="1" destOrd="0" presId="urn:microsoft.com/office/officeart/2005/8/layout/cycle2"/>
    <dgm:cxn modelId="{03D99918-AA2C-4BE6-B6B5-7E589CCD7B5E}" type="presOf" srcId="{53ABB0E3-4180-4B0B-ABDE-41E507E60881}" destId="{0F1AF06E-ADE2-4B6D-B8EF-69874006E89D}" srcOrd="0" destOrd="0" presId="urn:microsoft.com/office/officeart/2005/8/layout/cycle2"/>
    <dgm:cxn modelId="{ADE20FCB-61DC-4618-86C5-C3A10C7A7E2F}" type="presOf" srcId="{C8DD4038-C30A-4539-B744-499A31D14294}" destId="{FE4B2FAD-B34A-414B-8AA5-8615A2CCE638}" srcOrd="0" destOrd="0" presId="urn:microsoft.com/office/officeart/2005/8/layout/cycle2"/>
    <dgm:cxn modelId="{ACCB49C9-0191-4970-976D-9526AA8DD0EE}" type="presOf" srcId="{6FAA762F-E045-4B97-8D96-6B8058F91E45}" destId="{DB54AF41-AC7F-4ABF-A12A-1CF623DA3D4D}" srcOrd="1" destOrd="0" presId="urn:microsoft.com/office/officeart/2005/8/layout/cycle2"/>
    <dgm:cxn modelId="{C313814C-2C24-4106-ACB8-23543C8A7E4B}" type="presOf" srcId="{38263EEB-80B4-4263-A283-3D5F30378878}" destId="{9DE87212-F547-452C-A56C-080E2B95CF79}" srcOrd="0" destOrd="0" presId="urn:microsoft.com/office/officeart/2005/8/layout/cycle2"/>
    <dgm:cxn modelId="{E6137C1E-C420-4CB6-BE8B-BE1DA36D03E7}" srcId="{DA169ACF-B1F6-49B0-9379-0BDFE3173D8E}" destId="{CA5252E7-0D77-48D7-932B-2FB40BE0D83B}" srcOrd="0" destOrd="0" parTransId="{CD177FD8-BA5B-4BF9-8A57-4079DDBFBC44}" sibTransId="{165A8BBC-4AAE-4644-A63C-13CCE1E02273}"/>
    <dgm:cxn modelId="{8D3FC1EA-D7E5-4B08-9E8E-ECC15724BB0C}" type="presOf" srcId="{ED51F6E4-F3E0-463F-8253-5A6AC833491F}" destId="{73CE3C9A-CCC0-43A9-B4C2-8857E060D507}" srcOrd="0" destOrd="0" presId="urn:microsoft.com/office/officeart/2005/8/layout/cycle2"/>
    <dgm:cxn modelId="{3FEB2A28-AD3C-41C4-B56C-21D6E950038E}" type="presOf" srcId="{11DCD9D7-5CE0-47C5-9614-12FEA81F2BE0}" destId="{3BA15DA9-0252-4BA1-A48A-E50963235290}" srcOrd="1" destOrd="0" presId="urn:microsoft.com/office/officeart/2005/8/layout/cycle2"/>
    <dgm:cxn modelId="{172FF44C-576B-4961-ADB8-5F8B1D0744BE}" type="presOf" srcId="{4E4D1CB6-6292-453C-9EDB-8830B1A30729}" destId="{E2E3242B-6408-421C-AA3D-ABB3BA44DC48}" srcOrd="0" destOrd="0" presId="urn:microsoft.com/office/officeart/2005/8/layout/cycle2"/>
    <dgm:cxn modelId="{43065342-9EE2-487E-800D-AFA9D01B1A02}" type="presOf" srcId="{59D5B13C-7A96-4ED0-9839-74179E438591}" destId="{9277B60A-0C01-4A3D-B813-26F22F180733}" srcOrd="1" destOrd="0" presId="urn:microsoft.com/office/officeart/2005/8/layout/cycle2"/>
    <dgm:cxn modelId="{66D02DF7-FC9B-461E-9A78-B8F968D1B21F}" type="presOf" srcId="{CA5252E7-0D77-48D7-932B-2FB40BE0D83B}" destId="{AC6E6D5C-E95E-47F2-B9AE-BB96A91791D6}" srcOrd="0" destOrd="0" presId="urn:microsoft.com/office/officeart/2005/8/layout/cycle2"/>
    <dgm:cxn modelId="{C678FA4C-B974-4D7A-811B-83F0AB4DA93E}" type="presOf" srcId="{6FAA762F-E045-4B97-8D96-6B8058F91E45}" destId="{CA8E9F65-5236-47CD-957F-4978BDA09445}" srcOrd="0" destOrd="0" presId="urn:microsoft.com/office/officeart/2005/8/layout/cycle2"/>
    <dgm:cxn modelId="{10300621-BA23-4D78-861E-04CA644BC687}" srcId="{DA169ACF-B1F6-49B0-9379-0BDFE3173D8E}" destId="{ED51F6E4-F3E0-463F-8253-5A6AC833491F}" srcOrd="1" destOrd="0" parTransId="{BC8C0106-C2C1-439C-B3BC-FDE12FA93FFC}" sibTransId="{59D5B13C-7A96-4ED0-9839-74179E438591}"/>
    <dgm:cxn modelId="{B0DA9A6C-A177-4B81-BED2-9200D2EFA253}" type="presOf" srcId="{23210E6E-7A91-48C2-B7A8-D7A38E76FFF1}" destId="{178FBFF8-9432-4C28-9630-05E77D51954C}" srcOrd="1" destOrd="0" presId="urn:microsoft.com/office/officeart/2005/8/layout/cycle2"/>
    <dgm:cxn modelId="{90B43131-5FD1-4A11-998F-09E981A77445}" type="presOf" srcId="{165A8BBC-4AAE-4644-A63C-13CCE1E02273}" destId="{880AF519-AC8E-41E3-9E76-726B6CDC53FE}" srcOrd="1" destOrd="0" presId="urn:microsoft.com/office/officeart/2005/8/layout/cycle2"/>
    <dgm:cxn modelId="{6EB96BDE-85CE-4D48-85D9-C7F22A7B02E1}" srcId="{DA169ACF-B1F6-49B0-9379-0BDFE3173D8E}" destId="{53ABB0E3-4180-4B0B-ABDE-41E507E60881}" srcOrd="7" destOrd="0" parTransId="{D11EF3AC-780E-4101-B834-53B6E8755C2D}" sibTransId="{11DCD9D7-5CE0-47C5-9614-12FEA81F2BE0}"/>
    <dgm:cxn modelId="{D79B8161-A4E2-44B4-BFC4-0764BE1F69A6}" srcId="{DA169ACF-B1F6-49B0-9379-0BDFE3173D8E}" destId="{5B913C37-04E8-440D-90F5-04AB52908DBB}" srcOrd="6" destOrd="0" parTransId="{6E9277DA-B877-4005-9872-D1794C012B4B}" sibTransId="{6D609F48-3410-44FA-98AC-3E7DC402FB85}"/>
    <dgm:cxn modelId="{17976B4A-334D-4661-BC7C-47543DA8BA80}" type="presOf" srcId="{F2F1C7E7-C87A-4AEA-ABEF-350CB222B9EF}" destId="{D3E0F0B9-0495-434E-8C99-74D80548B824}" srcOrd="1" destOrd="0" presId="urn:microsoft.com/office/officeart/2005/8/layout/cycle2"/>
    <dgm:cxn modelId="{1EFB0852-C756-4EA0-BD59-DEC24A11BCC3}" type="presOf" srcId="{59D5B13C-7A96-4ED0-9839-74179E438591}" destId="{3437ED47-491B-4EA6-8BAE-B9684E2BEED9}" srcOrd="0" destOrd="0" presId="urn:microsoft.com/office/officeart/2005/8/layout/cycle2"/>
    <dgm:cxn modelId="{2632C755-76A5-4916-80A1-A2F89DECCCA4}" type="presOf" srcId="{0A80F8A6-8FFB-4FF0-B5A6-71A442650E50}" destId="{C7D646D9-9894-4420-9593-B0626F442FB0}" srcOrd="0" destOrd="0" presId="urn:microsoft.com/office/officeart/2005/8/layout/cycle2"/>
    <dgm:cxn modelId="{6DC7F2C2-7B41-47AB-B8F4-715E598535C3}" type="presOf" srcId="{6D609F48-3410-44FA-98AC-3E7DC402FB85}" destId="{FE4A2726-81B0-4E99-ACE0-CDF21487B842}" srcOrd="1" destOrd="0" presId="urn:microsoft.com/office/officeart/2005/8/layout/cycle2"/>
    <dgm:cxn modelId="{F99F68B1-73C6-424F-AF4D-37B3F75791DE}" type="presOf" srcId="{F2F1C7E7-C87A-4AEA-ABEF-350CB222B9EF}" destId="{1B6AB6F9-3B19-4BB0-8D94-BAFC34E530BD}" srcOrd="0" destOrd="0" presId="urn:microsoft.com/office/officeart/2005/8/layout/cycle2"/>
    <dgm:cxn modelId="{364C5040-EF20-4BF2-8048-5A42A44F56A5}" type="presOf" srcId="{11DCD9D7-5CE0-47C5-9614-12FEA81F2BE0}" destId="{2C3B9F66-64B9-4F9A-BC36-C6BDE43ECBD7}" srcOrd="0" destOrd="0" presId="urn:microsoft.com/office/officeart/2005/8/layout/cycle2"/>
    <dgm:cxn modelId="{6021D853-EB2F-40C6-A171-A3A520DE213F}" type="presOf" srcId="{DA169ACF-B1F6-49B0-9379-0BDFE3173D8E}" destId="{9B6AFD0F-2248-4152-B733-9E0BF270E7FE}" srcOrd="0" destOrd="0" presId="urn:microsoft.com/office/officeart/2005/8/layout/cycle2"/>
    <dgm:cxn modelId="{D3182044-07DD-4D10-BA67-A1288C57AE72}" type="presOf" srcId="{E077F0F0-9600-4D09-B39A-FAA7EC5FA9F9}" destId="{4458A5B8-31C9-470E-9E9F-8E0158D80EA3}" srcOrd="0" destOrd="0" presId="urn:microsoft.com/office/officeart/2005/8/layout/cycle2"/>
    <dgm:cxn modelId="{3AC20347-5D2C-4ADD-BA33-F2B9CDA859AD}" type="presOf" srcId="{23210E6E-7A91-48C2-B7A8-D7A38E76FFF1}" destId="{74A2BD3D-3C7E-458E-9998-4455BD02FA51}" srcOrd="0" destOrd="0" presId="urn:microsoft.com/office/officeart/2005/8/layout/cycle2"/>
    <dgm:cxn modelId="{7064A555-8848-4C72-8A27-A2C07B70BC96}" srcId="{DA169ACF-B1F6-49B0-9379-0BDFE3173D8E}" destId="{E0DC8D8C-FCD8-420C-9C9C-7660B1B00992}" srcOrd="8" destOrd="0" parTransId="{49715BF0-D52B-48C3-85CB-4E25D777C9F1}" sibTransId="{6FAA762F-E045-4B97-8D96-6B8058F91E45}"/>
    <dgm:cxn modelId="{FE121BF8-13F2-4098-8C8A-673FDC7E3C31}" type="presOf" srcId="{D9C5C8D8-900A-43D7-BA1E-3CB509C4C098}" destId="{E213219E-39EF-43FE-A40A-C32B94890F36}" srcOrd="0" destOrd="0" presId="urn:microsoft.com/office/officeart/2005/8/layout/cycle2"/>
    <dgm:cxn modelId="{FDA42033-8D81-422F-9B9E-97AD1F1E2874}" srcId="{DA169ACF-B1F6-49B0-9379-0BDFE3173D8E}" destId="{4E4D1CB6-6292-453C-9EDB-8830B1A30729}" srcOrd="4" destOrd="0" parTransId="{906A52E8-15F7-4485-A85A-FEAEF6DD5B47}" sibTransId="{D9C5C8D8-900A-43D7-BA1E-3CB509C4C098}"/>
    <dgm:cxn modelId="{3973669F-725F-4DCB-8FA3-2CC7899AA920}" srcId="{DA169ACF-B1F6-49B0-9379-0BDFE3173D8E}" destId="{38263EEB-80B4-4263-A283-3D5F30378878}" srcOrd="2" destOrd="0" parTransId="{3F382316-591F-4B62-920A-662D097A113F}" sibTransId="{F2F1C7E7-C87A-4AEA-ABEF-350CB222B9EF}"/>
    <dgm:cxn modelId="{975C6013-616F-4FA3-B91F-A155DBCF81CA}" type="presOf" srcId="{165A8BBC-4AAE-4644-A63C-13CCE1E02273}" destId="{1A7A4F9B-0BC2-4C28-9235-6CFF160A0194}" srcOrd="0" destOrd="0" presId="urn:microsoft.com/office/officeart/2005/8/layout/cycle2"/>
    <dgm:cxn modelId="{1C152729-49A2-43BB-B6FD-D7BAD06C2C42}" type="presParOf" srcId="{9B6AFD0F-2248-4152-B733-9E0BF270E7FE}" destId="{AC6E6D5C-E95E-47F2-B9AE-BB96A91791D6}" srcOrd="0" destOrd="0" presId="urn:microsoft.com/office/officeart/2005/8/layout/cycle2"/>
    <dgm:cxn modelId="{F7F1963D-41D0-419B-8B33-B359371DFA4A}" type="presParOf" srcId="{9B6AFD0F-2248-4152-B733-9E0BF270E7FE}" destId="{1A7A4F9B-0BC2-4C28-9235-6CFF160A0194}" srcOrd="1" destOrd="0" presId="urn:microsoft.com/office/officeart/2005/8/layout/cycle2"/>
    <dgm:cxn modelId="{40F14037-A431-48F0-8D8F-FC9C18616315}" type="presParOf" srcId="{1A7A4F9B-0BC2-4C28-9235-6CFF160A0194}" destId="{880AF519-AC8E-41E3-9E76-726B6CDC53FE}" srcOrd="0" destOrd="0" presId="urn:microsoft.com/office/officeart/2005/8/layout/cycle2"/>
    <dgm:cxn modelId="{DC9505F3-5377-4D7E-B664-EA065A5EC22C}" type="presParOf" srcId="{9B6AFD0F-2248-4152-B733-9E0BF270E7FE}" destId="{73CE3C9A-CCC0-43A9-B4C2-8857E060D507}" srcOrd="2" destOrd="0" presId="urn:microsoft.com/office/officeart/2005/8/layout/cycle2"/>
    <dgm:cxn modelId="{1C807434-9E45-4B73-914E-7864221EDC6F}" type="presParOf" srcId="{9B6AFD0F-2248-4152-B733-9E0BF270E7FE}" destId="{3437ED47-491B-4EA6-8BAE-B9684E2BEED9}" srcOrd="3" destOrd="0" presId="urn:microsoft.com/office/officeart/2005/8/layout/cycle2"/>
    <dgm:cxn modelId="{B438B4B5-A190-46DA-BAD4-67C6DE0623EA}" type="presParOf" srcId="{3437ED47-491B-4EA6-8BAE-B9684E2BEED9}" destId="{9277B60A-0C01-4A3D-B813-26F22F180733}" srcOrd="0" destOrd="0" presId="urn:microsoft.com/office/officeart/2005/8/layout/cycle2"/>
    <dgm:cxn modelId="{7DFD174C-6CE8-4AFB-A8A2-337839118A9E}" type="presParOf" srcId="{9B6AFD0F-2248-4152-B733-9E0BF270E7FE}" destId="{9DE87212-F547-452C-A56C-080E2B95CF79}" srcOrd="4" destOrd="0" presId="urn:microsoft.com/office/officeart/2005/8/layout/cycle2"/>
    <dgm:cxn modelId="{CC5C6EEA-5C14-4AE7-98C5-6B6221DD9AF7}" type="presParOf" srcId="{9B6AFD0F-2248-4152-B733-9E0BF270E7FE}" destId="{1B6AB6F9-3B19-4BB0-8D94-BAFC34E530BD}" srcOrd="5" destOrd="0" presId="urn:microsoft.com/office/officeart/2005/8/layout/cycle2"/>
    <dgm:cxn modelId="{E78A972B-68FF-4BE1-98FF-D7C43859C5C5}" type="presParOf" srcId="{1B6AB6F9-3B19-4BB0-8D94-BAFC34E530BD}" destId="{D3E0F0B9-0495-434E-8C99-74D80548B824}" srcOrd="0" destOrd="0" presId="urn:microsoft.com/office/officeart/2005/8/layout/cycle2"/>
    <dgm:cxn modelId="{7217A4F8-51D2-4734-B7BF-147F51DEC221}" type="presParOf" srcId="{9B6AFD0F-2248-4152-B733-9E0BF270E7FE}" destId="{C7D646D9-9894-4420-9593-B0626F442FB0}" srcOrd="6" destOrd="0" presId="urn:microsoft.com/office/officeart/2005/8/layout/cycle2"/>
    <dgm:cxn modelId="{280ED864-BD5A-48E7-B4C6-9EC9039DEE24}" type="presParOf" srcId="{9B6AFD0F-2248-4152-B733-9E0BF270E7FE}" destId="{74A2BD3D-3C7E-458E-9998-4455BD02FA51}" srcOrd="7" destOrd="0" presId="urn:microsoft.com/office/officeart/2005/8/layout/cycle2"/>
    <dgm:cxn modelId="{1DE92C8A-7EFA-4322-8C53-98999025A1C6}" type="presParOf" srcId="{74A2BD3D-3C7E-458E-9998-4455BD02FA51}" destId="{178FBFF8-9432-4C28-9630-05E77D51954C}" srcOrd="0" destOrd="0" presId="urn:microsoft.com/office/officeart/2005/8/layout/cycle2"/>
    <dgm:cxn modelId="{922A3462-7DB6-459E-89E0-FDB93667AE6F}" type="presParOf" srcId="{9B6AFD0F-2248-4152-B733-9E0BF270E7FE}" destId="{E2E3242B-6408-421C-AA3D-ABB3BA44DC48}" srcOrd="8" destOrd="0" presId="urn:microsoft.com/office/officeart/2005/8/layout/cycle2"/>
    <dgm:cxn modelId="{E6547201-8897-4071-968C-E1702A0EA6ED}" type="presParOf" srcId="{9B6AFD0F-2248-4152-B733-9E0BF270E7FE}" destId="{E213219E-39EF-43FE-A40A-C32B94890F36}" srcOrd="9" destOrd="0" presId="urn:microsoft.com/office/officeart/2005/8/layout/cycle2"/>
    <dgm:cxn modelId="{9BBDA296-3467-4457-9318-89900876E7FD}" type="presParOf" srcId="{E213219E-39EF-43FE-A40A-C32B94890F36}" destId="{151021F9-6CBE-476F-A530-D7208FDA469D}" srcOrd="0" destOrd="0" presId="urn:microsoft.com/office/officeart/2005/8/layout/cycle2"/>
    <dgm:cxn modelId="{981C918D-EEAE-429D-8A7C-393EC585931A}" type="presParOf" srcId="{9B6AFD0F-2248-4152-B733-9E0BF270E7FE}" destId="{4458A5B8-31C9-470E-9E9F-8E0158D80EA3}" srcOrd="10" destOrd="0" presId="urn:microsoft.com/office/officeart/2005/8/layout/cycle2"/>
    <dgm:cxn modelId="{BBBDFA46-4DAB-4859-9B35-45FC3E8E19D3}" type="presParOf" srcId="{9B6AFD0F-2248-4152-B733-9E0BF270E7FE}" destId="{FE4B2FAD-B34A-414B-8AA5-8615A2CCE638}" srcOrd="11" destOrd="0" presId="urn:microsoft.com/office/officeart/2005/8/layout/cycle2"/>
    <dgm:cxn modelId="{BD78BE0E-D5E5-4C64-AA25-8CAC4042DE14}" type="presParOf" srcId="{FE4B2FAD-B34A-414B-8AA5-8615A2CCE638}" destId="{A07F62C0-EA8C-45DF-BE36-F3EDA65BF6CC}" srcOrd="0" destOrd="0" presId="urn:microsoft.com/office/officeart/2005/8/layout/cycle2"/>
    <dgm:cxn modelId="{5E2F171D-F404-43E8-8A97-4FB562989463}" type="presParOf" srcId="{9B6AFD0F-2248-4152-B733-9E0BF270E7FE}" destId="{14949512-D5A5-47E7-9BE1-B7D49F5FD8F1}" srcOrd="12" destOrd="0" presId="urn:microsoft.com/office/officeart/2005/8/layout/cycle2"/>
    <dgm:cxn modelId="{FDF26239-A242-4990-8953-94DE9006738D}" type="presParOf" srcId="{9B6AFD0F-2248-4152-B733-9E0BF270E7FE}" destId="{B20E1B8E-8942-4692-A819-C2D029AE0F29}" srcOrd="13" destOrd="0" presId="urn:microsoft.com/office/officeart/2005/8/layout/cycle2"/>
    <dgm:cxn modelId="{4A6CCA79-D2E5-4430-A551-9AD4E9AAD71D}" type="presParOf" srcId="{B20E1B8E-8942-4692-A819-C2D029AE0F29}" destId="{FE4A2726-81B0-4E99-ACE0-CDF21487B842}" srcOrd="0" destOrd="0" presId="urn:microsoft.com/office/officeart/2005/8/layout/cycle2"/>
    <dgm:cxn modelId="{7EACB54D-653E-4250-9CDF-54CE575A72E0}" type="presParOf" srcId="{9B6AFD0F-2248-4152-B733-9E0BF270E7FE}" destId="{0F1AF06E-ADE2-4B6D-B8EF-69874006E89D}" srcOrd="14" destOrd="0" presId="urn:microsoft.com/office/officeart/2005/8/layout/cycle2"/>
    <dgm:cxn modelId="{3AAA0E7B-6074-4968-8C69-00BD0F7E2D35}" type="presParOf" srcId="{9B6AFD0F-2248-4152-B733-9E0BF270E7FE}" destId="{2C3B9F66-64B9-4F9A-BC36-C6BDE43ECBD7}" srcOrd="15" destOrd="0" presId="urn:microsoft.com/office/officeart/2005/8/layout/cycle2"/>
    <dgm:cxn modelId="{86E7B97A-36B2-4EE1-A6B7-D4D2DBAAFEE4}" type="presParOf" srcId="{2C3B9F66-64B9-4F9A-BC36-C6BDE43ECBD7}" destId="{3BA15DA9-0252-4BA1-A48A-E50963235290}" srcOrd="0" destOrd="0" presId="urn:microsoft.com/office/officeart/2005/8/layout/cycle2"/>
    <dgm:cxn modelId="{6756D613-6553-42FC-AEBF-9757F09EFB7E}" type="presParOf" srcId="{9B6AFD0F-2248-4152-B733-9E0BF270E7FE}" destId="{F98E6E2C-5029-48A8-A9FA-236D3F8ABCF5}" srcOrd="16" destOrd="0" presId="urn:microsoft.com/office/officeart/2005/8/layout/cycle2"/>
    <dgm:cxn modelId="{16EAF3E7-F091-47AA-9D64-3D17D3A14D33}" type="presParOf" srcId="{9B6AFD0F-2248-4152-B733-9E0BF270E7FE}" destId="{CA8E9F65-5236-47CD-957F-4978BDA09445}" srcOrd="17" destOrd="0" presId="urn:microsoft.com/office/officeart/2005/8/layout/cycle2"/>
    <dgm:cxn modelId="{FFA4B055-5454-4697-8D4A-0A36A5E0877E}" type="presParOf" srcId="{CA8E9F65-5236-47CD-957F-4978BDA09445}" destId="{DB54AF41-AC7F-4ABF-A12A-1CF623DA3D4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1945D-6EA5-49B4-A609-4CFA660CB884}">
      <dsp:nvSpPr>
        <dsp:cNvPr id="0" name=""/>
        <dsp:cNvSpPr/>
      </dsp:nvSpPr>
      <dsp:spPr>
        <a:xfrm>
          <a:off x="0" y="0"/>
          <a:ext cx="7776864" cy="1275294"/>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uk-UA" sz="1800" b="1" i="1" kern="1200" dirty="0" smtClean="0">
              <a:latin typeface="Times New Roman" panose="02020603050405020304" pitchFamily="18" charset="0"/>
              <a:cs typeface="Times New Roman" panose="02020603050405020304" pitchFamily="18" charset="0"/>
            </a:rPr>
            <a:t>Екологічна криза: </a:t>
          </a:r>
          <a:r>
            <a:rPr lang="uk-UA" sz="1800" b="0" i="0" kern="1200" dirty="0" smtClean="0">
              <a:solidFill>
                <a:schemeClr val="tx1"/>
              </a:solidFill>
              <a:latin typeface="Times New Roman" panose="02020603050405020304" pitchFamily="18" charset="0"/>
              <a:cs typeface="Times New Roman" panose="02020603050405020304" pitchFamily="18" charset="0"/>
            </a:rPr>
            <a:t>довгостроковий лінійний розвиток призвів до виснаження природних ресурсів, втрати </a:t>
          </a:r>
          <a:r>
            <a:rPr lang="uk-UA" sz="1800" b="0" i="0" kern="1200" dirty="0" err="1" smtClean="0">
              <a:solidFill>
                <a:schemeClr val="tx1"/>
              </a:solidFill>
              <a:latin typeface="Times New Roman" panose="02020603050405020304" pitchFamily="18" charset="0"/>
              <a:cs typeface="Times New Roman" panose="02020603050405020304" pitchFamily="18" charset="0"/>
            </a:rPr>
            <a:t>біорізноманіття</a:t>
          </a:r>
          <a:r>
            <a:rPr lang="uk-UA" sz="1800" b="0" i="0" kern="1200" dirty="0" smtClean="0">
              <a:solidFill>
                <a:schemeClr val="tx1"/>
              </a:solidFill>
              <a:latin typeface="Times New Roman" panose="02020603050405020304" pitchFamily="18" charset="0"/>
              <a:cs typeface="Times New Roman" panose="02020603050405020304" pitchFamily="18" charset="0"/>
            </a:rPr>
            <a:t>, деградації земель, забруднення повітря і </a:t>
          </a:r>
          <a:r>
            <a:rPr lang="uk-UA" sz="1800" b="0" i="0" kern="1200" dirty="0" smtClean="0">
              <a:solidFill>
                <a:schemeClr val="tx1"/>
              </a:solidFill>
              <a:latin typeface="Times New Roman" panose="02020603050405020304" pitchFamily="18" charset="0"/>
              <a:cs typeface="Times New Roman" panose="02020603050405020304" pitchFamily="18" charset="0"/>
            </a:rPr>
            <a:t>океану, зміни </a:t>
          </a:r>
          <a:r>
            <a:rPr lang="uk-UA" sz="1800" b="0" i="0" kern="1200" dirty="0" smtClean="0">
              <a:solidFill>
                <a:schemeClr val="tx1"/>
              </a:solidFill>
              <a:latin typeface="Times New Roman" panose="02020603050405020304" pitchFamily="18" charset="0"/>
              <a:cs typeface="Times New Roman" panose="02020603050405020304" pitchFamily="18" charset="0"/>
            </a:rPr>
            <a:t>клімату, що, в свою чергу, впливає на здоров'я і добробут всіх видів.</a:t>
          </a:r>
          <a:endParaRPr lang="uk-UA" sz="1800" b="0" i="0" kern="1200" dirty="0">
            <a:solidFill>
              <a:schemeClr val="tx1"/>
            </a:solidFill>
            <a:latin typeface="Times New Roman" panose="02020603050405020304" pitchFamily="18" charset="0"/>
            <a:cs typeface="Times New Roman" panose="02020603050405020304" pitchFamily="18" charset="0"/>
          </a:endParaRPr>
        </a:p>
      </dsp:txBody>
      <dsp:txXfrm>
        <a:off x="1682902" y="0"/>
        <a:ext cx="6093961" cy="1275294"/>
      </dsp:txXfrm>
    </dsp:sp>
    <dsp:sp modelId="{71AF8D5C-D5AB-4B27-A918-50BA115493FC}">
      <dsp:nvSpPr>
        <dsp:cNvPr id="0" name=""/>
        <dsp:cNvSpPr/>
      </dsp:nvSpPr>
      <dsp:spPr>
        <a:xfrm>
          <a:off x="127529" y="127529"/>
          <a:ext cx="1555372" cy="1020235"/>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4255C2-52DF-4CFB-B91B-8E36465EF9AE}">
      <dsp:nvSpPr>
        <dsp:cNvPr id="0" name=""/>
        <dsp:cNvSpPr/>
      </dsp:nvSpPr>
      <dsp:spPr>
        <a:xfrm>
          <a:off x="0" y="1333077"/>
          <a:ext cx="7776864" cy="142743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uk-UA" sz="1800" b="1" i="1" kern="1200" dirty="0" smtClean="0">
              <a:latin typeface="Times New Roman" panose="02020603050405020304" pitchFamily="18" charset="0"/>
              <a:cs typeface="Times New Roman" panose="02020603050405020304" pitchFamily="18" charset="0"/>
            </a:rPr>
            <a:t>Економічні втрати та відходи: </a:t>
          </a:r>
          <a:r>
            <a:rPr lang="uk-UA" sz="1800" b="0" i="0" kern="1200" dirty="0" smtClean="0">
              <a:solidFill>
                <a:schemeClr val="tx1"/>
              </a:solidFill>
              <a:latin typeface="Times New Roman" panose="02020603050405020304" pitchFamily="18" charset="0"/>
              <a:cs typeface="Times New Roman" panose="02020603050405020304" pitchFamily="18" charset="0"/>
            </a:rPr>
            <a:t>вартість матеріалів, які використовують у виробництві споживчих товарів, становить 3,2 трлн. доларів на рік, 80 відсотків цих товарів в кінцевому підсумку </a:t>
          </a:r>
          <a:r>
            <a:rPr lang="uk-UA" sz="1800" b="0" i="0" kern="1200" dirty="0" err="1" smtClean="0">
              <a:solidFill>
                <a:schemeClr val="tx1"/>
              </a:solidFill>
              <a:latin typeface="Times New Roman" panose="02020603050405020304" pitchFamily="18" charset="0"/>
              <a:cs typeface="Times New Roman" panose="02020603050405020304" pitchFamily="18" charset="0"/>
            </a:rPr>
            <a:t>захороняются</a:t>
          </a:r>
          <a:r>
            <a:rPr lang="uk-UA" sz="1800" b="0" i="0" kern="1200" dirty="0" smtClean="0">
              <a:solidFill>
                <a:schemeClr val="tx1"/>
              </a:solidFill>
              <a:latin typeface="Times New Roman" panose="02020603050405020304" pitchFamily="18" charset="0"/>
              <a:cs typeface="Times New Roman" panose="02020603050405020304" pitchFamily="18" charset="0"/>
            </a:rPr>
            <a:t> на полігоні або спалюються. Це становить 2,7 трильйона доларів.</a:t>
          </a:r>
          <a:endParaRPr lang="uk-UA" sz="1800" b="0" i="0" kern="1200" dirty="0">
            <a:solidFill>
              <a:schemeClr val="tx1"/>
            </a:solidFill>
          </a:endParaRPr>
        </a:p>
      </dsp:txBody>
      <dsp:txXfrm>
        <a:off x="1682902" y="1333077"/>
        <a:ext cx="6093961" cy="1427436"/>
      </dsp:txXfrm>
    </dsp:sp>
    <dsp:sp modelId="{409391ED-0076-4F8A-96E1-DF7DB0D65528}">
      <dsp:nvSpPr>
        <dsp:cNvPr id="0" name=""/>
        <dsp:cNvSpPr/>
      </dsp:nvSpPr>
      <dsp:spPr>
        <a:xfrm>
          <a:off x="127529" y="1606424"/>
          <a:ext cx="1555372" cy="1020235"/>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BB4D38-26EA-402F-B81A-790199102738}">
      <dsp:nvSpPr>
        <dsp:cNvPr id="0" name=""/>
        <dsp:cNvSpPr/>
      </dsp:nvSpPr>
      <dsp:spPr>
        <a:xfrm>
          <a:off x="0" y="2957789"/>
          <a:ext cx="7776864" cy="1275294"/>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uk-UA" sz="1800" b="1" i="1" kern="1200" dirty="0" smtClean="0">
              <a:latin typeface="Times New Roman" panose="02020603050405020304" pitchFamily="18" charset="0"/>
              <a:cs typeface="Times New Roman" panose="02020603050405020304" pitchFamily="18" charset="0"/>
            </a:rPr>
            <a:t>Ризики постачання: </a:t>
          </a:r>
          <a:r>
            <a:rPr lang="uk-UA" sz="1800" b="0" i="0" kern="1200" dirty="0" smtClean="0">
              <a:solidFill>
                <a:schemeClr val="tx1"/>
              </a:solidFill>
              <a:latin typeface="Times New Roman" panose="02020603050405020304" pitchFamily="18" charset="0"/>
              <a:cs typeface="Times New Roman" panose="02020603050405020304" pitchFamily="18" charset="0"/>
            </a:rPr>
            <a:t>лінійні системи збільшують вплив компаній і країн на обмеження попиту і </a:t>
          </a:r>
          <a:r>
            <a:rPr lang="uk-UA" sz="1800" b="0" i="0" kern="1200" dirty="0" err="1" smtClean="0">
              <a:solidFill>
                <a:schemeClr val="tx1"/>
              </a:solidFill>
              <a:latin typeface="Times New Roman" panose="02020603050405020304" pitchFamily="18" charset="0"/>
              <a:cs typeface="Times New Roman" panose="02020603050405020304" pitchFamily="18" charset="0"/>
            </a:rPr>
            <a:t>волатильність</a:t>
          </a:r>
          <a:r>
            <a:rPr lang="uk-UA" sz="1800" b="0" i="0" kern="1200" dirty="0" smtClean="0">
              <a:solidFill>
                <a:schemeClr val="tx1"/>
              </a:solidFill>
              <a:latin typeface="Times New Roman" panose="02020603050405020304" pitchFamily="18" charset="0"/>
              <a:cs typeface="Times New Roman" panose="02020603050405020304" pitchFamily="18" charset="0"/>
            </a:rPr>
            <a:t> цін на </a:t>
          </a:r>
          <a:r>
            <a:rPr lang="uk-UA" sz="1800" b="0" i="0" kern="1200" dirty="0" smtClean="0">
              <a:solidFill>
                <a:schemeClr val="tx1"/>
              </a:solidFill>
              <a:latin typeface="Times New Roman" panose="02020603050405020304" pitchFamily="18" charset="0"/>
              <a:cs typeface="Times New Roman" panose="02020603050405020304" pitchFamily="18" charset="0"/>
            </a:rPr>
            <a:t>поставку.</a:t>
          </a:r>
          <a:endParaRPr lang="uk-UA" sz="1800" b="0" i="0" kern="1200" dirty="0">
            <a:solidFill>
              <a:schemeClr val="tx1"/>
            </a:solidFill>
            <a:latin typeface="Times New Roman" panose="02020603050405020304" pitchFamily="18" charset="0"/>
            <a:cs typeface="Times New Roman" panose="02020603050405020304" pitchFamily="18" charset="0"/>
          </a:endParaRPr>
        </a:p>
      </dsp:txBody>
      <dsp:txXfrm>
        <a:off x="1682902" y="2957789"/>
        <a:ext cx="6093961" cy="1275294"/>
      </dsp:txXfrm>
    </dsp:sp>
    <dsp:sp modelId="{6485D822-137B-45A8-8FF0-FA0B7704A801}">
      <dsp:nvSpPr>
        <dsp:cNvPr id="0" name=""/>
        <dsp:cNvSpPr/>
      </dsp:nvSpPr>
      <dsp:spPr>
        <a:xfrm>
          <a:off x="127529" y="3085318"/>
          <a:ext cx="1555372" cy="1020235"/>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4133BB-66C7-4591-BF5C-AF90A1EFEEF8}">
      <dsp:nvSpPr>
        <dsp:cNvPr id="0" name=""/>
        <dsp:cNvSpPr/>
      </dsp:nvSpPr>
      <dsp:spPr>
        <a:xfrm>
          <a:off x="0" y="4360612"/>
          <a:ext cx="7776864" cy="1612685"/>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uk-UA" sz="1800" b="1" i="1" kern="1200" dirty="0" smtClean="0">
              <a:latin typeface="Times New Roman" panose="02020603050405020304" pitchFamily="18" charset="0"/>
              <a:cs typeface="Times New Roman" panose="02020603050405020304" pitchFamily="18" charset="0"/>
            </a:rPr>
            <a:t>Екологічна справедливість: </a:t>
          </a:r>
          <a:r>
            <a:rPr lang="uk-UA" sz="1800" b="0" i="0" kern="1200" dirty="0" smtClean="0">
              <a:solidFill>
                <a:schemeClr val="tx1"/>
              </a:solidFill>
              <a:latin typeface="Times New Roman" panose="02020603050405020304" pitchFamily="18" charset="0"/>
              <a:cs typeface="Times New Roman" panose="02020603050405020304" pitchFamily="18" charset="0"/>
            </a:rPr>
            <a:t>деякі країни несуть тягар лінійної економіки більше, ніж інші. Наприклад, електронні відходи розвинених країн зазвичай відправляються в регіони, що розвиваються Азії та Африки, де це призводить до погіршення стану довкілля і впливу на здоров'я людини.</a:t>
          </a:r>
          <a:endParaRPr lang="uk-UA" sz="1800" b="0" i="0" kern="1200" dirty="0">
            <a:solidFill>
              <a:schemeClr val="tx1"/>
            </a:solidFill>
            <a:latin typeface="Times New Roman" panose="02020603050405020304" pitchFamily="18" charset="0"/>
            <a:cs typeface="Times New Roman" panose="02020603050405020304" pitchFamily="18" charset="0"/>
          </a:endParaRPr>
        </a:p>
      </dsp:txBody>
      <dsp:txXfrm>
        <a:off x="1682902" y="4360612"/>
        <a:ext cx="6093961" cy="1612685"/>
      </dsp:txXfrm>
    </dsp:sp>
    <dsp:sp modelId="{62FDDE27-C717-4F81-9096-17F72687582A}">
      <dsp:nvSpPr>
        <dsp:cNvPr id="0" name=""/>
        <dsp:cNvSpPr/>
      </dsp:nvSpPr>
      <dsp:spPr>
        <a:xfrm>
          <a:off x="127529" y="4642488"/>
          <a:ext cx="1555372" cy="1048934"/>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953393-A597-4E3D-9DC4-5C0C4D1A79EC}">
      <dsp:nvSpPr>
        <dsp:cNvPr id="0" name=""/>
        <dsp:cNvSpPr/>
      </dsp:nvSpPr>
      <dsp:spPr>
        <a:xfrm>
          <a:off x="0" y="0"/>
          <a:ext cx="2582513" cy="5112568"/>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uk-UA" sz="3800" kern="1200" dirty="0" smtClean="0"/>
            <a:t>Економічні</a:t>
          </a:r>
          <a:endParaRPr lang="uk-UA" sz="3800" kern="1200" dirty="0"/>
        </a:p>
      </dsp:txBody>
      <dsp:txXfrm>
        <a:off x="0" y="0"/>
        <a:ext cx="2582513" cy="1533770"/>
      </dsp:txXfrm>
    </dsp:sp>
    <dsp:sp modelId="{C3B058B6-46F1-4100-9AAE-A5E7E33A7A93}">
      <dsp:nvSpPr>
        <dsp:cNvPr id="0" name=""/>
        <dsp:cNvSpPr/>
      </dsp:nvSpPr>
      <dsp:spPr>
        <a:xfrm>
          <a:off x="259244" y="1533895"/>
          <a:ext cx="2066010" cy="74479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Нове ціноутворення</a:t>
          </a:r>
          <a:endParaRPr lang="uk-UA" sz="1800" kern="1200" dirty="0"/>
        </a:p>
      </dsp:txBody>
      <dsp:txXfrm>
        <a:off x="281058" y="1555709"/>
        <a:ext cx="2022382" cy="701164"/>
      </dsp:txXfrm>
    </dsp:sp>
    <dsp:sp modelId="{3EF7C565-55A0-460F-B004-83276285123F}">
      <dsp:nvSpPr>
        <dsp:cNvPr id="0" name=""/>
        <dsp:cNvSpPr/>
      </dsp:nvSpPr>
      <dsp:spPr>
        <a:xfrm>
          <a:off x="259244" y="2393270"/>
          <a:ext cx="2066010" cy="74479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kern="1200" dirty="0" err="1" smtClean="0"/>
            <a:t>Еко-інновації</a:t>
          </a:r>
          <a:endParaRPr lang="uk-UA" sz="1800" kern="1200" dirty="0"/>
        </a:p>
      </dsp:txBody>
      <dsp:txXfrm>
        <a:off x="281058" y="2415084"/>
        <a:ext cx="2022382" cy="701164"/>
      </dsp:txXfrm>
    </dsp:sp>
    <dsp:sp modelId="{19FB2D71-BCC7-425D-9DA0-E51C839447A3}">
      <dsp:nvSpPr>
        <dsp:cNvPr id="0" name=""/>
        <dsp:cNvSpPr/>
      </dsp:nvSpPr>
      <dsp:spPr>
        <a:xfrm>
          <a:off x="259244" y="3252646"/>
          <a:ext cx="2066010" cy="74479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Нові</a:t>
          </a:r>
          <a:r>
            <a:rPr lang="uk-UA" sz="1800" kern="1200" baseline="0" dirty="0" smtClean="0"/>
            <a:t> бізнес моделі</a:t>
          </a:r>
          <a:endParaRPr lang="uk-UA" sz="1800" kern="1200" dirty="0"/>
        </a:p>
      </dsp:txBody>
      <dsp:txXfrm>
        <a:off x="281058" y="3274460"/>
        <a:ext cx="2022382" cy="701164"/>
      </dsp:txXfrm>
    </dsp:sp>
    <dsp:sp modelId="{8E633CF7-760F-4983-90CC-0294AF55BE93}">
      <dsp:nvSpPr>
        <dsp:cNvPr id="0" name=""/>
        <dsp:cNvSpPr/>
      </dsp:nvSpPr>
      <dsp:spPr>
        <a:xfrm>
          <a:off x="288024" y="4104456"/>
          <a:ext cx="2066010" cy="74479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err="1" smtClean="0"/>
            <a:t>Реіндустріалізація</a:t>
          </a:r>
          <a:endParaRPr lang="uk-UA" sz="1800" kern="1200" dirty="0"/>
        </a:p>
      </dsp:txBody>
      <dsp:txXfrm>
        <a:off x="309838" y="4126270"/>
        <a:ext cx="2022382" cy="701164"/>
      </dsp:txXfrm>
    </dsp:sp>
    <dsp:sp modelId="{654B9187-9346-467D-96C3-5A1D8ADED6CC}">
      <dsp:nvSpPr>
        <dsp:cNvPr id="0" name=""/>
        <dsp:cNvSpPr/>
      </dsp:nvSpPr>
      <dsp:spPr>
        <a:xfrm>
          <a:off x="2777195" y="0"/>
          <a:ext cx="2582513" cy="5112568"/>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uk-UA" sz="3800" kern="1200" dirty="0" smtClean="0"/>
            <a:t>Соціальні</a:t>
          </a:r>
          <a:endParaRPr lang="uk-UA" sz="3800" kern="1200" dirty="0"/>
        </a:p>
      </dsp:txBody>
      <dsp:txXfrm>
        <a:off x="2777195" y="0"/>
        <a:ext cx="2582513" cy="1533770"/>
      </dsp:txXfrm>
    </dsp:sp>
    <dsp:sp modelId="{29BAAB1B-6E78-4A25-A9A1-CC8F8E072403}">
      <dsp:nvSpPr>
        <dsp:cNvPr id="0" name=""/>
        <dsp:cNvSpPr/>
      </dsp:nvSpPr>
      <dsp:spPr>
        <a:xfrm>
          <a:off x="3016274" y="1512168"/>
          <a:ext cx="2066010" cy="100441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Нові</a:t>
          </a:r>
          <a:r>
            <a:rPr lang="uk-UA" sz="1800" kern="1200" baseline="0" dirty="0" smtClean="0"/>
            <a:t> робочі місця</a:t>
          </a:r>
          <a:endParaRPr lang="uk-UA" sz="1800" kern="1200" dirty="0"/>
        </a:p>
      </dsp:txBody>
      <dsp:txXfrm>
        <a:off x="3045692" y="1541586"/>
        <a:ext cx="2007174" cy="945578"/>
      </dsp:txXfrm>
    </dsp:sp>
    <dsp:sp modelId="{E41D97C4-2C5D-4CCD-9347-F35542A3E823}">
      <dsp:nvSpPr>
        <dsp:cNvPr id="0" name=""/>
        <dsp:cNvSpPr/>
      </dsp:nvSpPr>
      <dsp:spPr>
        <a:xfrm>
          <a:off x="3035446" y="2693147"/>
          <a:ext cx="2066010" cy="100441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ru-RU" sz="1800" kern="1200" dirty="0" err="1" smtClean="0"/>
            <a:t>Переміщення</a:t>
          </a:r>
          <a:r>
            <a:rPr lang="ru-RU" sz="1800" kern="1200" dirty="0" smtClean="0"/>
            <a:t> </a:t>
          </a:r>
          <a:r>
            <a:rPr lang="ru-RU" sz="1800" kern="1200" dirty="0" err="1" smtClean="0"/>
            <a:t>діяльності</a:t>
          </a:r>
          <a:r>
            <a:rPr lang="ru-RU" sz="1800" kern="1200" dirty="0" smtClean="0"/>
            <a:t> на локальному </a:t>
          </a:r>
          <a:r>
            <a:rPr lang="ru-RU" sz="1800" kern="1200" dirty="0" err="1" smtClean="0"/>
            <a:t>рівні</a:t>
          </a:r>
          <a:endParaRPr lang="uk-UA" sz="1800" kern="1200" dirty="0"/>
        </a:p>
      </dsp:txBody>
      <dsp:txXfrm>
        <a:off x="3064864" y="2722565"/>
        <a:ext cx="2007174" cy="945578"/>
      </dsp:txXfrm>
    </dsp:sp>
    <dsp:sp modelId="{9CBEEFAF-5D0A-4392-B259-6C218DD66D0D}">
      <dsp:nvSpPr>
        <dsp:cNvPr id="0" name=""/>
        <dsp:cNvSpPr/>
      </dsp:nvSpPr>
      <dsp:spPr>
        <a:xfrm>
          <a:off x="3035446" y="3852087"/>
          <a:ext cx="2066010" cy="100441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Добробут людей, якість життя</a:t>
          </a:r>
          <a:endParaRPr lang="uk-UA" sz="1800" kern="1200" dirty="0"/>
        </a:p>
      </dsp:txBody>
      <dsp:txXfrm>
        <a:off x="3064864" y="3881505"/>
        <a:ext cx="2007174" cy="945578"/>
      </dsp:txXfrm>
    </dsp:sp>
    <dsp:sp modelId="{5D4ACBDE-B866-4F2B-A0DB-442DE75B81AD}">
      <dsp:nvSpPr>
        <dsp:cNvPr id="0" name=""/>
        <dsp:cNvSpPr/>
      </dsp:nvSpPr>
      <dsp:spPr>
        <a:xfrm>
          <a:off x="5553397" y="0"/>
          <a:ext cx="2582513" cy="5112568"/>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ru-RU" sz="3800" kern="1200" dirty="0" err="1" smtClean="0"/>
            <a:t>Екологічні</a:t>
          </a:r>
          <a:endParaRPr lang="uk-UA" sz="3800" kern="1200" dirty="0"/>
        </a:p>
      </dsp:txBody>
      <dsp:txXfrm>
        <a:off x="5553397" y="0"/>
        <a:ext cx="2582513" cy="1533770"/>
      </dsp:txXfrm>
    </dsp:sp>
    <dsp:sp modelId="{ABF5C64C-1029-4254-B9F4-8F33BCA3782B}">
      <dsp:nvSpPr>
        <dsp:cNvPr id="0" name=""/>
        <dsp:cNvSpPr/>
      </dsp:nvSpPr>
      <dsp:spPr>
        <a:xfrm>
          <a:off x="5811648" y="1534207"/>
          <a:ext cx="2066010" cy="100441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Менше</a:t>
          </a:r>
          <a:r>
            <a:rPr lang="uk-UA" sz="1800" kern="1200" baseline="0" dirty="0" smtClean="0"/>
            <a:t> використання ресурсів</a:t>
          </a:r>
          <a:endParaRPr lang="uk-UA" sz="1800" kern="1200" dirty="0"/>
        </a:p>
      </dsp:txBody>
      <dsp:txXfrm>
        <a:off x="5841066" y="1563625"/>
        <a:ext cx="2007174" cy="945578"/>
      </dsp:txXfrm>
    </dsp:sp>
    <dsp:sp modelId="{30F16F6B-777E-468A-81D6-D2B7862FFE57}">
      <dsp:nvSpPr>
        <dsp:cNvPr id="0" name=""/>
        <dsp:cNvSpPr/>
      </dsp:nvSpPr>
      <dsp:spPr>
        <a:xfrm>
          <a:off x="5811648" y="2693147"/>
          <a:ext cx="2066010" cy="100441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Запобігання </a:t>
          </a:r>
          <a:r>
            <a:rPr lang="uk-UA" sz="1800" kern="1200" dirty="0" err="1" smtClean="0"/>
            <a:t>увореню</a:t>
          </a:r>
          <a:r>
            <a:rPr lang="uk-UA" sz="1800" kern="1200" dirty="0" smtClean="0"/>
            <a:t> відходів</a:t>
          </a:r>
          <a:endParaRPr lang="uk-UA" sz="1800" kern="1200" dirty="0"/>
        </a:p>
      </dsp:txBody>
      <dsp:txXfrm>
        <a:off x="5841066" y="2722565"/>
        <a:ext cx="2007174" cy="945578"/>
      </dsp:txXfrm>
    </dsp:sp>
    <dsp:sp modelId="{89BCB383-979E-4A76-8D4A-EDD2D6716FCD}">
      <dsp:nvSpPr>
        <dsp:cNvPr id="0" name=""/>
        <dsp:cNvSpPr/>
      </dsp:nvSpPr>
      <dsp:spPr>
        <a:xfrm>
          <a:off x="5811648" y="3852087"/>
          <a:ext cx="2066010" cy="100441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uk-UA" sz="1800" kern="1200" dirty="0" smtClean="0"/>
            <a:t>Зменшення</a:t>
          </a:r>
          <a:r>
            <a:rPr lang="uk-UA" sz="1800" kern="1200" baseline="0" dirty="0" smtClean="0"/>
            <a:t> негативного впливу на довкілля</a:t>
          </a:r>
          <a:endParaRPr lang="uk-UA" sz="1800" kern="1200" dirty="0"/>
        </a:p>
      </dsp:txBody>
      <dsp:txXfrm>
        <a:off x="5841066" y="3881505"/>
        <a:ext cx="2007174" cy="9455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81543-2938-499F-A13C-9EE315985794}">
      <dsp:nvSpPr>
        <dsp:cNvPr id="0" name=""/>
        <dsp:cNvSpPr/>
      </dsp:nvSpPr>
      <dsp:spPr>
        <a:xfrm>
          <a:off x="66722" y="0"/>
          <a:ext cx="7996786" cy="409336"/>
        </a:xfrm>
        <a:prstGeom prst="roundRect">
          <a:avLst/>
        </a:prstGeom>
        <a:noFill/>
        <a:ln w="3810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uk-UA" sz="1800" b="1" kern="1200" dirty="0" smtClean="0">
              <a:solidFill>
                <a:schemeClr val="tx1"/>
              </a:solidFill>
              <a:latin typeface="Times New Roman" panose="02020603050405020304" pitchFamily="18" charset="0"/>
              <a:cs typeface="Times New Roman" panose="02020603050405020304" pitchFamily="18" charset="0"/>
            </a:rPr>
            <a:t>Промисловість</a:t>
          </a:r>
          <a:r>
            <a:rPr lang="en-GB" sz="1800" b="1" kern="1200" dirty="0">
              <a:solidFill>
                <a:schemeClr val="tx1"/>
              </a:solidFill>
              <a:latin typeface="Times New Roman" panose="02020603050405020304" pitchFamily="18" charset="0"/>
              <a:cs typeface="Times New Roman" panose="02020603050405020304" pitchFamily="18" charset="0"/>
            </a:rPr>
            <a:t>	</a:t>
          </a:r>
        </a:p>
      </dsp:txBody>
      <dsp:txXfrm>
        <a:off x="86704" y="19982"/>
        <a:ext cx="7956822" cy="369372"/>
      </dsp:txXfrm>
    </dsp:sp>
    <dsp:sp modelId="{472F09FD-46B4-4F30-8A2E-DF9302086C27}">
      <dsp:nvSpPr>
        <dsp:cNvPr id="0" name=""/>
        <dsp:cNvSpPr/>
      </dsp:nvSpPr>
      <dsp:spPr>
        <a:xfrm>
          <a:off x="0" y="472368"/>
          <a:ext cx="8136903" cy="60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347" tIns="22860" rIns="128016" bIns="22860" numCol="1" spcCol="1270" anchor="t" anchorCtr="0">
          <a:noAutofit/>
        </a:bodyPr>
        <a:lstStyle/>
        <a:p>
          <a:pPr marL="171450" lvl="1" indent="-171450" algn="l" defTabSz="800100">
            <a:lnSpc>
              <a:spcPct val="100000"/>
            </a:lnSpc>
            <a:spcBef>
              <a:spcPct val="0"/>
            </a:spcBef>
            <a:spcAft>
              <a:spcPct val="20000"/>
            </a:spcAft>
            <a:buChar char="••"/>
          </a:pPr>
          <a:r>
            <a:rPr lang="ru-RU" sz="1800" kern="1200" dirty="0" err="1" smtClean="0">
              <a:latin typeface="Times New Roman" panose="02020603050405020304" pitchFamily="18" charset="0"/>
              <a:cs typeface="Times New Roman" panose="02020603050405020304" pitchFamily="18" charset="0"/>
            </a:rPr>
            <a:t>Стимулювання</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розробки</a:t>
          </a:r>
          <a:r>
            <a:rPr lang="ru-RU" sz="1800" kern="1200" dirty="0" smtClean="0">
              <a:latin typeface="Times New Roman" panose="02020603050405020304" pitchFamily="18" charset="0"/>
              <a:cs typeface="Times New Roman" panose="02020603050405020304" pitchFamily="18" charset="0"/>
            </a:rPr>
            <a:t> дизайну </a:t>
          </a:r>
          <a:r>
            <a:rPr lang="ru-RU" sz="1800" kern="1200" dirty="0" err="1" smtClean="0">
              <a:latin typeface="Times New Roman" panose="02020603050405020304" pitchFamily="18" charset="0"/>
              <a:cs typeface="Times New Roman" panose="02020603050405020304" pitchFamily="18" charset="0"/>
            </a:rPr>
            <a:t>продуктів</a:t>
          </a:r>
          <a:r>
            <a:rPr lang="ru-RU" sz="1800" kern="1200" dirty="0" smtClean="0">
              <a:latin typeface="Times New Roman" panose="02020603050405020304" pitchFamily="18" charset="0"/>
              <a:cs typeface="Times New Roman" panose="02020603050405020304" pitchFamily="18" charset="0"/>
            </a:rPr>
            <a:t> для </a:t>
          </a:r>
          <a:r>
            <a:rPr lang="ru-RU" sz="1800" kern="1200" dirty="0" err="1" smtClean="0">
              <a:latin typeface="Times New Roman" panose="02020603050405020304" pitchFamily="18" charset="0"/>
              <a:cs typeface="Times New Roman" panose="02020603050405020304" pitchFamily="18" charset="0"/>
            </a:rPr>
            <a:t>циркулярної</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економіки</a:t>
          </a:r>
          <a:endParaRPr lang="en-GB"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20000"/>
            </a:spcAft>
            <a:buChar char="••"/>
          </a:pPr>
          <a:r>
            <a:rPr lang="ru-RU" sz="1800" kern="1200" dirty="0">
              <a:latin typeface="Times New Roman" panose="02020603050405020304" pitchFamily="18" charset="0"/>
              <a:cs typeface="Times New Roman" panose="02020603050405020304" pitchFamily="18" charset="0"/>
            </a:rPr>
            <a:t>Інноваційні та ефективні виробничі процеси</a:t>
          </a:r>
          <a:endParaRPr lang="uk-UA" sz="1800" kern="1200" dirty="0">
            <a:latin typeface="Times New Roman" panose="02020603050405020304" pitchFamily="18" charset="0"/>
            <a:cs typeface="Times New Roman" panose="02020603050405020304" pitchFamily="18" charset="0"/>
          </a:endParaRPr>
        </a:p>
      </dsp:txBody>
      <dsp:txXfrm>
        <a:off x="0" y="472368"/>
        <a:ext cx="8136903" cy="602935"/>
      </dsp:txXfrm>
    </dsp:sp>
    <dsp:sp modelId="{19833EE4-87FF-4262-B82B-A6F729435B52}">
      <dsp:nvSpPr>
        <dsp:cNvPr id="0" name=""/>
        <dsp:cNvSpPr/>
      </dsp:nvSpPr>
      <dsp:spPr>
        <a:xfrm>
          <a:off x="70058" y="1075303"/>
          <a:ext cx="7996786" cy="300169"/>
        </a:xfrm>
        <a:prstGeom prst="roundRect">
          <a:avLst/>
        </a:prstGeom>
        <a:noFill/>
        <a:ln w="381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uk-UA" sz="1800" b="1" kern="1200" dirty="0" smtClean="0">
              <a:solidFill>
                <a:schemeClr val="tx1"/>
              </a:solidFill>
              <a:latin typeface="Times New Roman" panose="02020603050405020304" pitchFamily="18" charset="0"/>
              <a:cs typeface="Times New Roman" panose="02020603050405020304" pitchFamily="18" charset="0"/>
            </a:rPr>
            <a:t>Споживання</a:t>
          </a:r>
          <a:endParaRPr lang="en-GB" sz="1800" b="1" kern="1200" dirty="0">
            <a:solidFill>
              <a:schemeClr val="tx1"/>
            </a:solidFill>
            <a:latin typeface="Times New Roman" panose="02020603050405020304" pitchFamily="18" charset="0"/>
            <a:cs typeface="Times New Roman" panose="02020603050405020304" pitchFamily="18" charset="0"/>
          </a:endParaRPr>
        </a:p>
      </dsp:txBody>
      <dsp:txXfrm>
        <a:off x="84711" y="1089956"/>
        <a:ext cx="7967480" cy="270863"/>
      </dsp:txXfrm>
    </dsp:sp>
    <dsp:sp modelId="{DA0C1179-4376-49A8-B746-8878531062F7}">
      <dsp:nvSpPr>
        <dsp:cNvPr id="0" name=""/>
        <dsp:cNvSpPr/>
      </dsp:nvSpPr>
      <dsp:spPr>
        <a:xfrm>
          <a:off x="0" y="1375472"/>
          <a:ext cx="8136903" cy="454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3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ru-RU" sz="1800" kern="1200" dirty="0" err="1" smtClean="0">
              <a:latin typeface="Times New Roman" panose="02020603050405020304" pitchFamily="18" charset="0"/>
              <a:cs typeface="Times New Roman" panose="02020603050405020304" pitchFamily="18" charset="0"/>
            </a:rPr>
            <a:t>Ідентифікація</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споживачами</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продуктів</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які</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мають</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менший</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вплив</a:t>
          </a:r>
          <a:r>
            <a:rPr lang="ru-RU" sz="1800" kern="1200" dirty="0" smtClean="0">
              <a:latin typeface="Times New Roman" panose="02020603050405020304" pitchFamily="18" charset="0"/>
              <a:cs typeface="Times New Roman" panose="02020603050405020304" pitchFamily="18" charset="0"/>
            </a:rPr>
            <a:t> на </a:t>
          </a:r>
          <a:r>
            <a:rPr lang="ru-RU" sz="1800" kern="1200" dirty="0" err="1" smtClean="0">
              <a:latin typeface="Times New Roman" panose="02020603050405020304" pitchFamily="18" charset="0"/>
              <a:cs typeface="Times New Roman" panose="02020603050405020304" pitchFamily="18" charset="0"/>
            </a:rPr>
            <a:t>довкілля</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протягом</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усього</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їх</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життєвого</a:t>
          </a:r>
          <a:r>
            <a:rPr lang="ru-RU" sz="1800" kern="1200" dirty="0" smtClean="0">
              <a:latin typeface="Times New Roman" panose="02020603050405020304" pitchFamily="18" charset="0"/>
              <a:cs typeface="Times New Roman" panose="02020603050405020304" pitchFamily="18" charset="0"/>
            </a:rPr>
            <a:t> циклу</a:t>
          </a:r>
          <a:endParaRPr lang="en-GB" sz="1800" kern="1200" dirty="0">
            <a:solidFill>
              <a:schemeClr val="tx1"/>
            </a:solidFill>
            <a:latin typeface="Times New Roman" panose="02020603050405020304" pitchFamily="18" charset="0"/>
            <a:cs typeface="Times New Roman" panose="02020603050405020304" pitchFamily="18" charset="0"/>
          </a:endParaRPr>
        </a:p>
      </dsp:txBody>
      <dsp:txXfrm>
        <a:off x="0" y="1375472"/>
        <a:ext cx="8136903" cy="454302"/>
      </dsp:txXfrm>
    </dsp:sp>
    <dsp:sp modelId="{85A38603-38FA-42DB-84E7-5DA8BA75628C}">
      <dsp:nvSpPr>
        <dsp:cNvPr id="0" name=""/>
        <dsp:cNvSpPr/>
      </dsp:nvSpPr>
      <dsp:spPr>
        <a:xfrm>
          <a:off x="70058" y="1829775"/>
          <a:ext cx="7996786" cy="409336"/>
        </a:xfrm>
        <a:prstGeom prst="roundRect">
          <a:avLst/>
        </a:prstGeom>
        <a:noFill/>
        <a:ln w="38100" cap="flat" cmpd="sng" algn="ctr">
          <a:solidFill>
            <a:srgbClr val="B1660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uk-UA" sz="1800" b="1" kern="1200" dirty="0" smtClean="0">
              <a:solidFill>
                <a:schemeClr val="tx1"/>
              </a:solidFill>
              <a:latin typeface="Times New Roman" panose="02020603050405020304" pitchFamily="18" charset="0"/>
              <a:cs typeface="Times New Roman" panose="02020603050405020304" pitchFamily="18" charset="0"/>
            </a:rPr>
            <a:t>Управління відходами</a:t>
          </a:r>
          <a:endParaRPr lang="en-GB" sz="1800" b="1" kern="1200" dirty="0">
            <a:solidFill>
              <a:schemeClr val="tx1"/>
            </a:solidFill>
            <a:latin typeface="Times New Roman" panose="02020603050405020304" pitchFamily="18" charset="0"/>
            <a:cs typeface="Times New Roman" panose="02020603050405020304" pitchFamily="18" charset="0"/>
          </a:endParaRPr>
        </a:p>
      </dsp:txBody>
      <dsp:txXfrm>
        <a:off x="90040" y="1849757"/>
        <a:ext cx="7956822" cy="369372"/>
      </dsp:txXfrm>
    </dsp:sp>
    <dsp:sp modelId="{FF2FA841-4E70-4D3E-A66F-17ACFC91FB7A}">
      <dsp:nvSpPr>
        <dsp:cNvPr id="0" name=""/>
        <dsp:cNvSpPr/>
      </dsp:nvSpPr>
      <dsp:spPr>
        <a:xfrm>
          <a:off x="0" y="2239112"/>
          <a:ext cx="8136903" cy="8983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3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uk-UA" sz="1800" kern="1200" dirty="0" smtClean="0">
              <a:latin typeface="Times New Roman" panose="02020603050405020304" pitchFamily="18" charset="0"/>
              <a:cs typeface="Times New Roman" panose="02020603050405020304" pitchFamily="18" charset="0"/>
            </a:rPr>
            <a:t>Поліпшення управління відходами відповідно до </a:t>
          </a:r>
          <a:r>
            <a:rPr lang="uk-UA" sz="1800" kern="1200" dirty="0" smtClean="0">
              <a:latin typeface="Times New Roman" panose="02020603050405020304" pitchFamily="18" charset="0"/>
              <a:cs typeface="Times New Roman" panose="02020603050405020304" pitchFamily="18" charset="0"/>
            </a:rPr>
            <a:t>ієрархії </a:t>
          </a:r>
          <a:r>
            <a:rPr lang="uk-UA" sz="1800" kern="1200" dirty="0" smtClean="0">
              <a:latin typeface="Times New Roman" panose="02020603050405020304" pitchFamily="18" charset="0"/>
              <a:cs typeface="Times New Roman" panose="02020603050405020304" pitchFamily="18" charset="0"/>
            </a:rPr>
            <a:t>відходів ЄС</a:t>
          </a:r>
          <a:endParaRPr lang="en-GB" sz="1800" kern="1200" baseline="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20000"/>
            </a:spcAft>
            <a:buChar char="••"/>
          </a:pPr>
          <a:r>
            <a:rPr lang="ru-RU" sz="1800" kern="1200" dirty="0">
              <a:latin typeface="Times New Roman" panose="02020603050405020304" pitchFamily="18" charset="0"/>
              <a:cs typeface="Times New Roman" panose="02020603050405020304" pitchFamily="18" charset="0"/>
            </a:rPr>
            <a:t>Усунення існуючих прогалин в реалізації</a:t>
          </a:r>
          <a:endParaRPr lang="uk-UA"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20000"/>
            </a:spcAft>
            <a:buChar char="••"/>
          </a:pPr>
          <a:r>
            <a:rPr lang="uk-UA" sz="1800" kern="1200" dirty="0" smtClean="0">
              <a:latin typeface="Times New Roman" panose="02020603050405020304" pitchFamily="18" charset="0"/>
              <a:cs typeface="Times New Roman" panose="02020603050405020304" pitchFamily="18" charset="0"/>
            </a:rPr>
            <a:t>Забезпечення довгострокового бачення </a:t>
          </a:r>
          <a:r>
            <a:rPr lang="uk-UA" sz="1800" kern="1200" dirty="0">
              <a:latin typeface="Times New Roman" panose="02020603050405020304" pitchFamily="18" charset="0"/>
              <a:cs typeface="Times New Roman" panose="02020603050405020304" pitchFamily="18" charset="0"/>
            </a:rPr>
            <a:t>для керівництва інвестиціями</a:t>
          </a:r>
        </a:p>
      </dsp:txBody>
      <dsp:txXfrm>
        <a:off x="0" y="2239112"/>
        <a:ext cx="8136903" cy="898341"/>
      </dsp:txXfrm>
    </dsp:sp>
    <dsp:sp modelId="{07CD0074-53FC-4EC0-AC1C-F06BA840C4C0}">
      <dsp:nvSpPr>
        <dsp:cNvPr id="0" name=""/>
        <dsp:cNvSpPr/>
      </dsp:nvSpPr>
      <dsp:spPr>
        <a:xfrm>
          <a:off x="70058" y="3137453"/>
          <a:ext cx="7996786" cy="409336"/>
        </a:xfrm>
        <a:prstGeom prst="roundRect">
          <a:avLst/>
        </a:prstGeom>
        <a:noFill/>
        <a:ln w="38100" cap="flat" cmpd="sng" algn="ctr">
          <a:solidFill>
            <a:srgbClr val="0F549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uk-UA" sz="1800" b="1" kern="1200" dirty="0" smtClean="0">
              <a:solidFill>
                <a:schemeClr val="tx1"/>
              </a:solidFill>
              <a:latin typeface="Times New Roman" panose="02020603050405020304" pitchFamily="18" charset="0"/>
              <a:cs typeface="Times New Roman" panose="02020603050405020304" pitchFamily="18" charset="0"/>
            </a:rPr>
            <a:t>Ринок вторинних ресурсів</a:t>
          </a:r>
          <a:endParaRPr lang="en-GB" sz="1800" b="1" kern="1200" dirty="0">
            <a:solidFill>
              <a:schemeClr val="tx1"/>
            </a:solidFill>
            <a:latin typeface="Times New Roman" panose="02020603050405020304" pitchFamily="18" charset="0"/>
            <a:cs typeface="Times New Roman" panose="02020603050405020304" pitchFamily="18" charset="0"/>
          </a:endParaRPr>
        </a:p>
      </dsp:txBody>
      <dsp:txXfrm>
        <a:off x="90040" y="3157435"/>
        <a:ext cx="7956822" cy="369372"/>
      </dsp:txXfrm>
    </dsp:sp>
    <dsp:sp modelId="{97E3FD2D-1D52-4F70-8387-C486E0DEC305}">
      <dsp:nvSpPr>
        <dsp:cNvPr id="0" name=""/>
        <dsp:cNvSpPr/>
      </dsp:nvSpPr>
      <dsp:spPr>
        <a:xfrm>
          <a:off x="0" y="3640230"/>
          <a:ext cx="8136903" cy="1138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347"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ru-RU" sz="1800" kern="1200" dirty="0" err="1" smtClean="0">
              <a:latin typeface="Times New Roman" panose="02020603050405020304" pitchFamily="18" charset="0"/>
              <a:cs typeface="Times New Roman" panose="02020603050405020304" pitchFamily="18" charset="0"/>
            </a:rPr>
            <a:t>Підвищення</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обізнаності</a:t>
          </a:r>
          <a:r>
            <a:rPr lang="ru-RU" sz="1800" kern="1200" dirty="0" smtClean="0">
              <a:latin typeface="Times New Roman" panose="02020603050405020304" pitchFamily="18" charset="0"/>
              <a:cs typeface="Times New Roman" panose="02020603050405020304" pitchFamily="18" charset="0"/>
            </a:rPr>
            <a:t> про </a:t>
          </a:r>
          <a:r>
            <a:rPr lang="ru-RU" sz="1800" kern="1200" dirty="0" err="1" smtClean="0">
              <a:latin typeface="Times New Roman" panose="02020603050405020304" pitchFamily="18" charset="0"/>
              <a:cs typeface="Times New Roman" panose="02020603050405020304" pitchFamily="18" charset="0"/>
            </a:rPr>
            <a:t>матеріальні</a:t>
          </a:r>
          <a:r>
            <a:rPr lang="ru-RU" sz="1800" kern="1200" dirty="0" smtClean="0">
              <a:latin typeface="Times New Roman" panose="02020603050405020304" pitchFamily="18" charset="0"/>
              <a:cs typeface="Times New Roman" panose="02020603050405020304" pitchFamily="18" charset="0"/>
            </a:rPr>
            <a:t> запаси</a:t>
          </a:r>
          <a:endParaRPr lang="en-GB" sz="1800" kern="1200" dirty="0">
            <a:solidFill>
              <a:schemeClr val="tx1"/>
            </a:solidFill>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20000"/>
            </a:spcAft>
            <a:buChar char="••"/>
          </a:pPr>
          <a:r>
            <a:rPr lang="ru-RU" sz="1800" kern="1200" dirty="0" err="1" smtClean="0">
              <a:latin typeface="Times New Roman" panose="02020603050405020304" pitchFamily="18" charset="0"/>
              <a:cs typeface="Times New Roman" panose="02020603050405020304" pitchFamily="18" charset="0"/>
            </a:rPr>
            <a:t>Підвищення</a:t>
          </a:r>
          <a:r>
            <a:rPr lang="ru-RU" sz="1800" kern="1200" dirty="0" smtClean="0">
              <a:latin typeface="Times New Roman" panose="02020603050405020304" pitchFamily="18" charset="0"/>
              <a:cs typeface="Times New Roman" panose="02020603050405020304" pitchFamily="18" charset="0"/>
            </a:rPr>
            <a:t> </a:t>
          </a:r>
          <a:r>
            <a:rPr lang="ru-RU" sz="1800" kern="1200" dirty="0" err="1" smtClean="0">
              <a:latin typeface="Times New Roman" panose="02020603050405020304" pitchFamily="18" charset="0"/>
              <a:cs typeface="Times New Roman" panose="02020603050405020304" pitchFamily="18" charset="0"/>
            </a:rPr>
            <a:t>попиту</a:t>
          </a:r>
          <a:r>
            <a:rPr lang="ru-RU" sz="1800" kern="1200" dirty="0" smtClean="0">
              <a:latin typeface="Times New Roman" panose="02020603050405020304" pitchFamily="18" charset="0"/>
              <a:cs typeface="Times New Roman" panose="02020603050405020304" pitchFamily="18" charset="0"/>
            </a:rPr>
            <a:t> </a:t>
          </a:r>
          <a:r>
            <a:rPr lang="ru-RU" sz="1800" kern="1200" dirty="0">
              <a:latin typeface="Times New Roman" panose="02020603050405020304" pitchFamily="18" charset="0"/>
              <a:cs typeface="Times New Roman" panose="02020603050405020304" pitchFamily="18" charset="0"/>
            </a:rPr>
            <a:t>на вторинну сировину</a:t>
          </a:r>
          <a:endParaRPr lang="uk-UA" sz="1800" kern="1200" dirty="0">
            <a:latin typeface="Times New Roman" panose="02020603050405020304" pitchFamily="18" charset="0"/>
            <a:cs typeface="Times New Roman" panose="02020603050405020304" pitchFamily="18" charset="0"/>
          </a:endParaRPr>
        </a:p>
        <a:p>
          <a:pPr marL="171450" lvl="1" indent="-171450" algn="l" defTabSz="800100">
            <a:lnSpc>
              <a:spcPct val="90000"/>
            </a:lnSpc>
            <a:spcBef>
              <a:spcPct val="0"/>
            </a:spcBef>
            <a:spcAft>
              <a:spcPct val="20000"/>
            </a:spcAft>
            <a:buChar char="••"/>
          </a:pPr>
          <a:r>
            <a:rPr lang="ru-RU" sz="1800" kern="1200" dirty="0" err="1" smtClean="0">
              <a:latin typeface="Times New Roman" panose="02020603050405020304" pitchFamily="18" charset="0"/>
              <a:cs typeface="Times New Roman" panose="02020603050405020304" pitchFamily="18" charset="0"/>
            </a:rPr>
            <a:t>Збільшення</a:t>
          </a:r>
          <a:r>
            <a:rPr lang="ru-RU" sz="1800" kern="1200" dirty="0" smtClean="0">
              <a:latin typeface="Times New Roman" panose="02020603050405020304" pitchFamily="18" charset="0"/>
              <a:cs typeface="Times New Roman" panose="02020603050405020304" pitchFamily="18" charset="0"/>
            </a:rPr>
            <a:t> </a:t>
          </a:r>
          <a:r>
            <a:rPr lang="ru-RU" sz="1800" kern="1200" dirty="0">
              <a:latin typeface="Times New Roman" panose="02020603050405020304" pitchFamily="18" charset="0"/>
              <a:cs typeface="Times New Roman" panose="02020603050405020304" pitchFamily="18" charset="0"/>
            </a:rPr>
            <a:t>використання перероблених матеріалів і повторне використання очищених стічних вод</a:t>
          </a:r>
          <a:endParaRPr lang="uk-UA" sz="1800" kern="1200" dirty="0">
            <a:latin typeface="Times New Roman" panose="02020603050405020304" pitchFamily="18" charset="0"/>
            <a:cs typeface="Times New Roman" panose="02020603050405020304" pitchFamily="18" charset="0"/>
          </a:endParaRPr>
        </a:p>
      </dsp:txBody>
      <dsp:txXfrm>
        <a:off x="0" y="3640230"/>
        <a:ext cx="8136903" cy="1138185"/>
      </dsp:txXfrm>
    </dsp:sp>
    <dsp:sp modelId="{6D0926A3-170F-43DC-9B53-C67D3E37EA38}">
      <dsp:nvSpPr>
        <dsp:cNvPr id="0" name=""/>
        <dsp:cNvSpPr/>
      </dsp:nvSpPr>
      <dsp:spPr>
        <a:xfrm>
          <a:off x="72011" y="4824533"/>
          <a:ext cx="7996786" cy="409336"/>
        </a:xfrm>
        <a:prstGeom prst="roundRect">
          <a:avLst/>
        </a:prstGeom>
        <a:noFill/>
        <a:ln w="381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uk-UA" sz="1800" b="1" strike="noStrike" kern="1200" baseline="0" noProof="0" dirty="0" smtClean="0">
              <a:solidFill>
                <a:schemeClr val="tx1"/>
              </a:solidFill>
              <a:latin typeface="Times New Roman" panose="02020603050405020304" pitchFamily="18" charset="0"/>
              <a:cs typeface="Times New Roman" panose="02020603050405020304" pitchFamily="18" charset="0"/>
            </a:rPr>
            <a:t>Інновації та інвестиції</a:t>
          </a:r>
          <a:endParaRPr lang="en-US" sz="1800" b="1" strike="noStrike" kern="1200" baseline="0" noProof="0" dirty="0">
            <a:solidFill>
              <a:schemeClr val="tx1"/>
            </a:solidFill>
            <a:latin typeface="Times New Roman" panose="02020603050405020304" pitchFamily="18" charset="0"/>
            <a:cs typeface="Times New Roman" panose="02020603050405020304" pitchFamily="18" charset="0"/>
          </a:endParaRPr>
        </a:p>
      </dsp:txBody>
      <dsp:txXfrm>
        <a:off x="91993" y="4844515"/>
        <a:ext cx="7956822" cy="369372"/>
      </dsp:txXfrm>
    </dsp:sp>
    <dsp:sp modelId="{7C1ABCE2-5D3E-4574-9971-93A3C3A52314}">
      <dsp:nvSpPr>
        <dsp:cNvPr id="0" name=""/>
        <dsp:cNvSpPr/>
      </dsp:nvSpPr>
      <dsp:spPr>
        <a:xfrm>
          <a:off x="0" y="5094312"/>
          <a:ext cx="8136903" cy="480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347"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en-US" sz="1800" strike="sngStrike" kern="1200" noProof="0" dirty="0">
            <a:solidFill>
              <a:schemeClr val="tx1"/>
            </a:solidFill>
            <a:latin typeface="Times New Roman" panose="02020603050405020304" pitchFamily="18" charset="0"/>
            <a:cs typeface="Times New Roman" panose="02020603050405020304" pitchFamily="18" charset="0"/>
          </a:endParaRPr>
        </a:p>
      </dsp:txBody>
      <dsp:txXfrm>
        <a:off x="0" y="5094312"/>
        <a:ext cx="8136903" cy="4802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7BEF6-941A-4BBA-B343-DB90E8D2F3C7}">
      <dsp:nvSpPr>
        <dsp:cNvPr id="0" name=""/>
        <dsp:cNvSpPr/>
      </dsp:nvSpPr>
      <dsp:spPr>
        <a:xfrm>
          <a:off x="1404664" y="979837"/>
          <a:ext cx="5543598" cy="51845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t" anchorCtr="0">
          <a:noAutofit/>
        </a:bodyPr>
        <a:lstStyle/>
        <a:p>
          <a:pPr lvl="0" algn="ctr" defTabSz="1244600">
            <a:lnSpc>
              <a:spcPct val="90000"/>
            </a:lnSpc>
            <a:spcBef>
              <a:spcPct val="0"/>
            </a:spcBef>
            <a:spcAft>
              <a:spcPct val="35000"/>
            </a:spcAft>
          </a:pPr>
          <a:r>
            <a:rPr lang="ru-RU" sz="2800" b="1" kern="1200" dirty="0" err="1" smtClean="0"/>
            <a:t>Принципи</a:t>
          </a:r>
          <a:endParaRPr lang="uk-UA" sz="2800" b="1" kern="1200" dirty="0"/>
        </a:p>
        <a:p>
          <a:pPr marL="285750" lvl="1" indent="-285750" algn="l" defTabSz="1244600">
            <a:lnSpc>
              <a:spcPct val="90000"/>
            </a:lnSpc>
            <a:spcBef>
              <a:spcPct val="0"/>
            </a:spcBef>
            <a:spcAft>
              <a:spcPct val="15000"/>
            </a:spcAft>
            <a:buChar char="••"/>
          </a:pPr>
          <a:r>
            <a:rPr lang="en-US" sz="2800" kern="1200" dirty="0"/>
            <a:t>“</a:t>
          </a:r>
          <a:r>
            <a:rPr lang="ru-RU" sz="2800" kern="1200" dirty="0"/>
            <a:t>М</a:t>
          </a:r>
          <a:r>
            <a:rPr lang="en-US" sz="2800" kern="1200" dirty="0" err="1"/>
            <a:t>ulti</a:t>
          </a:r>
          <a:r>
            <a:rPr lang="en-US" sz="2800" kern="1200" dirty="0"/>
            <a:t>-R” </a:t>
          </a:r>
          <a:r>
            <a:rPr lang="uk-UA" sz="2800" kern="1200" dirty="0" smtClean="0"/>
            <a:t>ієрархія</a:t>
          </a:r>
          <a:endParaRPr lang="uk-UA" sz="2800" kern="1200" dirty="0"/>
        </a:p>
        <a:p>
          <a:pPr marL="285750" lvl="1" indent="-285750" algn="l" defTabSz="1244600">
            <a:lnSpc>
              <a:spcPct val="90000"/>
            </a:lnSpc>
            <a:spcBef>
              <a:spcPct val="0"/>
            </a:spcBef>
            <a:spcAft>
              <a:spcPct val="15000"/>
            </a:spcAft>
            <a:buChar char="••"/>
          </a:pPr>
          <a:r>
            <a:rPr lang="ru-RU" sz="2800" kern="1200" dirty="0" err="1" smtClean="0"/>
            <a:t>Територіальна</a:t>
          </a:r>
          <a:r>
            <a:rPr lang="ru-RU" sz="2800" kern="1200" dirty="0" smtClean="0"/>
            <a:t> </a:t>
          </a:r>
          <a:r>
            <a:rPr lang="ru-RU" sz="2800" kern="1200" dirty="0" err="1" smtClean="0"/>
            <a:t>ієрархія</a:t>
          </a:r>
          <a:endParaRPr lang="uk-UA" sz="2800" kern="1200" dirty="0"/>
        </a:p>
        <a:p>
          <a:pPr marL="285750" lvl="1" indent="-285750" algn="l" defTabSz="1244600">
            <a:lnSpc>
              <a:spcPct val="90000"/>
            </a:lnSpc>
            <a:spcBef>
              <a:spcPct val="0"/>
            </a:spcBef>
            <a:spcAft>
              <a:spcPct val="15000"/>
            </a:spcAft>
            <a:buChar char="••"/>
          </a:pPr>
          <a:r>
            <a:rPr lang="ru-RU" sz="2800" kern="1200" dirty="0" err="1" smtClean="0"/>
            <a:t>Спільне</a:t>
          </a:r>
          <a:r>
            <a:rPr lang="ru-RU" sz="2800" kern="1200" dirty="0" smtClean="0"/>
            <a:t> </a:t>
          </a:r>
          <a:r>
            <a:rPr lang="ru-RU" sz="2800" kern="1200" dirty="0" err="1" smtClean="0"/>
            <a:t>управління</a:t>
          </a:r>
          <a:endParaRPr lang="uk-UA" sz="2800" kern="1200" dirty="0"/>
        </a:p>
        <a:p>
          <a:pPr marL="285750" lvl="1" indent="-285750" algn="l" defTabSz="1244600">
            <a:lnSpc>
              <a:spcPct val="90000"/>
            </a:lnSpc>
            <a:spcBef>
              <a:spcPct val="0"/>
            </a:spcBef>
            <a:spcAft>
              <a:spcPct val="15000"/>
            </a:spcAft>
            <a:buChar char="••"/>
          </a:pPr>
          <a:r>
            <a:rPr lang="uk-UA" sz="2800" kern="1200" dirty="0" smtClean="0"/>
            <a:t>Інтегральне панування</a:t>
          </a:r>
          <a:endParaRPr lang="uk-UA" sz="2800" kern="1200" dirty="0"/>
        </a:p>
      </dsp:txBody>
      <dsp:txXfrm>
        <a:off x="2328597" y="1843935"/>
        <a:ext cx="3695732" cy="3456393"/>
      </dsp:txXfrm>
    </dsp:sp>
    <dsp:sp modelId="{79A7B15E-620D-48A6-A094-04123472D9D1}">
      <dsp:nvSpPr>
        <dsp:cNvPr id="0" name=""/>
        <dsp:cNvSpPr/>
      </dsp:nvSpPr>
      <dsp:spPr>
        <a:xfrm>
          <a:off x="792078" y="336904"/>
          <a:ext cx="6804770" cy="6473952"/>
        </a:xfrm>
        <a:prstGeom prst="circularArrow">
          <a:avLst>
            <a:gd name="adj1" fmla="val 5085"/>
            <a:gd name="adj2" fmla="val 327528"/>
            <a:gd name="adj3" fmla="val 15851798"/>
            <a:gd name="adj4" fmla="val 16220674"/>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74D24-A1B9-4068-95F0-53ED62FBC19D}">
      <dsp:nvSpPr>
        <dsp:cNvPr id="0" name=""/>
        <dsp:cNvSpPr/>
      </dsp:nvSpPr>
      <dsp:spPr>
        <a:xfrm>
          <a:off x="585825" y="671324"/>
          <a:ext cx="3267468" cy="3267468"/>
        </a:xfrm>
        <a:prstGeom prst="blockArc">
          <a:avLst>
            <a:gd name="adj1" fmla="val 10799998"/>
            <a:gd name="adj2" fmla="val 16200001"/>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CDE32C-C430-4811-9D57-93151411D1AE}">
      <dsp:nvSpPr>
        <dsp:cNvPr id="0" name=""/>
        <dsp:cNvSpPr/>
      </dsp:nvSpPr>
      <dsp:spPr>
        <a:xfrm>
          <a:off x="585400" y="634517"/>
          <a:ext cx="3267468" cy="3267468"/>
        </a:xfrm>
        <a:prstGeom prst="blockArc">
          <a:avLst>
            <a:gd name="adj1" fmla="val 5399090"/>
            <a:gd name="adj2" fmla="val 10720701"/>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4C43C6-096F-4C9F-98E6-5FF8794950CE}">
      <dsp:nvSpPr>
        <dsp:cNvPr id="0" name=""/>
        <dsp:cNvSpPr/>
      </dsp:nvSpPr>
      <dsp:spPr>
        <a:xfrm>
          <a:off x="490863" y="637345"/>
          <a:ext cx="3267468" cy="3267468"/>
        </a:xfrm>
        <a:prstGeom prst="blockArc">
          <a:avLst>
            <a:gd name="adj1" fmla="val 73203"/>
            <a:gd name="adj2" fmla="val 5195317"/>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49252A8-A334-4550-A533-ADE09F81AD1D}">
      <dsp:nvSpPr>
        <dsp:cNvPr id="0" name=""/>
        <dsp:cNvSpPr/>
      </dsp:nvSpPr>
      <dsp:spPr>
        <a:xfrm>
          <a:off x="490504" y="668475"/>
          <a:ext cx="3267468" cy="3267468"/>
        </a:xfrm>
        <a:prstGeom prst="blockArc">
          <a:avLst>
            <a:gd name="adj1" fmla="val 16405464"/>
            <a:gd name="adj2" fmla="val 6137"/>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BF919E-C8BA-4D3A-8C74-C7BD02B69BF4}">
      <dsp:nvSpPr>
        <dsp:cNvPr id="0" name=""/>
        <dsp:cNvSpPr/>
      </dsp:nvSpPr>
      <dsp:spPr>
        <a:xfrm>
          <a:off x="1372248" y="1516264"/>
          <a:ext cx="1503975" cy="150397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BE" sz="1600" b="1" kern="1200" dirty="0" err="1">
              <a:solidFill>
                <a:schemeClr val="tx1"/>
              </a:solidFill>
            </a:rPr>
            <a:t>Shared</a:t>
          </a:r>
          <a:r>
            <a:rPr lang="fr-BE" sz="1600" b="1" kern="1200" dirty="0">
              <a:solidFill>
                <a:schemeClr val="tx1"/>
              </a:solidFill>
            </a:rPr>
            <a:t> </a:t>
          </a:r>
          <a:r>
            <a:rPr lang="fr-BE" sz="1600" b="1" kern="1200" dirty="0" err="1">
              <a:solidFill>
                <a:schemeClr val="tx1"/>
              </a:solidFill>
            </a:rPr>
            <a:t>governance</a:t>
          </a:r>
          <a:endParaRPr lang="fr-BE" sz="1600" b="1" kern="1200" dirty="0">
            <a:solidFill>
              <a:schemeClr val="tx1"/>
            </a:solidFill>
          </a:endParaRPr>
        </a:p>
      </dsp:txBody>
      <dsp:txXfrm>
        <a:off x="1592500" y="1736516"/>
        <a:ext cx="1063471" cy="1063471"/>
      </dsp:txXfrm>
    </dsp:sp>
    <dsp:sp modelId="{8DF14617-E443-486E-BA5A-B7812C1E02BB}">
      <dsp:nvSpPr>
        <dsp:cNvPr id="0" name=""/>
        <dsp:cNvSpPr/>
      </dsp:nvSpPr>
      <dsp:spPr>
        <a:xfrm>
          <a:off x="1475132" y="-11657"/>
          <a:ext cx="1488856" cy="14417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fr-BE" sz="1500" b="1" kern="1200" dirty="0">
              <a:solidFill>
                <a:schemeClr val="tx1"/>
              </a:solidFill>
            </a:rPr>
            <a:t>Multi-</a:t>
          </a:r>
          <a:r>
            <a:rPr lang="fr-BE" sz="1500" b="1" kern="1200" dirty="0" err="1">
              <a:solidFill>
                <a:schemeClr val="tx1"/>
              </a:solidFill>
            </a:rPr>
            <a:t>actors</a:t>
          </a:r>
          <a:endParaRPr lang="fr-BE" sz="1500" b="1" kern="1200" dirty="0">
            <a:solidFill>
              <a:schemeClr val="tx1"/>
            </a:solidFill>
          </a:endParaRPr>
        </a:p>
      </dsp:txBody>
      <dsp:txXfrm>
        <a:off x="1693170" y="199485"/>
        <a:ext cx="1052780" cy="1019481"/>
      </dsp:txXfrm>
    </dsp:sp>
    <dsp:sp modelId="{71D41A62-624A-423B-9FEF-227A83DDA7E8}">
      <dsp:nvSpPr>
        <dsp:cNvPr id="0" name=""/>
        <dsp:cNvSpPr/>
      </dsp:nvSpPr>
      <dsp:spPr>
        <a:xfrm>
          <a:off x="2975642" y="1584175"/>
          <a:ext cx="1488856" cy="14417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fr-BE" sz="1500" b="1" kern="1200" dirty="0">
              <a:solidFill>
                <a:schemeClr val="tx1"/>
              </a:solidFill>
            </a:rPr>
            <a:t>Multi-services</a:t>
          </a:r>
        </a:p>
      </dsp:txBody>
      <dsp:txXfrm>
        <a:off x="3193680" y="1795317"/>
        <a:ext cx="1052780" cy="1019481"/>
      </dsp:txXfrm>
    </dsp:sp>
    <dsp:sp modelId="{30C5B635-A281-4A06-8FD7-26A0EEB23A37}">
      <dsp:nvSpPr>
        <dsp:cNvPr id="0" name=""/>
        <dsp:cNvSpPr/>
      </dsp:nvSpPr>
      <dsp:spPr>
        <a:xfrm>
          <a:off x="1475129" y="3143203"/>
          <a:ext cx="1488856" cy="14417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fr-BE" sz="1500" b="1" kern="1200" dirty="0">
              <a:solidFill>
                <a:schemeClr val="tx1"/>
              </a:solidFill>
            </a:rPr>
            <a:t>Political &amp; Technical</a:t>
          </a:r>
        </a:p>
      </dsp:txBody>
      <dsp:txXfrm>
        <a:off x="1693167" y="3354345"/>
        <a:ext cx="1052780" cy="1019481"/>
      </dsp:txXfrm>
    </dsp:sp>
    <dsp:sp modelId="{36E332A3-6DF6-4754-9252-F4D8DDAA1A6A}">
      <dsp:nvSpPr>
        <dsp:cNvPr id="0" name=""/>
        <dsp:cNvSpPr/>
      </dsp:nvSpPr>
      <dsp:spPr>
        <a:xfrm>
          <a:off x="-120702" y="1584177"/>
          <a:ext cx="1488856" cy="14417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fr-BE" sz="1500" b="1" kern="1200" dirty="0">
              <a:solidFill>
                <a:schemeClr val="tx1"/>
              </a:solidFill>
            </a:rPr>
            <a:t>Top-Down / </a:t>
          </a:r>
          <a:r>
            <a:rPr lang="fr-BE" sz="1500" b="1" kern="1200" dirty="0" err="1">
              <a:solidFill>
                <a:schemeClr val="tx1"/>
              </a:solidFill>
            </a:rPr>
            <a:t>Bottom</a:t>
          </a:r>
          <a:r>
            <a:rPr lang="fr-BE" sz="1500" b="1" kern="1200" dirty="0">
              <a:solidFill>
                <a:schemeClr val="tx1"/>
              </a:solidFill>
            </a:rPr>
            <a:t>-Up</a:t>
          </a:r>
        </a:p>
      </dsp:txBody>
      <dsp:txXfrm>
        <a:off x="97336" y="1795319"/>
        <a:ext cx="1052780" cy="10194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E6D5C-E95E-47F2-B9AE-BB96A91791D6}">
      <dsp:nvSpPr>
        <dsp:cNvPr id="0" name=""/>
        <dsp:cNvSpPr/>
      </dsp:nvSpPr>
      <dsp:spPr>
        <a:xfrm>
          <a:off x="3168356" y="-65785"/>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err="1" smtClean="0"/>
            <a:t>Відобразити</a:t>
          </a:r>
          <a:endParaRPr lang="uk-UA" sz="1400" kern="1200" dirty="0"/>
        </a:p>
      </dsp:txBody>
      <dsp:txXfrm>
        <a:off x="3390448" y="118074"/>
        <a:ext cx="1072355" cy="887752"/>
      </dsp:txXfrm>
    </dsp:sp>
    <dsp:sp modelId="{1A7A4F9B-0BC2-4C28-9235-6CFF160A0194}">
      <dsp:nvSpPr>
        <dsp:cNvPr id="0" name=""/>
        <dsp:cNvSpPr/>
      </dsp:nvSpPr>
      <dsp:spPr>
        <a:xfrm rot="524751">
          <a:off x="4754807" y="551379"/>
          <a:ext cx="204410"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a:off x="4755164" y="608198"/>
        <a:ext cx="143087" cy="184441"/>
      </dsp:txXfrm>
    </dsp:sp>
    <dsp:sp modelId="{73CE3C9A-CCC0-43A9-B4C2-8857E060D507}">
      <dsp:nvSpPr>
        <dsp:cNvPr id="0" name=""/>
        <dsp:cNvSpPr/>
      </dsp:nvSpPr>
      <dsp:spPr>
        <a:xfrm>
          <a:off x="5040565" y="222236"/>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t>Приділити увагу</a:t>
          </a:r>
          <a:endParaRPr lang="uk-UA" sz="1400" kern="1200" dirty="0"/>
        </a:p>
      </dsp:txBody>
      <dsp:txXfrm>
        <a:off x="5262657" y="406095"/>
        <a:ext cx="1072355" cy="887752"/>
      </dsp:txXfrm>
    </dsp:sp>
    <dsp:sp modelId="{3437ED47-491B-4EA6-8BAE-B9684E2BEED9}">
      <dsp:nvSpPr>
        <dsp:cNvPr id="0" name=""/>
        <dsp:cNvSpPr/>
      </dsp:nvSpPr>
      <dsp:spPr>
        <a:xfrm rot="2535373">
          <a:off x="6353014" y="1311122"/>
          <a:ext cx="245147"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a:off x="6362569" y="1347876"/>
        <a:ext cx="171603" cy="184441"/>
      </dsp:txXfrm>
    </dsp:sp>
    <dsp:sp modelId="{9DE87212-F547-452C-A56C-080E2B95CF79}">
      <dsp:nvSpPr>
        <dsp:cNvPr id="0" name=""/>
        <dsp:cNvSpPr/>
      </dsp:nvSpPr>
      <dsp:spPr>
        <a:xfrm>
          <a:off x="6404340" y="1461271"/>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t>Зрозуміти</a:t>
          </a:r>
          <a:endParaRPr lang="uk-UA" sz="1400" kern="1200" dirty="0"/>
        </a:p>
      </dsp:txBody>
      <dsp:txXfrm>
        <a:off x="6626432" y="1645130"/>
        <a:ext cx="1072355" cy="887752"/>
      </dsp:txXfrm>
    </dsp:sp>
    <dsp:sp modelId="{1B6AB6F9-3B19-4BB0-8D94-BAFC34E530BD}">
      <dsp:nvSpPr>
        <dsp:cNvPr id="0" name=""/>
        <dsp:cNvSpPr/>
      </dsp:nvSpPr>
      <dsp:spPr>
        <a:xfrm rot="6774096">
          <a:off x="6829455" y="2609411"/>
          <a:ext cx="96757"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rot="10800000">
        <a:off x="6849616" y="2657523"/>
        <a:ext cx="67730" cy="184441"/>
      </dsp:txXfrm>
    </dsp:sp>
    <dsp:sp modelId="{C7D646D9-9894-4420-9593-B0626F442FB0}">
      <dsp:nvSpPr>
        <dsp:cNvPr id="0" name=""/>
        <dsp:cNvSpPr/>
      </dsp:nvSpPr>
      <dsp:spPr>
        <a:xfrm>
          <a:off x="5832657" y="2814529"/>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err="1" smtClean="0"/>
            <a:t>Пов</a:t>
          </a:r>
          <a:r>
            <a:rPr lang="en-US" sz="1400" kern="1200" dirty="0" smtClean="0"/>
            <a:t>’</a:t>
          </a:r>
          <a:r>
            <a:rPr lang="uk-UA" sz="1400" kern="1200" dirty="0" err="1" smtClean="0"/>
            <a:t>язати</a:t>
          </a:r>
          <a:endParaRPr lang="uk-UA" sz="1400" kern="1200" dirty="0"/>
        </a:p>
      </dsp:txBody>
      <dsp:txXfrm>
        <a:off x="6054749" y="2998388"/>
        <a:ext cx="1072355" cy="887752"/>
      </dsp:txXfrm>
    </dsp:sp>
    <dsp:sp modelId="{74A2BD3D-3C7E-458E-9998-4455BD02FA51}">
      <dsp:nvSpPr>
        <dsp:cNvPr id="0" name=""/>
        <dsp:cNvSpPr/>
      </dsp:nvSpPr>
      <dsp:spPr>
        <a:xfrm rot="9218064">
          <a:off x="5775591" y="3661754"/>
          <a:ext cx="124826"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rot="10800000">
        <a:off x="5811091" y="3714920"/>
        <a:ext cx="87378" cy="184441"/>
      </dsp:txXfrm>
    </dsp:sp>
    <dsp:sp modelId="{E2E3242B-6408-421C-AA3D-ABB3BA44DC48}">
      <dsp:nvSpPr>
        <dsp:cNvPr id="0" name=""/>
        <dsp:cNvSpPr/>
      </dsp:nvSpPr>
      <dsp:spPr>
        <a:xfrm>
          <a:off x="4320481" y="3564049"/>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err="1" smtClean="0"/>
            <a:t>Аналізувати</a:t>
          </a:r>
          <a:endParaRPr lang="uk-UA" sz="1400" kern="1200" dirty="0"/>
        </a:p>
      </dsp:txBody>
      <dsp:txXfrm>
        <a:off x="4542573" y="3747908"/>
        <a:ext cx="1072355" cy="887752"/>
      </dsp:txXfrm>
    </dsp:sp>
    <dsp:sp modelId="{E213219E-39EF-43FE-A40A-C32B94890F36}">
      <dsp:nvSpPr>
        <dsp:cNvPr id="0" name=""/>
        <dsp:cNvSpPr/>
      </dsp:nvSpPr>
      <dsp:spPr>
        <a:xfrm rot="10830837">
          <a:off x="4107707" y="4030046"/>
          <a:ext cx="150395"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rot="10800000">
        <a:off x="4152824" y="4091729"/>
        <a:ext cx="105277" cy="184441"/>
      </dsp:txXfrm>
    </dsp:sp>
    <dsp:sp modelId="{4458A5B8-31C9-470E-9E9F-8E0158D80EA3}">
      <dsp:nvSpPr>
        <dsp:cNvPr id="0" name=""/>
        <dsp:cNvSpPr/>
      </dsp:nvSpPr>
      <dsp:spPr>
        <a:xfrm>
          <a:off x="2520277" y="3547900"/>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t>Оцінити</a:t>
          </a:r>
          <a:endParaRPr lang="uk-UA" sz="1400" kern="1200" dirty="0"/>
        </a:p>
      </dsp:txBody>
      <dsp:txXfrm>
        <a:off x="2742369" y="3731759"/>
        <a:ext cx="1072355" cy="887752"/>
      </dsp:txXfrm>
    </dsp:sp>
    <dsp:sp modelId="{FE4B2FAD-B34A-414B-8AA5-8615A2CCE638}">
      <dsp:nvSpPr>
        <dsp:cNvPr id="0" name=""/>
        <dsp:cNvSpPr/>
      </dsp:nvSpPr>
      <dsp:spPr>
        <a:xfrm rot="12106107">
          <a:off x="2371988" y="3692989"/>
          <a:ext cx="165644"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rot="10800000">
        <a:off x="2419909" y="3763684"/>
        <a:ext cx="115951" cy="184441"/>
      </dsp:txXfrm>
    </dsp:sp>
    <dsp:sp modelId="{14949512-D5A5-47E7-9BE1-B7D49F5FD8F1}">
      <dsp:nvSpPr>
        <dsp:cNvPr id="0" name=""/>
        <dsp:cNvSpPr/>
      </dsp:nvSpPr>
      <dsp:spPr>
        <a:xfrm>
          <a:off x="864097" y="2886534"/>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uk-UA" sz="1400" kern="1200" dirty="0" smtClean="0"/>
            <a:t>Вирішити</a:t>
          </a:r>
          <a:endParaRPr lang="uk-UA" sz="1400" kern="1200" dirty="0"/>
        </a:p>
      </dsp:txBody>
      <dsp:txXfrm>
        <a:off x="1086189" y="3070393"/>
        <a:ext cx="1072355" cy="887752"/>
      </dsp:txXfrm>
    </dsp:sp>
    <dsp:sp modelId="{B20E1B8E-8942-4692-A819-C2D029AE0F29}">
      <dsp:nvSpPr>
        <dsp:cNvPr id="0" name=""/>
        <dsp:cNvSpPr/>
      </dsp:nvSpPr>
      <dsp:spPr>
        <a:xfrm rot="14948720">
          <a:off x="1246852" y="2609206"/>
          <a:ext cx="178558"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rot="10800000">
        <a:off x="1283170" y="2695716"/>
        <a:ext cx="124991" cy="184441"/>
      </dsp:txXfrm>
    </dsp:sp>
    <dsp:sp modelId="{0F1AF06E-ADE2-4B6D-B8EF-69874006E89D}">
      <dsp:nvSpPr>
        <dsp:cNvPr id="0" name=""/>
        <dsp:cNvSpPr/>
      </dsp:nvSpPr>
      <dsp:spPr>
        <a:xfrm>
          <a:off x="288027" y="1374366"/>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err="1" smtClean="0"/>
            <a:t>Розробити</a:t>
          </a:r>
          <a:endParaRPr lang="uk-UA" sz="1400" kern="1200" dirty="0"/>
        </a:p>
      </dsp:txBody>
      <dsp:txXfrm>
        <a:off x="510119" y="1558225"/>
        <a:ext cx="1072355" cy="887752"/>
      </dsp:txXfrm>
    </dsp:sp>
    <dsp:sp modelId="{2C3B9F66-64B9-4F9A-BC36-C6BDE43ECBD7}">
      <dsp:nvSpPr>
        <dsp:cNvPr id="0" name=""/>
        <dsp:cNvSpPr/>
      </dsp:nvSpPr>
      <dsp:spPr>
        <a:xfrm rot="18671151">
          <a:off x="1500904" y="1274364"/>
          <a:ext cx="95344"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a:off x="1505788" y="1346608"/>
        <a:ext cx="66741" cy="184441"/>
      </dsp:txXfrm>
    </dsp:sp>
    <dsp:sp modelId="{F98E6E2C-5029-48A8-A9FA-236D3F8ABCF5}">
      <dsp:nvSpPr>
        <dsp:cNvPr id="0" name=""/>
        <dsp:cNvSpPr/>
      </dsp:nvSpPr>
      <dsp:spPr>
        <a:xfrm>
          <a:off x="1296139" y="222234"/>
          <a:ext cx="1516539" cy="1255470"/>
        </a:xfrm>
        <a:prstGeom prst="ellips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u-RU" sz="1400" kern="1200" dirty="0" err="1" smtClean="0"/>
            <a:t>Презентувати</a:t>
          </a:r>
          <a:endParaRPr lang="uk-UA" sz="1400" kern="1200" dirty="0"/>
        </a:p>
      </dsp:txBody>
      <dsp:txXfrm>
        <a:off x="1518231" y="406093"/>
        <a:ext cx="1072355" cy="887752"/>
      </dsp:txXfrm>
    </dsp:sp>
    <dsp:sp modelId="{CA8E9F65-5236-47CD-957F-4978BDA09445}">
      <dsp:nvSpPr>
        <dsp:cNvPr id="0" name=""/>
        <dsp:cNvSpPr/>
      </dsp:nvSpPr>
      <dsp:spPr>
        <a:xfrm rot="21075254">
          <a:off x="2882593" y="553137"/>
          <a:ext cx="204413" cy="30740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uk-UA" sz="1100" kern="1200"/>
        </a:p>
      </dsp:txBody>
      <dsp:txXfrm>
        <a:off x="2882950" y="619280"/>
        <a:ext cx="143089" cy="184441"/>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12F9EA-AAE9-4AEA-BA07-FD33482CE85B}" type="datetimeFigureOut">
              <a:rPr lang="uk-UA" smtClean="0"/>
              <a:t>01.11.2018</a:t>
            </a:fld>
            <a:endParaRPr lang="uk-UA"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0748D0-7B15-4BF0-A179-966D2B72C011}" type="slidenum">
              <a:rPr lang="uk-UA" smtClean="0"/>
              <a:t>‹#›</a:t>
            </a:fld>
            <a:endParaRPr lang="uk-UA" dirty="0"/>
          </a:p>
        </p:txBody>
      </p:sp>
    </p:spTree>
    <p:extLst>
      <p:ext uri="{BB962C8B-B14F-4D97-AF65-F5344CB8AC3E}">
        <p14:creationId xmlns:p14="http://schemas.microsoft.com/office/powerpoint/2010/main" val="341221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9F0748D0-7B15-4BF0-A179-966D2B72C011}" type="slidenum">
              <a:rPr lang="uk-UA" smtClean="0"/>
              <a:t>4</a:t>
            </a:fld>
            <a:endParaRPr lang="uk-UA" dirty="0"/>
          </a:p>
        </p:txBody>
      </p:sp>
    </p:spTree>
    <p:extLst>
      <p:ext uri="{BB962C8B-B14F-4D97-AF65-F5344CB8AC3E}">
        <p14:creationId xmlns:p14="http://schemas.microsoft.com/office/powerpoint/2010/main" val="2130923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9F0748D0-7B15-4BF0-A179-966D2B72C011}" type="slidenum">
              <a:rPr lang="uk-UA" smtClean="0"/>
              <a:t>7</a:t>
            </a:fld>
            <a:endParaRPr lang="uk-UA" dirty="0"/>
          </a:p>
        </p:txBody>
      </p:sp>
    </p:spTree>
    <p:extLst>
      <p:ext uri="{BB962C8B-B14F-4D97-AF65-F5344CB8AC3E}">
        <p14:creationId xmlns:p14="http://schemas.microsoft.com/office/powerpoint/2010/main" val="3483008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тки 1"/>
          <p:cNvSpPr txBox="1">
            <a:spLocks noGrp="1"/>
          </p:cNvSpPr>
          <p:nvPr>
            <p:ph type="body"/>
          </p:nvPr>
        </p:nvSpPr>
        <p:spPr>
          <a:xfrm>
            <a:off x="685800" y="609600"/>
            <a:ext cx="7086600" cy="533400"/>
          </a:xfrm>
          <a:prstGeom prst="rect">
            <a:avLst/>
          </a:prstGeom>
        </p:spPr>
        <p:txBody>
          <a:bodyPr/>
          <a:lstStyle>
            <a:lvl1pPr lvl="0" rtl="0">
              <a:defRPr/>
            </a:lvl1p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тки 1"/>
          <p:cNvSpPr txBox="1">
            <a:spLocks noGrp="1"/>
          </p:cNvSpPr>
          <p:nvPr>
            <p:ph type="body"/>
          </p:nvPr>
        </p:nvSpPr>
        <p:spPr>
          <a:xfrm>
            <a:off x="685800" y="609600"/>
            <a:ext cx="7086600" cy="533400"/>
          </a:xfrm>
          <a:prstGeom prst="rect">
            <a:avLst/>
          </a:prstGeom>
        </p:spPr>
        <p:txBody>
          <a:bodyPr/>
          <a:lstStyle>
            <a:lvl1pPr lvl="0" rtl="0">
              <a:defRPr/>
            </a:lvl1p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тки 1"/>
          <p:cNvSpPr txBox="1">
            <a:spLocks noGrp="1"/>
          </p:cNvSpPr>
          <p:nvPr>
            <p:ph type="body"/>
          </p:nvPr>
        </p:nvSpPr>
        <p:spPr>
          <a:xfrm>
            <a:off x="685800" y="609600"/>
            <a:ext cx="7086600" cy="533400"/>
          </a:xfrm>
          <a:prstGeom prst="rect">
            <a:avLst/>
          </a:prstGeom>
        </p:spPr>
        <p:txBody>
          <a:bodyPr/>
          <a:lstStyle>
            <a:lvl1pPr lvl="0" rtl="0">
              <a:defRPr/>
            </a:lvl1p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тки 1"/>
          <p:cNvSpPr txBox="1">
            <a:spLocks noGrp="1"/>
          </p:cNvSpPr>
          <p:nvPr>
            <p:ph type="body"/>
          </p:nvPr>
        </p:nvSpPr>
        <p:spPr>
          <a:xfrm>
            <a:off x="685800" y="609600"/>
            <a:ext cx="7086600" cy="533400"/>
          </a:xfrm>
          <a:prstGeom prst="rect">
            <a:avLst/>
          </a:prstGeom>
        </p:spPr>
        <p:txBody>
          <a:bodyPr/>
          <a:lstStyle>
            <a:lvl1pPr lvl="0">
              <a:defRPr/>
            </a:lvl1p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9F0748D0-7B15-4BF0-A179-966D2B72C011}" type="slidenum">
              <a:rPr lang="uk-UA" smtClean="0"/>
              <a:t>69</a:t>
            </a:fld>
            <a:endParaRPr lang="uk-UA" dirty="0"/>
          </a:p>
        </p:txBody>
      </p:sp>
    </p:spTree>
    <p:extLst>
      <p:ext uri="{BB962C8B-B14F-4D97-AF65-F5344CB8AC3E}">
        <p14:creationId xmlns:p14="http://schemas.microsoft.com/office/powerpoint/2010/main" val="345040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ru-RU"/>
              <a:t>Образец заголовка</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Date Placeholder 6"/>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ru-RU"/>
              <a:t>Образец заголовка</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6891D970-AE26-49FD-946D-8B1094CD11EF}" type="slidenum">
              <a:rPr lang="uk-UA" smtClean="0"/>
              <a:t>‹#›</a:t>
            </a:fld>
            <a:endParaRPr lang="uk-UA" dirty="0"/>
          </a:p>
        </p:txBody>
      </p:sp>
      <p:sp>
        <p:nvSpPr>
          <p:cNvPr id="9" name="Content Placeholder 8"/>
          <p:cNvSpPr>
            <a:spLocks noGrp="1"/>
          </p:cNvSpPr>
          <p:nvPr>
            <p:ph sz="quarter" idx="13"/>
          </p:nvPr>
        </p:nvSpPr>
        <p:spPr>
          <a:xfrm>
            <a:off x="304800" y="381000"/>
            <a:ext cx="7772400" cy="494284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ru-RU"/>
              <a:t>Образец заголовка</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9" name="Slide Number Placeholder 8"/>
          <p:cNvSpPr>
            <a:spLocks noGrp="1"/>
          </p:cNvSpPr>
          <p:nvPr>
            <p:ph type="sldNum" sz="quarter" idx="11"/>
          </p:nvPr>
        </p:nvSpPr>
        <p:spPr/>
        <p:txBody>
          <a:bodyPr/>
          <a:lstStyle/>
          <a:p>
            <a:fld id="{6891D970-AE26-49FD-946D-8B1094CD11EF}" type="slidenum">
              <a:rPr lang="uk-UA" smtClean="0"/>
              <a:t>‹#›</a:t>
            </a:fld>
            <a:endParaRPr lang="uk-UA" dirty="0"/>
          </a:p>
        </p:txBody>
      </p:sp>
      <p:sp>
        <p:nvSpPr>
          <p:cNvPr id="10" name="Footer Placeholder 9"/>
          <p:cNvSpPr>
            <a:spLocks noGrp="1"/>
          </p:cNvSpPr>
          <p:nvPr>
            <p:ph type="ftr" sz="quarter" idx="12"/>
          </p:nvPr>
        </p:nvSpPr>
        <p:spPr/>
        <p:txBody>
          <a:bodyPr/>
          <a:lstStyle/>
          <a:p>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767875A-1C5F-4802-90DE-6D908077A204}" type="datetimeFigureOut">
              <a:rPr lang="uk-UA" smtClean="0"/>
              <a:t>01.11.2018</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6891D970-AE26-49FD-946D-8B1094CD11EF}" type="slidenum">
              <a:rPr lang="uk-UA" smtClean="0"/>
              <a:t>‹#›</a:t>
            </a:fld>
            <a:endParaRPr lang="uk-UA"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Объект с подписью">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304801" y="5495544"/>
            <a:ext cx="7772400" cy="594360"/>
          </a:xfrm>
          <a:prstGeom prst="rect">
            <a:avLst/>
          </a:prstGeom>
        </p:spPr>
        <p:txBody>
          <a:bodyPr anchor="b"/>
          <a:lstStyle>
            <a:lvl1pPr lvl="0" algn="ctr" rtl="0">
              <a:defRPr sz="2200" b="1"/>
            </a:lvl1pPr>
          </a:lstStyle>
          <a:p>
            <a:pPr lvl="0" rtl="0"/>
            <a:r>
              <a:rPr lang="ru-RU"/>
              <a:t>Образец заголовка</a:t>
            </a:r>
          </a:p>
        </p:txBody>
      </p:sp>
      <p:sp>
        <p:nvSpPr>
          <p:cNvPr id="3" name="Текст 2"/>
          <p:cNvSpPr txBox="1">
            <a:spLocks noGrp="1"/>
          </p:cNvSpPr>
          <p:nvPr>
            <p:ph type="body" sz="half" idx="2"/>
          </p:nvPr>
        </p:nvSpPr>
        <p:spPr>
          <a:xfrm>
            <a:off x="304799" y="6096000"/>
            <a:ext cx="7772401" cy="609600"/>
          </a:xfrm>
          <a:prstGeom prst="rect">
            <a:avLst/>
          </a:prstGeom>
        </p:spPr>
        <p:txBody>
          <a:bodyPr/>
          <a:lstStyle>
            <a:lvl1pPr marL="0" lvl="0" indent="0" algn="ctr" rtl="0">
              <a:buNone/>
              <a:defRPr sz="1600"/>
            </a:lvl1pPr>
          </a:lstStyle>
          <a:p>
            <a:pPr lvl="0" rtl="0"/>
            <a:r>
              <a:rPr lang="ru-RU"/>
              <a:t>Образец текста</a:t>
            </a:r>
          </a:p>
        </p:txBody>
      </p:sp>
      <p:sp>
        <p:nvSpPr>
          <p:cNvPr id="4" name="Дата 3"/>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5" name="Нижний колонтитул 4"/>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6" name="Номер слайда 5"/>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
        <p:nvSpPr>
          <p:cNvPr id="7" name="Текст 6"/>
          <p:cNvSpPr txBox="1">
            <a:spLocks noGrp="1"/>
          </p:cNvSpPr>
          <p:nvPr>
            <p:ph type="body" sz="quarter" idx="13"/>
          </p:nvPr>
        </p:nvSpPr>
        <p:spPr>
          <a:xfrm>
            <a:off x="304800" y="381000"/>
            <a:ext cx="7772400" cy="4942840"/>
          </a:xfrm>
          <a:prstGeom prst="rect">
            <a:avLst/>
          </a:prstGeom>
        </p:spPr>
        <p:txBody>
          <a:bodyPr/>
          <a:lstStyle>
            <a:lvl1pPr lvl="0" rtl="0">
              <a:defRPr/>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Tree>
    <p:extLst>
      <p:ext uri="{BB962C8B-B14F-4D97-AF65-F5344CB8AC3E}">
        <p14:creationId xmlns:p14="http://schemas.microsoft.com/office/powerpoint/2010/main" val="166120610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Заголовок раздела">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722313" y="5486400"/>
            <a:ext cx="7659689" cy="1168400"/>
          </a:xfrm>
          <a:prstGeom prst="rect">
            <a:avLst/>
          </a:prstGeom>
        </p:spPr>
        <p:txBody>
          <a:bodyPr anchor="t"/>
          <a:lstStyle>
            <a:lvl1pPr lvl="0" algn="l" rtl="0">
              <a:defRPr sz="3600" b="0" cap="all"/>
            </a:lvl1pPr>
          </a:lstStyle>
          <a:p>
            <a:pPr lvl="0" rtl="0"/>
            <a:r>
              <a:rPr lang="ru-RU"/>
              <a:t>Образец заголовка</a:t>
            </a:r>
          </a:p>
        </p:txBody>
      </p:sp>
      <p:sp>
        <p:nvSpPr>
          <p:cNvPr id="3" name="Текст 2"/>
          <p:cNvSpPr txBox="1">
            <a:spLocks noGrp="1"/>
          </p:cNvSpPr>
          <p:nvPr>
            <p:ph type="body" idx="1"/>
          </p:nvPr>
        </p:nvSpPr>
        <p:spPr>
          <a:xfrm>
            <a:off x="722313" y="3852863"/>
            <a:ext cx="6135687" cy="1633538"/>
          </a:xfrm>
          <a:prstGeom prst="rect">
            <a:avLst/>
          </a:prstGeom>
        </p:spPr>
        <p:txBody>
          <a:bodyPr anchor="b"/>
          <a:lstStyle>
            <a:lvl1pPr marL="0" lvl="0" indent="0" rtl="0">
              <a:buNone/>
              <a:defRPr sz="2000">
                <a:solidFill>
                  <a:schemeClr val="tx1">
                    <a:tint val="75000"/>
                  </a:schemeClr>
                </a:solidFill>
              </a:defRPr>
            </a:lvl1pPr>
          </a:lstStyle>
          <a:p>
            <a:pPr lvl="0" rtl="0"/>
            <a:r>
              <a:rPr lang="ru-RU"/>
              <a:t>Образец текста</a:t>
            </a:r>
          </a:p>
        </p:txBody>
      </p:sp>
      <p:sp>
        <p:nvSpPr>
          <p:cNvPr id="4" name="Дата 3"/>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5" name="Нижний колонтитул 4"/>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6" name="Номер слайда 5"/>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9727209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Пустой слайд">
    <p:spTree>
      <p:nvGrpSpPr>
        <p:cNvPr id="1" name=""/>
        <p:cNvGrpSpPr/>
        <p:nvPr/>
      </p:nvGrpSpPr>
      <p:grpSpPr>
        <a:xfrm>
          <a:off x="0" y="0"/>
          <a:ext cx="0" cy="0"/>
          <a:chOff x="0" y="0"/>
          <a:chExt cx="0" cy="0"/>
        </a:xfrm>
      </p:grpSpPr>
      <p:sp>
        <p:nvSpPr>
          <p:cNvPr id="2" name="Дата 1"/>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3" name="Нижний колонтитул 2"/>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4" name="Номер слайда 3"/>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341115350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Рисунок с подписью">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301752" y="5495278"/>
            <a:ext cx="7772400" cy="594626"/>
          </a:xfrm>
          <a:prstGeom prst="rect">
            <a:avLst/>
          </a:prstGeom>
        </p:spPr>
        <p:txBody>
          <a:bodyPr anchor="b"/>
          <a:lstStyle>
            <a:lvl1pPr lvl="0" algn="ctr" rtl="0">
              <a:defRPr sz="2200" b="1">
                <a:solidFill>
                  <a:schemeClr val="tx2"/>
                </a:solidFill>
              </a:defRPr>
            </a:lvl1pPr>
          </a:lstStyle>
          <a:p>
            <a:pPr lvl="0" rtl="0"/>
            <a:r>
              <a:rPr lang="ru-RU"/>
              <a:t>Образец заголовка</a:t>
            </a:r>
          </a:p>
        </p:txBody>
      </p:sp>
      <p:sp>
        <p:nvSpPr>
          <p:cNvPr id="3" name="Рисунок 2"/>
          <p:cNvSpPr txBox="1">
            <a:spLocks noGrp="1"/>
          </p:cNvSpPr>
          <p:nvPr>
            <p:ph type="pic" idx="1"/>
          </p:nvPr>
        </p:nvSpPr>
        <p:spPr>
          <a:xfrm>
            <a:off x="0" y="0"/>
            <a:ext cx="8458200" cy="5486400"/>
          </a:xfrm>
          <a:prstGeom prst="rect">
            <a:avLst/>
          </a:prstGeom>
        </p:spPr>
        <p:txBody>
          <a:bodyPr/>
          <a:lstStyle>
            <a:lvl1pPr marL="0" lvl="0" indent="0" rtl="0">
              <a:buNone/>
              <a:defRPr sz="3200"/>
            </a:lvl1pPr>
          </a:lstStyle>
          <a:p>
            <a:pPr lvl="0" rtl="0"/>
            <a:r>
              <a:rPr lang="ru-RU"/>
              <a:t>Вставка рисунка</a:t>
            </a:r>
          </a:p>
        </p:txBody>
      </p:sp>
      <p:sp>
        <p:nvSpPr>
          <p:cNvPr id="4" name="Текст 3"/>
          <p:cNvSpPr txBox="1">
            <a:spLocks noGrp="1"/>
          </p:cNvSpPr>
          <p:nvPr>
            <p:ph type="body" sz="half" idx="2"/>
          </p:nvPr>
        </p:nvSpPr>
        <p:spPr>
          <a:xfrm>
            <a:off x="301752" y="6096000"/>
            <a:ext cx="7772400" cy="612648"/>
          </a:xfrm>
          <a:prstGeom prst="rect">
            <a:avLst/>
          </a:prstGeom>
        </p:spPr>
        <p:txBody>
          <a:bodyPr/>
          <a:lstStyle>
            <a:lvl1pPr marL="0" lvl="0" indent="0" algn="ctr" rtl="0">
              <a:buNone/>
              <a:defRPr sz="1600"/>
            </a:lvl1pPr>
          </a:lstStyle>
          <a:p>
            <a:pPr lvl="0" rtl="0"/>
            <a:r>
              <a:rPr lang="ru-RU"/>
              <a:t>Образец текста</a:t>
            </a:r>
          </a:p>
        </p:txBody>
      </p:sp>
      <p:sp>
        <p:nvSpPr>
          <p:cNvPr id="5" name="Дата 4"/>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6" name="Номер слайда 5"/>
          <p:cNvSpPr txBox="1">
            <a:spLocks noGrp="1"/>
          </p:cNvSpPr>
          <p:nvPr>
            <p:ph type="sldNum" sz="quarter" idx="11"/>
          </p:nvPr>
        </p:nvSpPr>
        <p:spPr>
          <a:prstGeom prst="rect">
            <a:avLst/>
          </a:prstGeom>
        </p:spPr>
        <p:txBody>
          <a:bodyPr/>
          <a:lstStyle>
            <a:lvl1pPr lvl="0" rtl="0">
              <a:defRPr/>
            </a:lvl1pPr>
          </a:lstStyle>
          <a:p>
            <a:fld id="{8B38DBA3-52F9-4AF4-A6A4-FA4D7DB2F99C}" type="slidenum">
              <a:rPr/>
              <a:pPr/>
              <a:t>‹#›</a:t>
            </a:fld>
            <a:endParaRPr/>
          </a:p>
        </p:txBody>
      </p:sp>
      <p:sp>
        <p:nvSpPr>
          <p:cNvPr id="7" name="Нижний колонтитул 6"/>
          <p:cNvSpPr txBox="1">
            <a:spLocks noGrp="1"/>
          </p:cNvSpPr>
          <p:nvPr>
            <p:ph type="ftr" sz="quarter" idx="12"/>
          </p:nvPr>
        </p:nvSpPr>
        <p:spPr>
          <a:prstGeom prst="rect">
            <a:avLst/>
          </a:prstGeom>
        </p:spPr>
        <p:txBody>
          <a:bodyPr/>
          <a:lstStyle>
            <a:lvl1pPr lvl="0" rtl="0">
              <a:defRPr/>
            </a:lvl1pPr>
          </a:lstStyle>
          <a:p>
            <a:endParaRPr>
              <a:solidFill>
                <a:srgbClr val="EEECE1"/>
              </a:solidFill>
            </a:endParaRPr>
          </a:p>
        </p:txBody>
      </p:sp>
    </p:spTree>
    <p:extLst>
      <p:ext uri="{BB962C8B-B14F-4D97-AF65-F5344CB8AC3E}">
        <p14:creationId xmlns:p14="http://schemas.microsoft.com/office/powerpoint/2010/main" val="387042358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Два объекта">
    <p:spTree>
      <p:nvGrpSpPr>
        <p:cNvPr id="1" name=""/>
        <p:cNvGrpSpPr/>
        <p:nvPr/>
      </p:nvGrpSpPr>
      <p:grpSpPr>
        <a:xfrm>
          <a:off x="0" y="0"/>
          <a:ext cx="0" cy="0"/>
          <a:chOff x="0" y="0"/>
          <a:chExt cx="0" cy="0"/>
        </a:xfrm>
      </p:grpSpPr>
      <p:sp>
        <p:nvSpPr>
          <p:cNvPr id="2" name="Заголовок 1"/>
          <p:cNvSpPr txBox="1">
            <a:spLocks noGrp="1"/>
          </p:cNvSpPr>
          <p:nvPr>
            <p:ph type="title"/>
          </p:nvPr>
        </p:nvSpPr>
        <p:spPr>
          <a:prstGeom prst="rect">
            <a:avLst/>
          </a:prstGeom>
        </p:spPr>
        <p:txBody>
          <a:bodyPr/>
          <a:lstStyle>
            <a:lvl1pPr lvl="0" rtl="0">
              <a:defRPr/>
            </a:lvl1pPr>
          </a:lstStyle>
          <a:p>
            <a:pPr lvl="0" rtl="0"/>
            <a:r>
              <a:rPr lang="ru-RU"/>
              <a:t>Образец заголовка</a:t>
            </a:r>
          </a:p>
        </p:txBody>
      </p:sp>
      <p:sp>
        <p:nvSpPr>
          <p:cNvPr id="3" name="Текст 2"/>
          <p:cNvSpPr txBox="1">
            <a:spLocks noGrp="1"/>
          </p:cNvSpPr>
          <p:nvPr>
            <p:ph type="body" sz="half" idx="1"/>
          </p:nvPr>
        </p:nvSpPr>
        <p:spPr>
          <a:xfrm>
            <a:off x="457200" y="1536192"/>
            <a:ext cx="3657600" cy="4590288"/>
          </a:xfrm>
          <a:prstGeom prst="rect">
            <a:avLst/>
          </a:prstGeom>
        </p:spPr>
        <p:txBody>
          <a:bodyPr/>
          <a:lstStyle>
            <a:lvl1pPr lvl="0" rtl="0">
              <a:defRPr sz="2800"/>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Текст 3"/>
          <p:cNvSpPr txBox="1">
            <a:spLocks noGrp="1"/>
          </p:cNvSpPr>
          <p:nvPr>
            <p:ph type="body" sz="half" idx="2"/>
          </p:nvPr>
        </p:nvSpPr>
        <p:spPr>
          <a:xfrm>
            <a:off x="4419600" y="1536192"/>
            <a:ext cx="3657600" cy="4590288"/>
          </a:xfrm>
          <a:prstGeom prst="rect">
            <a:avLst/>
          </a:prstGeom>
        </p:spPr>
        <p:txBody>
          <a:bodyPr/>
          <a:lstStyle>
            <a:lvl1pPr lvl="0" rtl="0">
              <a:defRPr sz="2800"/>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5" name="Дата 4"/>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6" name="Нижний колонтитул 5"/>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7" name="Номер слайда 6"/>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210862622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Заголовок и вертикальный текст">
    <p:spTree>
      <p:nvGrpSpPr>
        <p:cNvPr id="1" name=""/>
        <p:cNvGrpSpPr/>
        <p:nvPr/>
      </p:nvGrpSpPr>
      <p:grpSpPr>
        <a:xfrm>
          <a:off x="0" y="0"/>
          <a:ext cx="0" cy="0"/>
          <a:chOff x="0" y="0"/>
          <a:chExt cx="0" cy="0"/>
        </a:xfrm>
      </p:grpSpPr>
      <p:sp>
        <p:nvSpPr>
          <p:cNvPr id="2" name="Заголовок 1"/>
          <p:cNvSpPr txBox="1">
            <a:spLocks noGrp="1"/>
          </p:cNvSpPr>
          <p:nvPr>
            <p:ph type="title"/>
          </p:nvPr>
        </p:nvSpPr>
        <p:spPr>
          <a:prstGeom prst="rect">
            <a:avLst/>
          </a:prstGeom>
        </p:spPr>
        <p:txBody>
          <a:bodyPr/>
          <a:lstStyle>
            <a:lvl1pPr lvl="0" rtl="0">
              <a:defRPr/>
            </a:lvl1pPr>
          </a:lstStyle>
          <a:p>
            <a:pPr lvl="0" rtl="0"/>
            <a:r>
              <a:rPr lang="ru-RU"/>
              <a:t>Образец заголовка</a:t>
            </a:r>
          </a:p>
        </p:txBody>
      </p:sp>
      <p:sp>
        <p:nvSpPr>
          <p:cNvPr id="3" name="Текст 2"/>
          <p:cNvSpPr txBox="1">
            <a:spLocks noGrp="1"/>
          </p:cNvSpPr>
          <p:nvPr>
            <p:ph type="body" idx="1"/>
          </p:nvPr>
        </p:nvSpPr>
        <p:spPr>
          <a:prstGeom prst="rect">
            <a:avLst/>
          </a:prstGeom>
        </p:spPr>
        <p:txBody>
          <a:bodyPr/>
          <a:lstStyle>
            <a:lvl1pPr lvl="0" rtl="0">
              <a:defRPr/>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Дата 3"/>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5" name="Нижний колонтитул 4"/>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6" name="Номер слайда 5"/>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19730885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Титульный слайд">
    <p:spTree>
      <p:nvGrpSpPr>
        <p:cNvPr id="1" name=""/>
        <p:cNvGrpSpPr/>
        <p:nvPr/>
      </p:nvGrpSpPr>
      <p:grpSpPr>
        <a:xfrm>
          <a:off x="0" y="0"/>
          <a:ext cx="0" cy="0"/>
          <a:chOff x="0" y="0"/>
          <a:chExt cx="0" cy="0"/>
        </a:xfrm>
      </p:grpSpPr>
      <p:sp>
        <p:nvSpPr>
          <p:cNvPr id="2" name="Заголовок 1"/>
          <p:cNvSpPr txBox="1">
            <a:spLocks noGrp="1"/>
          </p:cNvSpPr>
          <p:nvPr>
            <p:ph type="ctrTitle"/>
          </p:nvPr>
        </p:nvSpPr>
        <p:spPr>
          <a:xfrm>
            <a:off x="685800" y="1905000"/>
            <a:ext cx="7543800" cy="2593975"/>
          </a:xfrm>
          <a:prstGeom prst="rect">
            <a:avLst/>
          </a:prstGeom>
        </p:spPr>
        <p:txBody>
          <a:bodyPr anchor="b"/>
          <a:lstStyle>
            <a:lvl1pPr lvl="0" rtl="0">
              <a:defRPr sz="6600">
                <a:solidFill>
                  <a:schemeClr val="tx2"/>
                </a:solidFill>
              </a:defRPr>
            </a:lvl1pPr>
          </a:lstStyle>
          <a:p>
            <a:pPr lvl="0" rtl="0"/>
            <a:r>
              <a:rPr lang="ru-RU"/>
              <a:t>Образец заголовка</a:t>
            </a:r>
          </a:p>
        </p:txBody>
      </p:sp>
      <p:sp>
        <p:nvSpPr>
          <p:cNvPr id="3" name="Подзаголовок 2"/>
          <p:cNvSpPr txBox="1">
            <a:spLocks noGrp="1"/>
          </p:cNvSpPr>
          <p:nvPr>
            <p:ph type="subTitle" idx="1"/>
          </p:nvPr>
        </p:nvSpPr>
        <p:spPr>
          <a:xfrm>
            <a:off x="685800" y="4572000"/>
            <a:ext cx="6461761" cy="1066800"/>
          </a:xfrm>
          <a:prstGeom prst="rect">
            <a:avLst/>
          </a:prstGeom>
        </p:spPr>
        <p:txBody>
          <a:bodyPr anchor="t"/>
          <a:lstStyle>
            <a:lvl1pPr marL="0" lvl="0" indent="0" algn="l" rtl="0">
              <a:buNone/>
              <a:defRPr sz="2000">
                <a:solidFill>
                  <a:schemeClr val="tx1">
                    <a:tint val="75000"/>
                  </a:schemeClr>
                </a:solidFill>
              </a:defRPr>
            </a:lvl1pPr>
          </a:lstStyle>
          <a:p>
            <a:pPr lvl="0" rtl="0"/>
            <a:r>
              <a:rPr lang="ru-RU"/>
              <a:t>Образец подзаголовка</a:t>
            </a:r>
          </a:p>
        </p:txBody>
      </p:sp>
      <p:sp>
        <p:nvSpPr>
          <p:cNvPr id="4" name="Дата 3"/>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5" name="Нижний колонтитул 4"/>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6" name="Номер слайда 5"/>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3530427843"/>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Только заголовок">
    <p:spTree>
      <p:nvGrpSpPr>
        <p:cNvPr id="1" name=""/>
        <p:cNvGrpSpPr/>
        <p:nvPr/>
      </p:nvGrpSpPr>
      <p:grpSpPr>
        <a:xfrm>
          <a:off x="0" y="0"/>
          <a:ext cx="0" cy="0"/>
          <a:chOff x="0" y="0"/>
          <a:chExt cx="0" cy="0"/>
        </a:xfrm>
      </p:grpSpPr>
      <p:sp>
        <p:nvSpPr>
          <p:cNvPr id="2" name="Заголовок 1"/>
          <p:cNvSpPr txBox="1">
            <a:spLocks noGrp="1"/>
          </p:cNvSpPr>
          <p:nvPr>
            <p:ph type="title"/>
          </p:nvPr>
        </p:nvSpPr>
        <p:spPr>
          <a:prstGeom prst="rect">
            <a:avLst/>
          </a:prstGeom>
        </p:spPr>
        <p:txBody>
          <a:bodyPr/>
          <a:lstStyle>
            <a:lvl1pPr lvl="0" rtl="0">
              <a:defRPr/>
            </a:lvl1pPr>
          </a:lstStyle>
          <a:p>
            <a:pPr lvl="0" rtl="0"/>
            <a:r>
              <a:rPr lang="ru-RU"/>
              <a:t>Образец заголовка</a:t>
            </a:r>
          </a:p>
        </p:txBody>
      </p:sp>
      <p:sp>
        <p:nvSpPr>
          <p:cNvPr id="3" name="Дата 2"/>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4" name="Нижний колонтитул 3"/>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5" name="Номер слайда 4"/>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342274554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Вертикальный заголовок и текст">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6629400" y="274638"/>
            <a:ext cx="1752600" cy="5851525"/>
          </a:xfrm>
          <a:prstGeom prst="rect">
            <a:avLst/>
          </a:prstGeom>
        </p:spPr>
        <p:txBody>
          <a:bodyPr anchor="b"/>
          <a:lstStyle>
            <a:lvl1pPr lvl="0" rtl="0">
              <a:defRPr/>
            </a:lvl1pPr>
          </a:lstStyle>
          <a:p>
            <a:pPr lvl="0" rtl="0"/>
            <a:r>
              <a:rPr lang="ru-RU"/>
              <a:t>Образец заголовка</a:t>
            </a:r>
          </a:p>
        </p:txBody>
      </p:sp>
      <p:sp>
        <p:nvSpPr>
          <p:cNvPr id="3" name="Текст 2"/>
          <p:cNvSpPr txBox="1">
            <a:spLocks noGrp="1"/>
          </p:cNvSpPr>
          <p:nvPr>
            <p:ph type="body" idx="1"/>
          </p:nvPr>
        </p:nvSpPr>
        <p:spPr>
          <a:xfrm>
            <a:off x="457200" y="274638"/>
            <a:ext cx="6019800" cy="5851525"/>
          </a:xfrm>
          <a:prstGeom prst="rect">
            <a:avLst/>
          </a:prstGeom>
        </p:spPr>
        <p:txBody>
          <a:bodyPr/>
          <a:lstStyle>
            <a:lvl1pPr lvl="0" rtl="0">
              <a:defRPr/>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Дата 3"/>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5" name="Нижний колонтитул 4"/>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6" name="Номер слайда 5"/>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2914950762"/>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Сравнение">
    <p:spTree>
      <p:nvGrpSpPr>
        <p:cNvPr id="1" name=""/>
        <p:cNvGrpSpPr/>
        <p:nvPr/>
      </p:nvGrpSpPr>
      <p:grpSpPr>
        <a:xfrm>
          <a:off x="0" y="0"/>
          <a:ext cx="0" cy="0"/>
          <a:chOff x="0" y="0"/>
          <a:chExt cx="0" cy="0"/>
        </a:xfrm>
      </p:grpSpPr>
      <p:sp>
        <p:nvSpPr>
          <p:cNvPr id="2" name="Заголовок 1"/>
          <p:cNvSpPr txBox="1">
            <a:spLocks noGrp="1"/>
          </p:cNvSpPr>
          <p:nvPr>
            <p:ph type="title"/>
          </p:nvPr>
        </p:nvSpPr>
        <p:spPr>
          <a:prstGeom prst="rect">
            <a:avLst/>
          </a:prstGeom>
        </p:spPr>
        <p:txBody>
          <a:bodyPr/>
          <a:lstStyle>
            <a:lvl1pPr lvl="0" rtl="0">
              <a:defRPr/>
            </a:lvl1pPr>
          </a:lstStyle>
          <a:p>
            <a:pPr lvl="0" rtl="0"/>
            <a:r>
              <a:rPr lang="ru-RU"/>
              <a:t>Образец заголовка</a:t>
            </a:r>
          </a:p>
        </p:txBody>
      </p:sp>
      <p:sp>
        <p:nvSpPr>
          <p:cNvPr id="3" name="Текст 2"/>
          <p:cNvSpPr txBox="1">
            <a:spLocks noGrp="1"/>
          </p:cNvSpPr>
          <p:nvPr>
            <p:ph type="body" idx="1"/>
          </p:nvPr>
        </p:nvSpPr>
        <p:spPr>
          <a:xfrm>
            <a:off x="457200" y="1535113"/>
            <a:ext cx="3657600" cy="639762"/>
          </a:xfrm>
          <a:prstGeom prst="rect">
            <a:avLst/>
          </a:prstGeom>
        </p:spPr>
        <p:txBody>
          <a:bodyPr anchor="b"/>
          <a:lstStyle>
            <a:lvl1pPr marL="0" lvl="0" indent="0" algn="ctr" rtl="0">
              <a:buNone/>
              <a:defRPr sz="2000" b="1">
                <a:solidFill>
                  <a:schemeClr val="tx2"/>
                </a:solidFill>
              </a:defRPr>
            </a:lvl1pPr>
          </a:lstStyle>
          <a:p>
            <a:pPr lvl="0" rtl="0"/>
            <a:r>
              <a:rPr lang="ru-RU"/>
              <a:t>Образец текста</a:t>
            </a:r>
          </a:p>
        </p:txBody>
      </p:sp>
      <p:sp>
        <p:nvSpPr>
          <p:cNvPr id="4" name="Текст 3"/>
          <p:cNvSpPr txBox="1">
            <a:spLocks noGrp="1"/>
          </p:cNvSpPr>
          <p:nvPr>
            <p:ph type="body" sz="half" idx="2"/>
          </p:nvPr>
        </p:nvSpPr>
        <p:spPr>
          <a:xfrm>
            <a:off x="457200" y="2174875"/>
            <a:ext cx="3657600" cy="3951288"/>
          </a:xfrm>
          <a:prstGeom prst="rect">
            <a:avLst/>
          </a:prstGeom>
        </p:spPr>
        <p:txBody>
          <a:bodyPr/>
          <a:lstStyle>
            <a:lvl1pPr lvl="0" rtl="0">
              <a:defRPr sz="2400"/>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5" name="Текст 4"/>
          <p:cNvSpPr txBox="1">
            <a:spLocks noGrp="1"/>
          </p:cNvSpPr>
          <p:nvPr>
            <p:ph type="body" sz="quarter" idx="3"/>
          </p:nvPr>
        </p:nvSpPr>
        <p:spPr>
          <a:xfrm>
            <a:off x="4419600" y="1535113"/>
            <a:ext cx="3657600" cy="639762"/>
          </a:xfrm>
          <a:prstGeom prst="rect">
            <a:avLst/>
          </a:prstGeom>
        </p:spPr>
        <p:txBody>
          <a:bodyPr anchor="b"/>
          <a:lstStyle>
            <a:lvl1pPr marL="0" lvl="0" indent="0" algn="ctr" rtl="0">
              <a:buNone/>
              <a:defRPr sz="2000" b="1">
                <a:solidFill>
                  <a:schemeClr val="tx2"/>
                </a:solidFill>
              </a:defRPr>
            </a:lvl1pPr>
          </a:lstStyle>
          <a:p>
            <a:pPr lvl="0" rtl="0"/>
            <a:r>
              <a:rPr lang="ru-RU"/>
              <a:t>Образец текста</a:t>
            </a:r>
          </a:p>
        </p:txBody>
      </p:sp>
      <p:sp>
        <p:nvSpPr>
          <p:cNvPr id="6" name="Текст 5"/>
          <p:cNvSpPr txBox="1">
            <a:spLocks noGrp="1"/>
          </p:cNvSpPr>
          <p:nvPr>
            <p:ph type="body" sz="quarter" idx="4"/>
          </p:nvPr>
        </p:nvSpPr>
        <p:spPr>
          <a:xfrm>
            <a:off x="4419600" y="2174875"/>
            <a:ext cx="3657600" cy="3951288"/>
          </a:xfrm>
          <a:prstGeom prst="rect">
            <a:avLst/>
          </a:prstGeom>
        </p:spPr>
        <p:txBody>
          <a:bodyPr/>
          <a:lstStyle>
            <a:lvl1pPr lvl="0" rtl="0">
              <a:defRPr sz="2400"/>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Дата 6"/>
          <p:cNvSpPr txBox="1">
            <a:spLocks noGrp="1"/>
          </p:cNvSpPr>
          <p:nvPr>
            <p:ph type="dt" sz="half" idx="10"/>
          </p:nvPr>
        </p:nvSpPr>
        <p:spPr>
          <a:prstGeom prst="rect">
            <a:avLst/>
          </a:prstGeom>
        </p:spPr>
        <p:txBody>
          <a:bodyPr/>
          <a:lstStyle>
            <a:lvl1pPr lvl="0" rtl="0">
              <a:defRPr/>
            </a:lvl1pPr>
          </a:lstStyle>
          <a:p>
            <a:endParaRPr>
              <a:solidFill>
                <a:srgbClr val="EEECE1"/>
              </a:solidFill>
            </a:endParaRPr>
          </a:p>
        </p:txBody>
      </p:sp>
      <p:sp>
        <p:nvSpPr>
          <p:cNvPr id="8" name="Нижний колонтитул 7"/>
          <p:cNvSpPr txBox="1">
            <a:spLocks noGrp="1"/>
          </p:cNvSpPr>
          <p:nvPr>
            <p:ph type="ftr" sz="quarter" idx="11"/>
          </p:nvPr>
        </p:nvSpPr>
        <p:spPr>
          <a:prstGeom prst="rect">
            <a:avLst/>
          </a:prstGeom>
        </p:spPr>
        <p:txBody>
          <a:bodyPr/>
          <a:lstStyle>
            <a:lvl1pPr lvl="0" rtl="0">
              <a:defRPr/>
            </a:lvl1pPr>
          </a:lstStyle>
          <a:p>
            <a:endParaRPr>
              <a:solidFill>
                <a:srgbClr val="EEECE1"/>
              </a:solidFill>
            </a:endParaRPr>
          </a:p>
        </p:txBody>
      </p:sp>
      <p:sp>
        <p:nvSpPr>
          <p:cNvPr id="9" name="Номер слайда 8"/>
          <p:cNvSpPr txBox="1">
            <a:spLocks noGrp="1"/>
          </p:cNvSpPr>
          <p:nvPr>
            <p:ph type="sldNum" sz="quarter" idx="12"/>
          </p:nvPr>
        </p:nvSpPr>
        <p:spPr>
          <a:prstGeom prst="rect">
            <a:avLst/>
          </a:prstGeom>
        </p:spPr>
        <p:txBody>
          <a:bodyPr/>
          <a:lstStyle>
            <a:lvl1pPr lvl="0" rtl="0">
              <a:defRPr/>
            </a:lvl1pPr>
          </a:lstStyle>
          <a:p>
            <a:fld id="{8B38DBA3-52F9-4AF4-A6A4-FA4D7DB2F99C}" type="slidenum">
              <a:rPr/>
              <a:pPr/>
              <a:t>‹#›</a:t>
            </a:fld>
            <a:endParaRPr/>
          </a:p>
        </p:txBody>
      </p:sp>
    </p:spTree>
    <p:extLst>
      <p:ext uri="{BB962C8B-B14F-4D97-AF65-F5344CB8AC3E}">
        <p14:creationId xmlns:p14="http://schemas.microsoft.com/office/powerpoint/2010/main" val="224405370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891D970-AE26-49FD-946D-8B1094CD11EF}" type="slidenum">
              <a:rPr lang="uk-UA" smtClean="0"/>
              <a:t>‹#›</a:t>
            </a:fld>
            <a:endParaRPr lang="uk-UA"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uk-UA"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767875A-1C5F-4802-90DE-6D908077A204}" type="datetimeFigureOut">
              <a:rPr lang="uk-UA" smtClean="0"/>
              <a:t>01.11.2018</a:t>
            </a:fld>
            <a:endParaRPr lang="uk-UA"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457200" y="274638"/>
            <a:ext cx="7620000" cy="1143000"/>
          </a:xfrm>
          <a:prstGeom prst="rect">
            <a:avLst/>
          </a:prstGeom>
        </p:spPr>
        <p:txBody>
          <a:bodyPr lIns="91440" tIns="45720" rIns="91440" bIns="45720" anchor="ctr"/>
          <a:lstStyle>
            <a:lvl1pPr lvl="0" rtl="0">
              <a:defRPr/>
            </a:lvl1pPr>
          </a:lstStyle>
          <a:p>
            <a:pPr lvl="0" rtl="0"/>
            <a:r>
              <a:rPr lang="ru-RU"/>
              <a:t>Образец заголовка</a:t>
            </a:r>
          </a:p>
        </p:txBody>
      </p:sp>
      <p:sp>
        <p:nvSpPr>
          <p:cNvPr id="3" name="Текст 2"/>
          <p:cNvSpPr txBox="1">
            <a:spLocks noGrp="1"/>
          </p:cNvSpPr>
          <p:nvPr>
            <p:ph type="body" idx="1"/>
          </p:nvPr>
        </p:nvSpPr>
        <p:spPr>
          <a:xfrm>
            <a:off x="457200" y="1600200"/>
            <a:ext cx="7620000" cy="4800600"/>
          </a:xfrm>
          <a:prstGeom prst="rect">
            <a:avLst/>
          </a:prstGeom>
        </p:spPr>
        <p:txBody>
          <a:bodyPr lIns="91440" tIns="45720" rIns="91440" bIns="45720"/>
          <a:lstStyle>
            <a:lvl1pPr lvl="0" rtl="0">
              <a:defRPr/>
            </a:lvl1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4" name="Прямоугольник 3"/>
          <p:cNvSpPr/>
          <p:nvPr/>
        </p:nvSpPr>
        <p:spPr>
          <a:xfrm>
            <a:off x="8458200" y="0"/>
            <a:ext cx="685800" cy="6858000"/>
          </a:xfrm>
          <a:prstGeom prst="rect">
            <a:avLst/>
          </a:prstGeom>
          <a:solidFill>
            <a:schemeClr val="tx2"/>
          </a:solidFill>
          <a:ln>
            <a:noFill/>
          </a:ln>
        </p:spPr>
        <p:txBody>
          <a:bodyPr anchor="ctr"/>
          <a:lstStyle>
            <a:lvl1pPr lvl="0" rtl="0">
              <a:defRPr/>
            </a:lvl1pPr>
          </a:lstStyle>
          <a:p>
            <a:endParaRPr>
              <a:solidFill>
                <a:prstClr val="black"/>
              </a:solidFill>
            </a:endParaRPr>
          </a:p>
        </p:txBody>
      </p:sp>
      <p:sp>
        <p:nvSpPr>
          <p:cNvPr id="5" name="Прямоугольник 4"/>
          <p:cNvSpPr/>
          <p:nvPr/>
        </p:nvSpPr>
        <p:spPr>
          <a:xfrm>
            <a:off x="8458200" y="5486400"/>
            <a:ext cx="685800" cy="685800"/>
          </a:xfrm>
          <a:prstGeom prst="rect">
            <a:avLst/>
          </a:prstGeom>
          <a:solidFill>
            <a:schemeClr val="accent1"/>
          </a:solidFill>
          <a:ln>
            <a:noFill/>
          </a:ln>
        </p:spPr>
        <p:txBody>
          <a:bodyPr anchor="ctr"/>
          <a:lstStyle>
            <a:lvl1pPr lvl="0" rtl="0">
              <a:defRPr/>
            </a:lvl1pPr>
          </a:lstStyle>
          <a:p>
            <a:endParaRPr>
              <a:solidFill>
                <a:prstClr val="black"/>
              </a:solidFill>
            </a:endParaRPr>
          </a:p>
        </p:txBody>
      </p:sp>
      <p:sp>
        <p:nvSpPr>
          <p:cNvPr id="6" name="Номер слайда 5"/>
          <p:cNvSpPr txBox="1">
            <a:spLocks noGrp="1"/>
          </p:cNvSpPr>
          <p:nvPr>
            <p:ph type="sldNum" sz="quarter" idx="4"/>
          </p:nvPr>
        </p:nvSpPr>
        <p:spPr>
          <a:xfrm>
            <a:off x="8531788" y="5648960"/>
            <a:ext cx="548640" cy="396241"/>
          </a:xfrm>
          <a:prstGeom prst="rect">
            <a:avLst/>
          </a:prstGeom>
          <a:ln w="19050">
            <a:solidFill>
              <a:srgbClr val="FFFFFF"/>
            </a:solidFill>
          </a:ln>
        </p:spPr>
        <p:txBody>
          <a:bodyPr lIns="0" tIns="0" rIns="0" bIns="0" anchor="ctr"/>
          <a:lstStyle>
            <a:lvl1pPr lvl="0" algn="ctr" rtl="0">
              <a:defRPr sz="1800">
                <a:solidFill>
                  <a:srgbClr val="FFFFFF"/>
                </a:solidFill>
              </a:defRPr>
            </a:lvl1pPr>
          </a:lstStyle>
          <a:p>
            <a:fld id="{8B38DBA3-52F9-4AF4-A6A4-FA4D7DB2F99C}" type="slidenum">
              <a:rPr/>
              <a:pPr/>
              <a:t>‹#›</a:t>
            </a:fld>
            <a:endParaRPr/>
          </a:p>
        </p:txBody>
      </p:sp>
      <p:sp>
        <p:nvSpPr>
          <p:cNvPr id="7" name="Нижний колонтитул 6"/>
          <p:cNvSpPr txBox="1">
            <a:spLocks noGrp="1"/>
          </p:cNvSpPr>
          <p:nvPr>
            <p:ph type="ftr" sz="quarter" idx="3"/>
          </p:nvPr>
        </p:nvSpPr>
        <p:spPr>
          <a:xfrm rot="16200000">
            <a:off x="7586910" y="4048760"/>
            <a:ext cx="2367281" cy="365760"/>
          </a:xfrm>
          <a:prstGeom prst="rect">
            <a:avLst/>
          </a:prstGeom>
        </p:spPr>
        <p:txBody>
          <a:bodyPr lIns="91440" tIns="45720" rIns="91440" bIns="45720" anchor="ctr"/>
          <a:lstStyle>
            <a:lvl1pPr lvl="0" algn="r" rtl="0">
              <a:defRPr sz="1200">
                <a:solidFill>
                  <a:schemeClr val="bg2"/>
                </a:solidFill>
              </a:defRPr>
            </a:lvl1pPr>
          </a:lstStyle>
          <a:p>
            <a:endParaRPr>
              <a:solidFill>
                <a:srgbClr val="EEECE1"/>
              </a:solidFill>
            </a:endParaRPr>
          </a:p>
        </p:txBody>
      </p:sp>
      <p:sp>
        <p:nvSpPr>
          <p:cNvPr id="8" name="Дата 7"/>
          <p:cNvSpPr txBox="1">
            <a:spLocks noGrp="1"/>
          </p:cNvSpPr>
          <p:nvPr>
            <p:ph type="dt" sz="half" idx="2"/>
          </p:nvPr>
        </p:nvSpPr>
        <p:spPr>
          <a:xfrm rot="16200000">
            <a:off x="7551353" y="1645920"/>
            <a:ext cx="2438398" cy="365760"/>
          </a:xfrm>
          <a:prstGeom prst="rect">
            <a:avLst/>
          </a:prstGeom>
        </p:spPr>
        <p:txBody>
          <a:bodyPr lIns="91440" tIns="45720" rIns="91440" bIns="45720" anchor="ctr"/>
          <a:lstStyle>
            <a:lvl1pPr lvl="0" algn="l" rtl="0">
              <a:defRPr sz="1200">
                <a:solidFill>
                  <a:schemeClr val="bg2"/>
                </a:solidFill>
              </a:defRPr>
            </a:lvl1pPr>
          </a:lstStyle>
          <a:p>
            <a:endParaRPr>
              <a:solidFill>
                <a:srgbClr val="EEECE1"/>
              </a:solidFill>
            </a:endParaRPr>
          </a:p>
        </p:txBody>
      </p:sp>
    </p:spTree>
    <p:extLst>
      <p:ext uri="{BB962C8B-B14F-4D97-AF65-F5344CB8AC3E}">
        <p14:creationId xmlns:p14="http://schemas.microsoft.com/office/powerpoint/2010/main" val="3005684589"/>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7" r:id="rId4"/>
    <p:sldLayoutId id="2147483858" r:id="rId5"/>
    <p:sldLayoutId id="2147483859" r:id="rId6"/>
    <p:sldLayoutId id="2147483860" r:id="rId7"/>
    <p:sldLayoutId id="2147483861" r:id="rId8"/>
    <p:sldLayoutId id="2147483862" r:id="rId9"/>
    <p:sldLayoutId id="2147483863" r:id="rId10"/>
  </p:sldLayoutIdLst>
  <p:txStyles>
    <p:titleStyle>
      <a:lvl1pPr lvl="0" algn="l" rtl="0">
        <a:buNone/>
        <a:defRPr sz="4600" baseline="0">
          <a:solidFill>
            <a:schemeClr val="tx2"/>
          </a:solidFill>
          <a:latin typeface="Cambria"/>
        </a:defRPr>
      </a:lvl1pPr>
    </p:titleStyle>
    <p:bodyStyle>
      <a:lvl1pPr marL="342900" lvl="0" indent="-228600" algn="l" rtl="0">
        <a:spcBef>
          <a:spcPct val="20000"/>
        </a:spcBef>
        <a:buClr>
          <a:schemeClr val="accent1"/>
        </a:buClr>
        <a:buFont typeface="Arial"/>
        <a:buChar char="•"/>
        <a:defRPr sz="2200">
          <a:solidFill>
            <a:schemeClr val="tx1"/>
          </a:solidFill>
          <a:latin typeface="Calibri"/>
        </a:defRPr>
      </a:lvl1pPr>
      <a:lvl2pPr marL="638175" lvl="0" indent="-228600" algn="l" rtl="0">
        <a:spcBef>
          <a:spcPct val="20000"/>
        </a:spcBef>
        <a:buClr>
          <a:schemeClr val="accent2"/>
        </a:buClr>
        <a:buFont typeface="Arial"/>
        <a:buChar char="•"/>
        <a:defRPr sz="2000">
          <a:solidFill>
            <a:schemeClr val="tx1"/>
          </a:solidFill>
          <a:latin typeface="Calibri"/>
        </a:defRPr>
      </a:lvl2pPr>
      <a:lvl3pPr marL="1003300" lvl="0" indent="-228600" algn="l" rtl="0">
        <a:spcBef>
          <a:spcPct val="20000"/>
        </a:spcBef>
        <a:buClr>
          <a:schemeClr val="accent3"/>
        </a:buClr>
        <a:buFont typeface="Arial"/>
        <a:buChar char="•"/>
        <a:defRPr sz="1800">
          <a:solidFill>
            <a:schemeClr val="tx1"/>
          </a:solidFill>
          <a:latin typeface="Calibri"/>
        </a:defRPr>
      </a:lvl3pPr>
      <a:lvl4pPr marL="1279525" lvl="0" indent="-228600" algn="l" rtl="0">
        <a:spcBef>
          <a:spcPct val="20000"/>
        </a:spcBef>
        <a:buClr>
          <a:schemeClr val="accent4"/>
        </a:buClr>
        <a:buFont typeface="Arial"/>
        <a:buChar char="•"/>
        <a:defRPr sz="1600">
          <a:solidFill>
            <a:schemeClr val="tx1"/>
          </a:solidFill>
          <a:latin typeface="Calibri"/>
        </a:defRPr>
      </a:lvl4pPr>
      <a:lvl5pPr marL="1552575" lvl="0" indent="-228600" algn="l" rtl="0">
        <a:spcBef>
          <a:spcPct val="20000"/>
        </a:spcBef>
        <a:buClr>
          <a:schemeClr val="accent5"/>
        </a:buClr>
        <a:buFont typeface="Arial"/>
        <a:buChar char="•"/>
        <a:defRPr sz="1400" baseline="0">
          <a:solidFill>
            <a:schemeClr val="tx1"/>
          </a:solidFill>
          <a:latin typeface="Calibri"/>
        </a:defRPr>
      </a:lvl5pPr>
      <a:lvl6pPr marL="1736725" lvl="0" indent="-182563" algn="l" rtl="0">
        <a:spcBef>
          <a:spcPct val="20000"/>
        </a:spcBef>
        <a:buClr>
          <a:schemeClr val="accent1"/>
        </a:buClr>
        <a:buFont typeface="Arial"/>
        <a:buChar char="•"/>
        <a:defRPr sz="1400" baseline="0">
          <a:solidFill>
            <a:schemeClr val="tx1"/>
          </a:solidFill>
          <a:latin typeface="Calibri"/>
        </a:defRPr>
      </a:lvl6pPr>
      <a:lvl7pPr marL="1917700" lvl="0" indent="-182563" algn="l" rtl="0">
        <a:spcBef>
          <a:spcPct val="20000"/>
        </a:spcBef>
        <a:buClr>
          <a:schemeClr val="accent2"/>
        </a:buClr>
        <a:buFont typeface="Arial"/>
        <a:buChar char="•"/>
        <a:defRPr sz="1400">
          <a:solidFill>
            <a:schemeClr val="tx1"/>
          </a:solidFill>
          <a:latin typeface="Calibri"/>
        </a:defRPr>
      </a:lvl7pPr>
      <a:lvl8pPr marL="2101850" lvl="0" indent="-182563" algn="l" rtl="0">
        <a:spcBef>
          <a:spcPct val="20000"/>
        </a:spcBef>
        <a:buClr>
          <a:schemeClr val="accent3"/>
        </a:buClr>
        <a:buFont typeface="Arial"/>
        <a:buChar char="•"/>
        <a:defRPr sz="1400">
          <a:solidFill>
            <a:schemeClr val="tx1"/>
          </a:solidFill>
          <a:latin typeface="Calibri"/>
        </a:defRPr>
      </a:lvl8pPr>
      <a:lvl9pPr marL="2286000" lvl="0" indent="-182563" algn="l" rtl="0">
        <a:spcBef>
          <a:spcPct val="20000"/>
        </a:spcBef>
        <a:buClr>
          <a:schemeClr val="accent4"/>
        </a:buClr>
        <a:buFont typeface="Arial"/>
        <a:buChar char="•"/>
        <a:defRPr sz="1400">
          <a:solidFill>
            <a:schemeClr val="tx1"/>
          </a:solidFill>
          <a:latin typeface="Calibri"/>
        </a:defRPr>
      </a:lvl9pPr>
    </p:bodyStyle>
    <p:otherStyle>
      <a:lvl1pPr marL="0" lvl="0" algn="l" rtl="0">
        <a:defRPr sz="1800">
          <a:solidFill>
            <a:schemeClr val="tx1"/>
          </a:solidFill>
          <a:latin typeface="Calibri"/>
        </a:defRPr>
      </a:lvl1pPr>
      <a:lvl2pPr marL="457200" lvl="0" algn="l" rtl="0">
        <a:defRPr sz="1800">
          <a:solidFill>
            <a:schemeClr val="tx1"/>
          </a:solidFill>
          <a:latin typeface="Calibri"/>
        </a:defRPr>
      </a:lvl2pPr>
      <a:lvl3pPr marL="914400" lvl="0" algn="l" rtl="0">
        <a:defRPr sz="1800">
          <a:solidFill>
            <a:schemeClr val="tx1"/>
          </a:solidFill>
          <a:latin typeface="Calibri"/>
        </a:defRPr>
      </a:lvl3pPr>
      <a:lvl4pPr marL="1371600" lvl="0" algn="l" rtl="0">
        <a:defRPr sz="1800">
          <a:solidFill>
            <a:schemeClr val="tx1"/>
          </a:solidFill>
          <a:latin typeface="Calibri"/>
        </a:defRPr>
      </a:lvl4pPr>
      <a:lvl5pPr marL="1828800" lvl="0" algn="l" rtl="0">
        <a:defRPr sz="1800">
          <a:solidFill>
            <a:schemeClr val="tx1"/>
          </a:solidFill>
          <a:latin typeface="Calibri"/>
        </a:defRPr>
      </a:lvl5pPr>
      <a:lvl6pPr marL="2286000" lvl="0" algn="l" rtl="0">
        <a:defRPr sz="1800">
          <a:solidFill>
            <a:schemeClr val="tx1"/>
          </a:solidFill>
          <a:latin typeface="Calibri"/>
        </a:defRPr>
      </a:lvl6pPr>
      <a:lvl7pPr marL="2743200" lvl="0" algn="l" rtl="0">
        <a:defRPr sz="1800">
          <a:solidFill>
            <a:schemeClr val="tx1"/>
          </a:solidFill>
          <a:latin typeface="Calibri"/>
        </a:defRPr>
      </a:lvl7pPr>
      <a:lvl8pPr marL="3200400" lvl="0" algn="l" rtl="0">
        <a:defRPr sz="1800">
          <a:solidFill>
            <a:schemeClr val="tx1"/>
          </a:solidFill>
          <a:latin typeface="Calibri"/>
        </a:defRPr>
      </a:lvl8pPr>
      <a:lvl9pPr marL="3657600" lvl="0" algn="l" rtl="0">
        <a:defRPr sz="1800">
          <a:solidFill>
            <a:schemeClr val="tx1"/>
          </a:solidFill>
          <a:latin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5.wdp"/><Relationship Id="rId3" Type="http://schemas.microsoft.com/office/2007/relationships/hdphoto" Target="../media/hdphoto1.wdp"/><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4.png"/><Relationship Id="rId15" Type="http://schemas.microsoft.com/office/2007/relationships/hdphoto" Target="../media/hdphoto6.wdp"/><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9.png"/><Relationship Id="rId4"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chart" Target="../charts/chart8.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3.png"/><Relationship Id="rId3" Type="http://schemas.microsoft.com/office/2007/relationships/hdphoto" Target="../media/hdphoto18.wdp"/><Relationship Id="rId7" Type="http://schemas.microsoft.com/office/2007/relationships/hdphoto" Target="../media/hdphoto20.wdp"/><Relationship Id="rId12" Type="http://schemas.openxmlformats.org/officeDocument/2006/relationships/image" Target="../media/image72.png"/><Relationship Id="rId2" Type="http://schemas.openxmlformats.org/officeDocument/2006/relationships/image" Target="../media/image66.png"/><Relationship Id="rId16" Type="http://schemas.microsoft.com/office/2007/relationships/hdphoto" Target="../media/hdphoto23.wdp"/><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1.png"/><Relationship Id="rId5" Type="http://schemas.microsoft.com/office/2007/relationships/hdphoto" Target="../media/hdphoto19.wdp"/><Relationship Id="rId15" Type="http://schemas.openxmlformats.org/officeDocument/2006/relationships/image" Target="../media/image74.png"/><Relationship Id="rId10" Type="http://schemas.microsoft.com/office/2007/relationships/hdphoto" Target="../media/hdphoto21.wdp"/><Relationship Id="rId4" Type="http://schemas.openxmlformats.org/officeDocument/2006/relationships/image" Target="../media/image67.png"/><Relationship Id="rId9" Type="http://schemas.openxmlformats.org/officeDocument/2006/relationships/image" Target="../media/image70.png"/><Relationship Id="rId14" Type="http://schemas.microsoft.com/office/2007/relationships/hdphoto" Target="../media/hdphoto22.wdp"/></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060848"/>
            <a:ext cx="7543800" cy="2593975"/>
          </a:xfrm>
        </p:spPr>
        <p:txBody>
          <a:bodyPr/>
          <a:lstStyle/>
          <a:p>
            <a:r>
              <a:rPr lang="uk-UA" sz="4000" dirty="0"/>
              <a:t>про </a:t>
            </a:r>
            <a:r>
              <a:rPr lang="ru-RU" sz="4000" dirty="0" err="1" smtClean="0"/>
              <a:t>розробку</a:t>
            </a:r>
            <a:r>
              <a:rPr lang="ru-RU" sz="4000" dirty="0" smtClean="0"/>
              <a:t> </a:t>
            </a:r>
            <a:r>
              <a:rPr lang="ru-RU" sz="6000" dirty="0" err="1" smtClean="0"/>
              <a:t>Майбутньої</a:t>
            </a:r>
            <a:r>
              <a:rPr lang="ru-RU" sz="6000" dirty="0" smtClean="0"/>
              <a:t>  </a:t>
            </a:r>
            <a:r>
              <a:rPr lang="ru-RU" sz="6000" dirty="0" err="1" smtClean="0"/>
              <a:t>політики</a:t>
            </a:r>
            <a:r>
              <a:rPr lang="ru-RU" sz="6000" dirty="0" smtClean="0"/>
              <a:t> </a:t>
            </a:r>
            <a:r>
              <a:rPr lang="ru-RU" sz="6000" dirty="0" err="1" smtClean="0"/>
              <a:t>управління</a:t>
            </a:r>
            <a:r>
              <a:rPr lang="ru-RU" sz="6000" dirty="0" smtClean="0"/>
              <a:t> </a:t>
            </a:r>
            <a:r>
              <a:rPr lang="ru-RU" sz="6000" dirty="0" err="1" smtClean="0"/>
              <a:t>відходами</a:t>
            </a:r>
            <a:r>
              <a:rPr lang="uk-UA" sz="6000" dirty="0" smtClean="0"/>
              <a:t> </a:t>
            </a:r>
            <a:r>
              <a:rPr lang="lv-LV" dirty="0" smtClean="0"/>
              <a:t>- </a:t>
            </a:r>
            <a:r>
              <a:rPr lang="ru-RU" sz="4000" dirty="0" err="1" smtClean="0"/>
              <a:t>поняття</a:t>
            </a:r>
            <a:r>
              <a:rPr lang="ru-RU" sz="4000" dirty="0" smtClean="0"/>
              <a:t>, </a:t>
            </a:r>
            <a:r>
              <a:rPr lang="ru-RU" sz="4000" dirty="0"/>
              <a:t>факти і тренди в Балтійському регіоні і за його межами</a:t>
            </a:r>
            <a:endParaRPr lang="uk-UA" sz="4000" dirty="0"/>
          </a:p>
        </p:txBody>
      </p:sp>
      <p:sp>
        <p:nvSpPr>
          <p:cNvPr id="3" name="Подзаголовок 2"/>
          <p:cNvSpPr>
            <a:spLocks noGrp="1"/>
          </p:cNvSpPr>
          <p:nvPr>
            <p:ph type="subTitle" idx="1"/>
          </p:nvPr>
        </p:nvSpPr>
        <p:spPr>
          <a:xfrm>
            <a:off x="683568" y="4869160"/>
            <a:ext cx="7543800" cy="1089248"/>
          </a:xfrm>
        </p:spPr>
        <p:txBody>
          <a:bodyPr>
            <a:normAutofit/>
          </a:bodyPr>
          <a:lstStyle/>
          <a:p>
            <a:r>
              <a:rPr lang="ru-RU" dirty="0"/>
              <a:t>Обмін знаннями через Балтійське партнерство для майбутнього регіонального співробітництва в галузі циркулярної економіки</a:t>
            </a:r>
            <a:br>
              <a:rPr lang="ru-RU" dirty="0"/>
            </a:br>
            <a:r>
              <a:rPr lang="ru-RU" dirty="0" smtClean="0"/>
              <a:t>ШВЕДСЬКИЙ ІНСТИТУТ</a:t>
            </a:r>
            <a:endParaRPr lang="uk-UA" dirty="0"/>
          </a:p>
        </p:txBody>
      </p:sp>
    </p:spTree>
    <p:extLst>
      <p:ext uri="{BB962C8B-B14F-4D97-AF65-F5344CB8AC3E}">
        <p14:creationId xmlns:p14="http://schemas.microsoft.com/office/powerpoint/2010/main" val="1658331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5823" y="579980"/>
            <a:ext cx="8126093" cy="3170099"/>
          </a:xfrm>
          <a:prstGeom prst="rect">
            <a:avLst/>
          </a:prstGeom>
        </p:spPr>
        <p:txBody>
          <a:bodyPr wrap="square">
            <a:spAutoFit/>
          </a:bodyPr>
          <a:lstStyle/>
          <a:p>
            <a:pPr algn="just"/>
            <a:r>
              <a:rPr lang="en-US" dirty="0"/>
              <a:t>	</a:t>
            </a:r>
            <a:r>
              <a:rPr lang="ru-RU" sz="2000" b="1" i="1" dirty="0" err="1">
                <a:latin typeface="Times New Roman" panose="02020603050405020304" pitchFamily="18" charset="0"/>
                <a:cs typeface="Times New Roman" panose="02020603050405020304" pitchFamily="18" charset="0"/>
              </a:rPr>
              <a:t>В</a:t>
            </a:r>
            <a:r>
              <a:rPr lang="ru-RU" sz="2000" b="1" i="1" dirty="0" err="1" smtClean="0">
                <a:latin typeface="Times New Roman" panose="02020603050405020304" pitchFamily="18" charset="0"/>
                <a:cs typeface="Times New Roman" panose="02020603050405020304" pitchFamily="18" charset="0"/>
              </a:rPr>
              <a:t>ідходи</a:t>
            </a:r>
            <a:r>
              <a:rPr lang="en-US"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це ті матеріали, речовини, предмети і продукти, які більше не використовуються споживачем з точки </a:t>
            </a:r>
            <a:r>
              <a:rPr lang="ru-RU" dirty="0" err="1">
                <a:latin typeface="Times New Roman" panose="02020603050405020304" pitchFamily="18" charset="0"/>
                <a:cs typeface="Times New Roman" panose="02020603050405020304" pitchFamily="18" charset="0"/>
              </a:rPr>
              <a:t>зору</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первинної</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мети і призначені для видалення. Однак визначення відходів є поняттям відносним. </a:t>
            </a:r>
            <a:r>
              <a:rPr lang="ru-RU" dirty="0" err="1">
                <a:latin typeface="Times New Roman" panose="02020603050405020304" pitchFamily="18" charset="0"/>
                <a:cs typeface="Times New Roman" panose="02020603050405020304" pitchFamily="18" charset="0"/>
              </a:rPr>
              <a:t>Відходи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однієї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людини</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можуть бути корисним матеріалом для іншої людини. Наприклад, старі мобільні телефони часто підлягають повторному використанню. Якщо </a:t>
            </a:r>
            <a:r>
              <a:rPr lang="ru-RU" dirty="0" err="1">
                <a:latin typeface="Times New Roman" panose="02020603050405020304" pitchFamily="18" charset="0"/>
                <a:cs typeface="Times New Roman" panose="02020603050405020304" pitchFamily="18" charset="0"/>
              </a:rPr>
              <a:t>телефони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більш</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непридатні</a:t>
            </a:r>
            <a:r>
              <a:rPr lang="ru-RU" dirty="0" smtClean="0">
                <a:latin typeface="Times New Roman" panose="02020603050405020304" pitchFamily="18" charset="0"/>
                <a:cs typeface="Times New Roman" panose="02020603050405020304" pitchFamily="18" charset="0"/>
              </a:rPr>
              <a:t> для </a:t>
            </a:r>
            <a:r>
              <a:rPr lang="ru-RU" dirty="0" err="1" smtClean="0">
                <a:latin typeface="Times New Roman" panose="02020603050405020304" pitchFamily="18" charset="0"/>
                <a:cs typeface="Times New Roman" panose="02020603050405020304" pitchFamily="18" charset="0"/>
              </a:rPr>
              <a:t>використання</a:t>
            </a:r>
            <a:r>
              <a:rPr lang="ru-RU" dirty="0" smtClean="0">
                <a:latin typeface="Times New Roman" panose="02020603050405020304" pitchFamily="18" charset="0"/>
                <a:cs typeface="Times New Roman" panose="02020603050405020304" pitchFamily="18" charset="0"/>
              </a:rPr>
              <a:t> і </a:t>
            </a:r>
            <a:r>
              <a:rPr lang="ru-RU" dirty="0">
                <a:latin typeface="Times New Roman" panose="02020603050405020304" pitchFamily="18" charset="0"/>
                <a:cs typeface="Times New Roman" panose="02020603050405020304" pitchFamily="18" charset="0"/>
              </a:rPr>
              <a:t>не підлягають ремонту, вони можуть стати цінними ресурсами вторинних металів для промислової галузі. Комплекс заходів зі збору, транспортування, переробки, вторинного використання або утилізації відходів, а також контроль за </a:t>
            </a:r>
            <a:r>
              <a:rPr lang="ru-RU" dirty="0" err="1">
                <a:latin typeface="Times New Roman" panose="02020603050405020304" pitchFamily="18" charset="0"/>
                <a:cs typeface="Times New Roman" panose="02020603050405020304" pitchFamily="18" charset="0"/>
              </a:rPr>
              <a:t>даними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процесами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називається</a:t>
            </a:r>
            <a:r>
              <a:rPr lang="ru-RU"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управлінням відходами.</a:t>
            </a:r>
            <a:endParaRPr lang="uk-UA" b="1" dirty="0">
              <a:latin typeface="Times New Roman" panose="02020603050405020304" pitchFamily="18" charset="0"/>
              <a:cs typeface="Times New Roman" panose="02020603050405020304" pitchFamily="18" charset="0"/>
            </a:endParaRPr>
          </a:p>
          <a:p>
            <a:endParaRPr lang="uk-UA" dirty="0"/>
          </a:p>
        </p:txBody>
      </p:sp>
      <p:pic>
        <p:nvPicPr>
          <p:cNvPr id="8" name="Picture 4" descr="ÐÐ°ÑÑÐ¸Ð½ÐºÐ¸ Ð¿Ð¾ Ð·Ð°Ð¿ÑÐ¾ÑÑ Ð¸Ð»Ð»ÑÑÑÑÐ°ÑÐ¸Ñ ÑÐ»Ð¾Ð¼Ð°Ð½ÑÐµ  ÑÐµÐ»ÐµÑÐ¾Ð½Ñ"/>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4828" r="95517">
                        <a14:foregroundMark x1="29310" y1="86250" x2="11379" y2="26875"/>
                        <a14:foregroundMark x1="12759" y1="56250" x2="5517" y2="52500"/>
                        <a14:foregroundMark x1="44483" y1="66250" x2="30690" y2="18125"/>
                        <a14:foregroundMark x1="59310" y1="63125" x2="67931" y2="13125"/>
                        <a14:foregroundMark x1="72069" y1="81875" x2="92069" y2="33750"/>
                        <a14:foregroundMark x1="86207" y1="38125" x2="95517" y2="40625"/>
                      </a14:backgroundRemoval>
                    </a14:imgEffect>
                  </a14:imgLayer>
                </a14:imgProps>
              </a:ext>
              <a:ext uri="{28A0092B-C50C-407E-A947-70E740481C1C}">
                <a14:useLocalDpi xmlns:a14="http://schemas.microsoft.com/office/drawing/2010/main" val="0"/>
              </a:ext>
            </a:extLst>
          </a:blip>
          <a:srcRect/>
          <a:stretch>
            <a:fillRect/>
          </a:stretch>
        </p:blipFill>
        <p:spPr bwMode="auto">
          <a:xfrm>
            <a:off x="2620678" y="3296831"/>
            <a:ext cx="3456384" cy="190697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755583" y="4841141"/>
            <a:ext cx="1267270" cy="477054"/>
          </a:xfrm>
          <a:prstGeom prst="rect">
            <a:avLst/>
          </a:prstGeom>
        </p:spPr>
        <p:txBody>
          <a:bodyPr wrap="none">
            <a:spAutoFit/>
          </a:bodyPr>
          <a:lstStyle/>
          <a:p>
            <a:r>
              <a:rPr lang="en-US" sz="2500" b="1" dirty="0">
                <a:latin typeface="Times New Roman" panose="02020603050405020304" pitchFamily="18" charset="0"/>
                <a:cs typeface="Times New Roman" panose="02020603050405020304" pitchFamily="18" charset="0"/>
              </a:rPr>
              <a:t>1 </a:t>
            </a:r>
            <a:r>
              <a:rPr lang="ru-RU" sz="2500" b="1" dirty="0">
                <a:latin typeface="Times New Roman" panose="02020603050405020304" pitchFamily="18" charset="0"/>
                <a:cs typeface="Times New Roman" panose="02020603050405020304" pitchFamily="18" charset="0"/>
              </a:rPr>
              <a:t>тонна</a:t>
            </a:r>
            <a:endParaRPr lang="uk-UA" sz="2500" b="1" dirty="0"/>
          </a:p>
        </p:txBody>
      </p:sp>
      <p:sp>
        <p:nvSpPr>
          <p:cNvPr id="11" name="Прямоугольник 10"/>
          <p:cNvSpPr/>
          <p:nvPr/>
        </p:nvSpPr>
        <p:spPr>
          <a:xfrm>
            <a:off x="579378" y="3471405"/>
            <a:ext cx="1390317" cy="369332"/>
          </a:xfrm>
          <a:prstGeom prst="rect">
            <a:avLst/>
          </a:prstGeom>
        </p:spPr>
        <p:txBody>
          <a:bodyPr wrap="none">
            <a:spAutoFit/>
          </a:bodyPr>
          <a:lstStyle/>
          <a:p>
            <a:r>
              <a:rPr lang="en-US" b="1" dirty="0">
                <a:solidFill>
                  <a:srgbClr val="002060"/>
                </a:solidFill>
                <a:latin typeface="Times New Roman" panose="02020603050405020304" pitchFamily="18" charset="0"/>
                <a:cs typeface="Times New Roman" panose="02020603050405020304" pitchFamily="18" charset="0"/>
              </a:rPr>
              <a:t>128 </a:t>
            </a:r>
            <a:r>
              <a:rPr lang="ru-RU" b="1" dirty="0">
                <a:solidFill>
                  <a:srgbClr val="002060"/>
                </a:solidFill>
                <a:latin typeface="Times New Roman" panose="02020603050405020304" pitchFamily="18" charset="0"/>
                <a:cs typeface="Times New Roman" panose="02020603050405020304" pitchFamily="18" charset="0"/>
              </a:rPr>
              <a:t>кг міді</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442885" y="4692970"/>
            <a:ext cx="1735027" cy="369332"/>
          </a:xfrm>
          <a:prstGeom prst="rect">
            <a:avLst/>
          </a:prstGeom>
        </p:spPr>
        <p:txBody>
          <a:bodyPr wrap="none">
            <a:spAutoFit/>
          </a:bodyPr>
          <a:lstStyle/>
          <a:p>
            <a:r>
              <a:rPr lang="en-US" b="1" dirty="0">
                <a:solidFill>
                  <a:srgbClr val="002060"/>
                </a:solidFill>
                <a:latin typeface="Times New Roman" panose="02020603050405020304" pitchFamily="18" charset="0"/>
                <a:cs typeface="Times New Roman" panose="02020603050405020304" pitchFamily="18" charset="0"/>
              </a:rPr>
              <a:t>0.347 </a:t>
            </a:r>
            <a:r>
              <a:rPr lang="ru-RU" b="1" dirty="0">
                <a:solidFill>
                  <a:srgbClr val="002060"/>
                </a:solidFill>
                <a:latin typeface="Times New Roman" panose="02020603050405020304" pitchFamily="18" charset="0"/>
                <a:cs typeface="Times New Roman" panose="02020603050405020304" pitchFamily="18" charset="0"/>
              </a:rPr>
              <a:t>кг золота</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5904284" y="3372910"/>
            <a:ext cx="2232247" cy="369332"/>
          </a:xfrm>
          <a:prstGeom prst="rect">
            <a:avLst/>
          </a:prstGeom>
        </p:spPr>
        <p:txBody>
          <a:bodyPr wrap="square">
            <a:spAutoFit/>
          </a:bodyPr>
          <a:lstStyle/>
          <a:p>
            <a:pPr algn="ctr"/>
            <a:r>
              <a:rPr lang="en-US" b="1" dirty="0">
                <a:solidFill>
                  <a:srgbClr val="002060"/>
                </a:solidFill>
                <a:latin typeface="Times New Roman" panose="02020603050405020304" pitchFamily="18" charset="0"/>
                <a:cs typeface="Times New Roman" panose="02020603050405020304" pitchFamily="18" charset="0"/>
              </a:rPr>
              <a:t>0.15 </a:t>
            </a:r>
            <a:r>
              <a:rPr lang="ru-RU" b="1" dirty="0">
                <a:solidFill>
                  <a:srgbClr val="002060"/>
                </a:solidFill>
                <a:latin typeface="Times New Roman" panose="02020603050405020304" pitchFamily="18" charset="0"/>
                <a:cs typeface="Times New Roman" panose="02020603050405020304" pitchFamily="18" charset="0"/>
              </a:rPr>
              <a:t>кг паладію</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3536869" y="5642012"/>
            <a:ext cx="1739194" cy="369332"/>
          </a:xfrm>
          <a:prstGeom prst="rect">
            <a:avLst/>
          </a:prstGeom>
        </p:spPr>
        <p:txBody>
          <a:bodyPr wrap="none">
            <a:spAutoFit/>
          </a:bodyPr>
          <a:lstStyle/>
          <a:p>
            <a:r>
              <a:rPr lang="en-US" b="1" dirty="0">
                <a:solidFill>
                  <a:srgbClr val="002060"/>
                </a:solidFill>
                <a:latin typeface="Times New Roman" panose="02020603050405020304" pitchFamily="18" charset="0"/>
                <a:cs typeface="Times New Roman" panose="02020603050405020304" pitchFamily="18" charset="0"/>
              </a:rPr>
              <a:t>3.63 </a:t>
            </a:r>
            <a:r>
              <a:rPr lang="ru-RU" b="1" dirty="0">
                <a:solidFill>
                  <a:srgbClr val="002060"/>
                </a:solidFill>
                <a:latin typeface="Times New Roman" panose="02020603050405020304" pitchFamily="18" charset="0"/>
                <a:cs typeface="Times New Roman" panose="02020603050405020304" pitchFamily="18" charset="0"/>
              </a:rPr>
              <a:t>кг срібла</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6320245" y="4723053"/>
            <a:ext cx="1519006" cy="369332"/>
          </a:xfrm>
          <a:prstGeom prst="rect">
            <a:avLst/>
          </a:prstGeom>
        </p:spPr>
        <p:txBody>
          <a:bodyPr wrap="none">
            <a:spAutoFit/>
          </a:bodyPr>
          <a:lstStyle/>
          <a:p>
            <a:r>
              <a:rPr lang="en-US" b="1" dirty="0">
                <a:solidFill>
                  <a:srgbClr val="002060"/>
                </a:solidFill>
                <a:latin typeface="Times New Roman" panose="02020603050405020304" pitchFamily="18" charset="0"/>
                <a:cs typeface="Times New Roman" panose="02020603050405020304" pitchFamily="18" charset="0"/>
              </a:rPr>
              <a:t>15 </a:t>
            </a:r>
            <a:r>
              <a:rPr lang="ru-RU" b="1" dirty="0">
                <a:solidFill>
                  <a:srgbClr val="002060"/>
                </a:solidFill>
                <a:latin typeface="Times New Roman" panose="02020603050405020304" pitchFamily="18" charset="0"/>
                <a:cs typeface="Times New Roman" panose="02020603050405020304" pitchFamily="18" charset="0"/>
              </a:rPr>
              <a:t>кг нікелю</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1947808" y="5157192"/>
            <a:ext cx="1394934" cy="369332"/>
          </a:xfrm>
          <a:prstGeom prst="rect">
            <a:avLst/>
          </a:prstGeom>
        </p:spPr>
        <p:txBody>
          <a:bodyPr wrap="none">
            <a:spAutoFit/>
          </a:bodyPr>
          <a:lstStyle/>
          <a:p>
            <a:r>
              <a:rPr lang="en-US" b="1" dirty="0">
                <a:solidFill>
                  <a:srgbClr val="002060"/>
                </a:solidFill>
                <a:latin typeface="Times New Roman" panose="02020603050405020304" pitchFamily="18" charset="0"/>
                <a:cs typeface="Times New Roman" panose="02020603050405020304" pitchFamily="18" charset="0"/>
              </a:rPr>
              <a:t>6 </a:t>
            </a:r>
            <a:r>
              <a:rPr lang="ru-RU" b="1" dirty="0">
                <a:solidFill>
                  <a:srgbClr val="002060"/>
                </a:solidFill>
                <a:latin typeface="Times New Roman" panose="02020603050405020304" pitchFamily="18" charset="0"/>
                <a:cs typeface="Times New Roman" panose="02020603050405020304" pitchFamily="18" charset="0"/>
              </a:rPr>
              <a:t>кг свинцю</a:t>
            </a:r>
            <a:endParaRPr lang="uk-UA" b="1" dirty="0">
              <a:solidFill>
                <a:srgbClr val="002060"/>
              </a:solidFill>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5343488" y="5402480"/>
            <a:ext cx="1470018" cy="369332"/>
          </a:xfrm>
          <a:prstGeom prst="rect">
            <a:avLst/>
          </a:prstGeom>
        </p:spPr>
        <p:txBody>
          <a:bodyPr wrap="none">
            <a:spAutoFit/>
          </a:bodyPr>
          <a:lstStyle/>
          <a:p>
            <a:r>
              <a:rPr lang="en-US" b="1" dirty="0">
                <a:solidFill>
                  <a:srgbClr val="002060"/>
                </a:solidFill>
                <a:latin typeface="Times New Roman" panose="02020603050405020304" pitchFamily="18" charset="0"/>
                <a:cs typeface="Times New Roman" panose="02020603050405020304" pitchFamily="18" charset="0"/>
              </a:rPr>
              <a:t>10 </a:t>
            </a:r>
            <a:r>
              <a:rPr lang="ru-RU" b="1" dirty="0">
                <a:solidFill>
                  <a:srgbClr val="002060"/>
                </a:solidFill>
                <a:latin typeface="Times New Roman" panose="02020603050405020304" pitchFamily="18" charset="0"/>
                <a:cs typeface="Times New Roman" panose="02020603050405020304" pitchFamily="18" charset="0"/>
              </a:rPr>
              <a:t>кг цинку</a:t>
            </a:r>
            <a:r>
              <a:rPr lang="en-US" b="1" dirty="0">
                <a:solidFill>
                  <a:srgbClr val="002060"/>
                </a:solidFill>
                <a:latin typeface="Times New Roman" panose="02020603050405020304" pitchFamily="18" charset="0"/>
                <a:cs typeface="Times New Roman" panose="02020603050405020304" pitchFamily="18" charset="0"/>
              </a:rPr>
              <a:t> </a:t>
            </a:r>
            <a:endParaRPr lang="uk-UA" b="1" dirty="0">
              <a:solidFill>
                <a:srgbClr val="002060"/>
              </a:solidFill>
              <a:latin typeface="Times New Roman" panose="02020603050405020304" pitchFamily="18" charset="0"/>
              <a:cs typeface="Times New Roman" panose="02020603050405020304" pitchFamily="18" charset="0"/>
            </a:endParaRPr>
          </a:p>
        </p:txBody>
      </p:sp>
      <p:pic>
        <p:nvPicPr>
          <p:cNvPr id="1032" name="Picture 8" descr="ÐÐ¾ÑÐ¾Ð¶ÐµÐµ Ð¸Ð·Ð¾Ð±ÑÐ°Ð¶ÐµÐ½Ð¸Ðµ"/>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299" y="3571454"/>
            <a:ext cx="1364107" cy="136964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ÐÐ°ÑÑÐ¸Ð½ÐºÐ¸ Ð¿Ð¾ Ð·Ð°Ð¿ÑÐ¾ÑÑ Ð·Ð¾Ð»Ð¾ÑÐ¾"/>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6875" r="95375">
                        <a14:foregroundMark x1="17250" y1="70833" x2="6875" y2="62000"/>
                        <a14:foregroundMark x1="14500" y1="58167" x2="6875" y2="60000"/>
                        <a14:foregroundMark x1="85500" y1="58833" x2="95375" y2="58833"/>
                        <a14:backgroundMark x1="57500" y1="74000" x2="56125" y2="58833"/>
                      </a14:backgroundRemoval>
                    </a14:imgEffect>
                  </a14:imgLayer>
                </a14:imgProps>
              </a:ext>
              <a:ext uri="{28A0092B-C50C-407E-A947-70E740481C1C}">
                <a14:useLocalDpi xmlns:a14="http://schemas.microsoft.com/office/drawing/2010/main" val="0"/>
              </a:ext>
            </a:extLst>
          </a:blip>
          <a:srcRect/>
          <a:stretch>
            <a:fillRect/>
          </a:stretch>
        </p:blipFill>
        <p:spPr bwMode="auto">
          <a:xfrm>
            <a:off x="698060" y="4907719"/>
            <a:ext cx="1226024" cy="91951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ÐÐ¾ÑÐ¾Ð¶ÐµÐµ Ð¸Ð·Ð¾Ð±ÑÐ°Ð¶ÐµÐ½Ð¸Ðµ"/>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92938" l="5750" r="100000">
                        <a14:foregroundMark x1="26250" y1="21469" x2="5750" y2="21469"/>
                        <a14:foregroundMark x1="40250" y1="18927" x2="36250" y2="1977"/>
                        <a14:foregroundMark x1="27250" y1="16949" x2="10000" y2="3107"/>
                        <a14:foregroundMark x1="33000" y1="18927" x2="21500" y2="282"/>
                        <a14:foregroundMark x1="67500" y1="77401" x2="57500" y2="93220"/>
                        <a14:foregroundMark x1="71500" y1="51412" x2="93000" y2="53107"/>
                        <a14:backgroundMark x1="14750" y1="1130" x2="19250" y2="1130"/>
                        <a14:backgroundMark x1="24750" y1="2542" x2="17500" y2="1130"/>
                        <a14:backgroundMark x1="85000" y1="17797" x2="85000" y2="17797"/>
                      </a14:backgroundRemoval>
                    </a14:imgEffect>
                  </a14:imgLayer>
                </a14:imgProps>
              </a:ext>
              <a:ext uri="{28A0092B-C50C-407E-A947-70E740481C1C}">
                <a14:useLocalDpi xmlns:a14="http://schemas.microsoft.com/office/drawing/2010/main" val="0"/>
              </a:ext>
            </a:extLst>
          </a:blip>
          <a:srcRect/>
          <a:stretch>
            <a:fillRect/>
          </a:stretch>
        </p:blipFill>
        <p:spPr bwMode="auto">
          <a:xfrm>
            <a:off x="6662532" y="3819915"/>
            <a:ext cx="1048105" cy="92757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ÐÐ¾ÑÐ¾Ð¶ÐµÐµ Ð¸Ð·Ð¾Ð±ÑÐ°Ð¶ÐµÐ½Ð¸Ðµ"/>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33093" y="5826678"/>
            <a:ext cx="1147209" cy="114720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ÐÐ°ÑÑÐ¸Ð½ÐºÐ¸ Ð¿Ð¾ Ð·Ð°Ð¿ÑÐ¾ÑÑ lead"/>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817180" y="5331142"/>
            <a:ext cx="1580847" cy="141485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ÐÐ°ÑÑÐ¸Ð½ÐºÐ¸ Ð¿Ð¾ Ð·Ð°Ð¿ÑÐ¾ÑÑ tin"/>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273242" y="5622773"/>
            <a:ext cx="1441924" cy="108568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ÐÐ¾ÑÐ¾Ð¶ÐµÐµ Ð¸Ð·Ð¾Ð±ÑÐ°Ð¶ÐµÐ½Ð¸Ðµ"/>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5696" b="89873" l="10000" r="90000">
                        <a14:foregroundMark x1="50333" y1="32278" x2="31333" y2="5696"/>
                        <a14:foregroundMark x1="82000" y1="83544" x2="76333" y2="80380"/>
                      </a14:backgroundRemoval>
                    </a14:imgEffect>
                  </a14:imgLayer>
                </a14:imgProps>
              </a:ext>
              <a:ext uri="{28A0092B-C50C-407E-A947-70E740481C1C}">
                <a14:useLocalDpi xmlns:a14="http://schemas.microsoft.com/office/drawing/2010/main" val="0"/>
              </a:ext>
            </a:extLst>
          </a:blip>
          <a:srcRect/>
          <a:stretch>
            <a:fillRect/>
          </a:stretch>
        </p:blipFill>
        <p:spPr bwMode="auto">
          <a:xfrm>
            <a:off x="6695140" y="5072792"/>
            <a:ext cx="864756" cy="91087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331613" y="127845"/>
            <a:ext cx="3745449" cy="553998"/>
          </a:xfrm>
          <a:prstGeom prst="rect">
            <a:avLst/>
          </a:prstGeom>
        </p:spPr>
        <p:txBody>
          <a:bodyPr wrap="none">
            <a:spAutoFit/>
          </a:bodyPr>
          <a:lstStyle/>
          <a:p>
            <a:r>
              <a:rPr lang="ru-RU" sz="3000" b="1" dirty="0" err="1" smtClean="0">
                <a:solidFill>
                  <a:schemeClr val="tx2"/>
                </a:solidFill>
                <a:latin typeface="+mj-lt"/>
                <a:cs typeface="Times New Roman" panose="02020603050405020304" pitchFamily="18" charset="0"/>
              </a:rPr>
              <a:t>Концепція</a:t>
            </a:r>
            <a:r>
              <a:rPr lang="ru-RU" sz="3000" b="1" dirty="0" smtClean="0">
                <a:solidFill>
                  <a:schemeClr val="tx2"/>
                </a:solidFill>
                <a:latin typeface="+mj-lt"/>
                <a:cs typeface="Times New Roman" panose="02020603050405020304" pitchFamily="18" charset="0"/>
              </a:rPr>
              <a:t> </a:t>
            </a:r>
            <a:r>
              <a:rPr lang="ru-RU" sz="3000" b="1" dirty="0" err="1" smtClean="0">
                <a:solidFill>
                  <a:schemeClr val="tx2"/>
                </a:solidFill>
                <a:latin typeface="+mj-lt"/>
                <a:cs typeface="Times New Roman" panose="02020603050405020304" pitchFamily="18" charset="0"/>
              </a:rPr>
              <a:t>відходів</a:t>
            </a:r>
            <a:endParaRPr lang="uk-UA" sz="3000" dirty="0">
              <a:solidFill>
                <a:schemeClr val="tx2"/>
              </a:solidFill>
              <a:latin typeface="+mj-lt"/>
            </a:endParaRPr>
          </a:p>
        </p:txBody>
      </p:sp>
    </p:spTree>
    <p:extLst>
      <p:ext uri="{BB962C8B-B14F-4D97-AF65-F5344CB8AC3E}">
        <p14:creationId xmlns:p14="http://schemas.microsoft.com/office/powerpoint/2010/main" val="3546783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492896"/>
            <a:ext cx="7620000" cy="1143000"/>
          </a:xfrm>
        </p:spPr>
        <p:txBody>
          <a:bodyPr/>
          <a:lstStyle/>
          <a:p>
            <a:pPr algn="ctr"/>
            <a:r>
              <a:rPr lang="ru-RU" sz="4400" b="1" cap="all" dirty="0">
                <a:ln w="0"/>
                <a:effectLst>
                  <a:reflection blurRad="12700" stA="50000" endPos="50000" dist="5000" dir="5400000" sy="-100000" rotWithShape="0"/>
                </a:effectLst>
                <a:cs typeface="Times New Roman" panose="02020603050405020304" pitchFamily="18" charset="0"/>
              </a:rPr>
              <a:t>Підходи до управління відходами</a:t>
            </a:r>
            <a:endParaRPr lang="uk-UA" sz="4400" dirty="0"/>
          </a:p>
        </p:txBody>
      </p:sp>
    </p:spTree>
    <p:extLst>
      <p:ext uri="{BB962C8B-B14F-4D97-AF65-F5344CB8AC3E}">
        <p14:creationId xmlns:p14="http://schemas.microsoft.com/office/powerpoint/2010/main" val="2993437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992888" cy="1143000"/>
          </a:xfrm>
        </p:spPr>
        <p:txBody>
          <a:bodyPr>
            <a:normAutofit/>
          </a:bodyPr>
          <a:lstStyle/>
          <a:p>
            <a:pPr marL="0" indent="0" algn="ctr">
              <a:buNone/>
            </a:pPr>
            <a:r>
              <a:rPr lang="en-US" sz="3000" b="1" dirty="0">
                <a:cs typeface="Times New Roman" panose="02020603050405020304" pitchFamily="18" charset="0"/>
              </a:rPr>
              <a:t>250 </a:t>
            </a:r>
            <a:r>
              <a:rPr lang="ru-RU" sz="3000" b="1" dirty="0">
                <a:cs typeface="Times New Roman" panose="02020603050405020304" pitchFamily="18" charset="0"/>
              </a:rPr>
              <a:t>років тому</a:t>
            </a:r>
            <a:r>
              <a:rPr lang="en-US" sz="3000" b="1" dirty="0">
                <a:cs typeface="Times New Roman" panose="02020603050405020304" pitchFamily="18" charset="0"/>
              </a:rPr>
              <a:t> </a:t>
            </a:r>
            <a:r>
              <a:rPr lang="en-US" sz="3000" b="1" dirty="0" smtClean="0">
                <a:cs typeface="Times New Roman" panose="02020603050405020304" pitchFamily="18" charset="0"/>
              </a:rPr>
              <a:t>"</a:t>
            </a:r>
            <a:r>
              <a:rPr lang="ru-RU" sz="3000" b="1" dirty="0" smtClean="0">
                <a:cs typeface="Times New Roman" panose="02020603050405020304" pitchFamily="18" charset="0"/>
              </a:rPr>
              <a:t>циркулярна економіка</a:t>
            </a:r>
            <a:r>
              <a:rPr lang="en-US" sz="3000" b="1" dirty="0">
                <a:cs typeface="Times New Roman" panose="02020603050405020304" pitchFamily="18" charset="0"/>
              </a:rPr>
              <a:t>" </a:t>
            </a:r>
            <a:r>
              <a:rPr lang="ru-RU" sz="3000" b="1" dirty="0">
                <a:cs typeface="Times New Roman" panose="02020603050405020304" pitchFamily="18" charset="0"/>
              </a:rPr>
              <a:t>була стилем життя</a:t>
            </a:r>
            <a:endParaRPr lang="uk-UA" sz="3000" b="1" dirty="0">
              <a:cs typeface="Times New Roman" panose="02020603050405020304" pitchFamily="18" charset="0"/>
            </a:endParaRPr>
          </a:p>
        </p:txBody>
      </p:sp>
      <p:sp>
        <p:nvSpPr>
          <p:cNvPr id="4" name="Прямоугольник 3"/>
          <p:cNvSpPr/>
          <p:nvPr/>
        </p:nvSpPr>
        <p:spPr>
          <a:xfrm>
            <a:off x="623465" y="1220934"/>
            <a:ext cx="4680520" cy="175432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XVIII</a:t>
            </a:r>
            <a:r>
              <a:rPr lang="ru-RU" dirty="0">
                <a:latin typeface="Times New Roman" panose="02020603050405020304" pitchFamily="18" charset="0"/>
                <a:cs typeface="Times New Roman" panose="02020603050405020304" pitchFamily="18" charset="0"/>
              </a:rPr>
              <a:t> століття</a:t>
            </a:r>
            <a:r>
              <a:rPr lang="en-US"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Виробництво засноване на сільському господарстві </a:t>
            </a:r>
          </a:p>
          <a:p>
            <a:r>
              <a:rPr lang="ru-RU" dirty="0">
                <a:latin typeface="Times New Roman" panose="02020603050405020304" pitchFamily="18" charset="0"/>
                <a:cs typeface="Times New Roman" panose="02020603050405020304" pitchFamily="18" charset="0"/>
              </a:rPr>
              <a:t>Низька трансформація природних ресурсів</a:t>
            </a:r>
            <a:endParaRPr lang="en-US" dirty="0">
              <a:latin typeface="Times New Roman" panose="02020603050405020304" pitchFamily="18" charset="0"/>
              <a:cs typeface="Times New Roman" panose="02020603050405020304" pitchFamily="18" charset="0"/>
            </a:endParaRPr>
          </a:p>
          <a:p>
            <a:r>
              <a:rPr lang="ru-RU" dirty="0" err="1">
                <a:latin typeface="Times New Roman" panose="02020603050405020304" pitchFamily="18" charset="0"/>
                <a:cs typeface="Times New Roman" panose="02020603050405020304" pitchFamily="18" charset="0"/>
              </a:rPr>
              <a:t>М</a:t>
            </a:r>
            <a:r>
              <a:rPr lang="ru-RU" dirty="0" err="1" smtClean="0">
                <a:latin typeface="Times New Roman" panose="02020603050405020304" pitchFamily="18" charset="0"/>
                <a:cs typeface="Times New Roman" panose="02020603050405020304" pitchFamily="18" charset="0"/>
              </a:rPr>
              <a:t>айже</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100% </a:t>
            </a:r>
            <a:r>
              <a:rPr lang="ru-RU" dirty="0">
                <a:latin typeface="Times New Roman" panose="02020603050405020304" pitchFamily="18" charset="0"/>
                <a:cs typeface="Times New Roman" panose="02020603050405020304" pitchFamily="18" charset="0"/>
              </a:rPr>
              <a:t>переробка </a:t>
            </a:r>
            <a:r>
              <a:rPr lang="ru-RU" dirty="0" smtClean="0">
                <a:latin typeface="Times New Roman" panose="02020603050405020304" pitchFamily="18" charset="0"/>
                <a:cs typeface="Times New Roman" panose="02020603050405020304" pitchFamily="18" charset="0"/>
              </a:rPr>
              <a:t>продуктів</a:t>
            </a:r>
            <a:endParaRPr lang="en-US"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Суворі умови життя</a:t>
            </a:r>
            <a:endParaRPr lang="uk-UA" dirty="0">
              <a:latin typeface="Times New Roman" panose="02020603050405020304" pitchFamily="18" charset="0"/>
              <a:cs typeface="Times New Roman" panose="02020603050405020304" pitchFamily="18" charset="0"/>
            </a:endParaRPr>
          </a:p>
        </p:txBody>
      </p:sp>
      <p:sp>
        <p:nvSpPr>
          <p:cNvPr id="5" name="Плюс 4"/>
          <p:cNvSpPr/>
          <p:nvPr/>
        </p:nvSpPr>
        <p:spPr>
          <a:xfrm>
            <a:off x="280464" y="1583236"/>
            <a:ext cx="360040" cy="37825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6" name="Плюс 5"/>
          <p:cNvSpPr/>
          <p:nvPr/>
        </p:nvSpPr>
        <p:spPr>
          <a:xfrm>
            <a:off x="280464" y="2036811"/>
            <a:ext cx="360040" cy="352091"/>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7" name="Плюс 6"/>
          <p:cNvSpPr/>
          <p:nvPr/>
        </p:nvSpPr>
        <p:spPr>
          <a:xfrm>
            <a:off x="296967" y="2363934"/>
            <a:ext cx="360040" cy="356273"/>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8" name="Минус 7"/>
          <p:cNvSpPr/>
          <p:nvPr/>
        </p:nvSpPr>
        <p:spPr>
          <a:xfrm>
            <a:off x="296967" y="2561787"/>
            <a:ext cx="370348" cy="457200"/>
          </a:xfrm>
          <a:prstGeom prst="mathMin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uk-UA"/>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644" b="97837" l="4348" r="94686">
                        <a14:foregroundMark x1="28019" y1="39183" x2="68599" y2="37019"/>
                        <a14:foregroundMark x1="55717" y1="42548" x2="45894" y2="67308"/>
                        <a14:foregroundMark x1="16586" y1="93750" x2="26570" y2="76923"/>
                        <a14:foregroundMark x1="46538" y1="90144" x2="48309" y2="95192"/>
                        <a14:foregroundMark x1="48953" y1="89904" x2="49919" y2="91106"/>
                        <a14:foregroundMark x1="47987" y1="88942" x2="47987" y2="88942"/>
                        <a14:foregroundMark x1="48309" y1="88702" x2="47826" y2="86779"/>
                        <a14:foregroundMark x1="46055" y1="86779" x2="48792" y2="87500"/>
                        <a14:foregroundMark x1="47343" y1="97115" x2="47343" y2="97837"/>
                        <a14:foregroundMark x1="64895" y1="53846" x2="83092" y2="40865"/>
                        <a14:foregroundMark x1="30274" y1="61538" x2="29469" y2="64423"/>
                        <a14:foregroundMark x1="33494" y1="65144" x2="33494" y2="65144"/>
                        <a14:foregroundMark x1="35910" y1="66106" x2="35910" y2="67308"/>
                        <a14:foregroundMark x1="37037" y1="68029" x2="24155" y2="59615"/>
                        <a14:foregroundMark x1="27375" y1="61058" x2="27053" y2="62740"/>
                        <a14:foregroundMark x1="57488" y1="66587" x2="62802" y2="67308"/>
                        <a14:foregroundMark x1="63285" y1="66106" x2="65217" y2="66106"/>
                        <a14:foregroundMark x1="63124" y1="67308" x2="71659" y2="60817"/>
                        <a14:foregroundMark x1="71176" y1="35337" x2="61675" y2="28606"/>
                        <a14:foregroundMark x1="4348" y1="45913" x2="4992" y2="46154"/>
                        <a14:foregroundMark x1="11916" y1="54327" x2="30435" y2="39663"/>
                        <a14:foregroundMark x1="8213" y1="90144" x2="8213" y2="90144"/>
                        <a14:foregroundMark x1="87440" y1="45192" x2="87440" y2="45192"/>
                        <a14:foregroundMark x1="85507" y1="43510" x2="85507" y2="43510"/>
                        <a14:foregroundMark x1="84863" y1="43269" x2="85346" y2="52404"/>
                        <a14:foregroundMark x1="92432" y1="52163" x2="94847" y2="43269"/>
                        <a14:foregroundMark x1="93076" y1="49279" x2="91465" y2="45433"/>
                        <a14:foregroundMark x1="8374" y1="88462" x2="9662" y2="79327"/>
                        <a14:foregroundMark x1="9662" y1="79327" x2="9662" y2="79327"/>
                        <a14:foregroundMark x1="37359" y1="31250" x2="57005" y2="17067"/>
                        <a14:foregroundMark x1="33011" y1="29808" x2="24799" y2="36058"/>
                        <a14:foregroundMark x1="33494" y1="30769" x2="32206" y2="28846"/>
                        <a14:foregroundMark x1="44283" y1="13702" x2="46216" y2="2644"/>
                        <a14:foregroundMark x1="11916" y1="47115" x2="11916" y2="47115"/>
                        <a14:foregroundMark x1="12560" y1="43990" x2="11755" y2="40625"/>
                        <a14:foregroundMark x1="16425" y1="40625" x2="16425" y2="39183"/>
                        <a14:foregroundMark x1="21417" y1="39904" x2="21417" y2="39904"/>
                        <a14:foregroundMark x1="76490" y1="41587" x2="76812" y2="39183"/>
                        <a14:foregroundMark x1="80837" y1="50721" x2="83575" y2="50962"/>
                        <a14:foregroundMark x1="81159" y1="53365" x2="81965" y2="55048"/>
                        <a14:foregroundMark x1="81965" y1="56250" x2="71981" y2="56010"/>
                        <a14:foregroundMark x1="82287" y1="39663" x2="67311" y2="39663"/>
                        <a14:foregroundMark x1="70370" y1="34375" x2="62158" y2="27885"/>
                        <a14:foregroundMark x1="24638" y1="35817" x2="31884" y2="28606"/>
                        <a14:foregroundMark x1="38808" y1="19952" x2="36876" y2="16827"/>
                        <a14:foregroundMark x1="37842" y1="24519" x2="36393" y2="24519"/>
                        <a14:foregroundMark x1="38003" y1="79087" x2="36554" y2="79087"/>
                        <a14:foregroundMark x1="42351" y1="80048" x2="42512" y2="81731"/>
                        <a14:foregroundMark x1="51047" y1="80288" x2="51852" y2="82212"/>
                        <a14:foregroundMark x1="55233" y1="80048" x2="56361" y2="81010"/>
                        <a14:foregroundMark x1="38969" y1="72596" x2="36715" y2="72115"/>
                        <a14:foregroundMark x1="37198" y1="68990" x2="23510" y2="59135"/>
                        <a14:foregroundMark x1="61675" y1="69712" x2="71659" y2="60817"/>
                        <a14:foregroundMark x1="68116" y1="63942" x2="71659" y2="61298"/>
                        <a14:foregroundMark x1="16425" y1="82212" x2="14493" y2="80048"/>
                        <a14:foregroundMark x1="19324" y1="76683" x2="19324" y2="74760"/>
                        <a14:foregroundMark x1="24155" y1="77163" x2="27858" y2="68750"/>
                        <a14:foregroundMark x1="27375" y1="78125" x2="29791" y2="80288"/>
                        <a14:foregroundMark x1="25443" y1="91587" x2="22383" y2="94712"/>
                        <a14:foregroundMark x1="15942" y1="89904" x2="14654" y2="88462"/>
                        <a14:foregroundMark x1="33011" y1="66587" x2="23188" y2="60577"/>
                        <a14:foregroundMark x1="6119" y1="52163" x2="6280" y2="46394"/>
                      </a14:backgroundRemoval>
                    </a14:imgEffect>
                  </a14:imgLayer>
                </a14:imgProps>
              </a:ext>
              <a:ext uri="{28A0092B-C50C-407E-A947-70E740481C1C}">
                <a14:useLocalDpi xmlns:a14="http://schemas.microsoft.com/office/drawing/2010/main" val="0"/>
              </a:ext>
            </a:extLst>
          </a:blip>
          <a:srcRect/>
          <a:stretch>
            <a:fillRect/>
          </a:stretch>
        </p:blipFill>
        <p:spPr bwMode="auto">
          <a:xfrm>
            <a:off x="1114625" y="2696950"/>
            <a:ext cx="6567857" cy="417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ÐÐ°ÑÑÐ¸Ð½ÐºÐ¸ Ð¿Ð¾ Ð·Ð°Ð¿ÑÐ¾ÑÑ 18 ÑÑÐ¾Ð»ÐµÑÐ¸Ðµ ÑÐµÐ»ÑÑÐºÐ¾Ðµ ÑÐ¾Ð·ÑÐ¹ÑÑÐ²Ð¾"/>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28" name="Picture 4" descr="ÐÐ°ÑÑÐ¸Ð½ÐºÐ¸ Ð¿Ð¾ Ð·Ð°Ð¿ÑÐ¾ÑÑ 18 ÑÑÐ¾Ð»ÐµÑÐ¸Ðµ ÑÐµÐ»ÑÑÐºÐ¾Ðµ ÑÐ¾Ð·ÑÐ¹ÑÑÐ²Ð¾"/>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2060" y="1254186"/>
            <a:ext cx="3239668" cy="1721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9" name="Прямокутник: округлені кути 8">
            <a:extLst>
              <a:ext uri="{FF2B5EF4-FFF2-40B4-BE49-F238E27FC236}">
                <a16:creationId xmlns:a16="http://schemas.microsoft.com/office/drawing/2014/main" xmlns="" id="{32B1A53E-D041-4457-BE6C-3E53C8B8CEA4}"/>
              </a:ext>
            </a:extLst>
          </p:cNvPr>
          <p:cNvSpPr/>
          <p:nvPr/>
        </p:nvSpPr>
        <p:spPr>
          <a:xfrm>
            <a:off x="3563888" y="3429000"/>
            <a:ext cx="1296144" cy="4537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 name="Прямокутник: округлені кути 11">
            <a:extLst>
              <a:ext uri="{FF2B5EF4-FFF2-40B4-BE49-F238E27FC236}">
                <a16:creationId xmlns:a16="http://schemas.microsoft.com/office/drawing/2014/main" xmlns="" id="{352714ED-5DAC-4AF6-AA9E-4E1BD3E2215E}"/>
              </a:ext>
            </a:extLst>
          </p:cNvPr>
          <p:cNvSpPr/>
          <p:nvPr/>
        </p:nvSpPr>
        <p:spPr>
          <a:xfrm>
            <a:off x="5303985" y="4122964"/>
            <a:ext cx="1296144" cy="4537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Прямокутник 9">
            <a:extLst>
              <a:ext uri="{FF2B5EF4-FFF2-40B4-BE49-F238E27FC236}">
                <a16:creationId xmlns:a16="http://schemas.microsoft.com/office/drawing/2014/main" xmlns="" id="{9D080577-F92C-468F-8B17-46054A65AA41}"/>
              </a:ext>
            </a:extLst>
          </p:cNvPr>
          <p:cNvSpPr/>
          <p:nvPr/>
        </p:nvSpPr>
        <p:spPr>
          <a:xfrm>
            <a:off x="3496018" y="3332704"/>
            <a:ext cx="1431884" cy="646331"/>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Природні ресурси</a:t>
            </a:r>
            <a:endParaRPr lang="uk-UA" dirty="0"/>
          </a:p>
        </p:txBody>
      </p:sp>
      <p:sp>
        <p:nvSpPr>
          <p:cNvPr id="14" name="Прямокутник: округлені кути 13">
            <a:extLst>
              <a:ext uri="{FF2B5EF4-FFF2-40B4-BE49-F238E27FC236}">
                <a16:creationId xmlns:a16="http://schemas.microsoft.com/office/drawing/2014/main" xmlns="" id="{FD61F3D0-FD35-4B50-A6A1-466FFFB181CB}"/>
              </a:ext>
            </a:extLst>
          </p:cNvPr>
          <p:cNvSpPr/>
          <p:nvPr/>
        </p:nvSpPr>
        <p:spPr>
          <a:xfrm>
            <a:off x="5112060" y="4448787"/>
            <a:ext cx="1514123" cy="658209"/>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Прямокутник 10">
            <a:extLst>
              <a:ext uri="{FF2B5EF4-FFF2-40B4-BE49-F238E27FC236}">
                <a16:creationId xmlns:a16="http://schemas.microsoft.com/office/drawing/2014/main" xmlns="" id="{242E7829-0AA2-4E14-B5B2-7DD18E968CE1}"/>
              </a:ext>
            </a:extLst>
          </p:cNvPr>
          <p:cNvSpPr/>
          <p:nvPr/>
        </p:nvSpPr>
        <p:spPr>
          <a:xfrm>
            <a:off x="5090831" y="4593225"/>
            <a:ext cx="1503938" cy="369332"/>
          </a:xfrm>
          <a:prstGeom prst="rect">
            <a:avLst/>
          </a:prstGeom>
        </p:spPr>
        <p:txBody>
          <a:bodyPr wrap="none">
            <a:spAutoFit/>
          </a:bodyPr>
          <a:lstStyle/>
          <a:p>
            <a:r>
              <a:rPr lang="ru-RU" dirty="0" err="1">
                <a:latin typeface="Times New Roman" panose="02020603050405020304" pitchFamily="18" charset="0"/>
                <a:cs typeface="Times New Roman" panose="02020603050405020304" pitchFamily="18" charset="0"/>
              </a:rPr>
              <a:t>В</a:t>
            </a:r>
            <a:r>
              <a:rPr lang="ru-RU" dirty="0" err="1" smtClean="0">
                <a:latin typeface="Times New Roman" panose="02020603050405020304" pitchFamily="18" charset="0"/>
                <a:cs typeface="Times New Roman" panose="02020603050405020304" pitchFamily="18" charset="0"/>
              </a:rPr>
              <a:t>иробництво</a:t>
            </a:r>
            <a:endParaRPr lang="uk-UA" dirty="0"/>
          </a:p>
        </p:txBody>
      </p:sp>
      <p:sp>
        <p:nvSpPr>
          <p:cNvPr id="16" name="Прямокутник: округлені кути 15">
            <a:extLst>
              <a:ext uri="{FF2B5EF4-FFF2-40B4-BE49-F238E27FC236}">
                <a16:creationId xmlns:a16="http://schemas.microsoft.com/office/drawing/2014/main" xmlns="" id="{2BA388D6-E145-4834-9527-1376AA7B73E5}"/>
              </a:ext>
            </a:extLst>
          </p:cNvPr>
          <p:cNvSpPr/>
          <p:nvPr/>
        </p:nvSpPr>
        <p:spPr>
          <a:xfrm>
            <a:off x="3563888" y="5517232"/>
            <a:ext cx="1296144" cy="4537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 name="Прямокутник 12">
            <a:extLst>
              <a:ext uri="{FF2B5EF4-FFF2-40B4-BE49-F238E27FC236}">
                <a16:creationId xmlns:a16="http://schemas.microsoft.com/office/drawing/2014/main" xmlns="" id="{DA86DC42-7390-4757-A8CA-E09DBD5B4B59}"/>
              </a:ext>
            </a:extLst>
          </p:cNvPr>
          <p:cNvSpPr/>
          <p:nvPr/>
        </p:nvSpPr>
        <p:spPr>
          <a:xfrm>
            <a:off x="3496018" y="5601641"/>
            <a:ext cx="1415003" cy="369332"/>
          </a:xfrm>
          <a:prstGeom prst="rect">
            <a:avLst/>
          </a:prstGeom>
        </p:spPr>
        <p:txBody>
          <a:bodyPr wrap="none">
            <a:spAutoFit/>
          </a:bodyPr>
          <a:lstStyle/>
          <a:p>
            <a:r>
              <a:rPr lang="ru-RU" dirty="0" err="1">
                <a:latin typeface="Times New Roman" panose="02020603050405020304" pitchFamily="18" charset="0"/>
                <a:cs typeface="Times New Roman" panose="02020603050405020304" pitchFamily="18" charset="0"/>
              </a:rPr>
              <a:t>С</a:t>
            </a:r>
            <a:r>
              <a:rPr lang="ru-RU" dirty="0" err="1" smtClean="0">
                <a:latin typeface="Times New Roman" panose="02020603050405020304" pitchFamily="18" charset="0"/>
                <a:cs typeface="Times New Roman" panose="02020603050405020304" pitchFamily="18" charset="0"/>
              </a:rPr>
              <a:t>поживання</a:t>
            </a:r>
            <a:endParaRPr lang="uk-UA" dirty="0"/>
          </a:p>
        </p:txBody>
      </p:sp>
      <p:sp>
        <p:nvSpPr>
          <p:cNvPr id="19" name="Прямокутник: округлені кути 18">
            <a:extLst>
              <a:ext uri="{FF2B5EF4-FFF2-40B4-BE49-F238E27FC236}">
                <a16:creationId xmlns:a16="http://schemas.microsoft.com/office/drawing/2014/main" xmlns="" id="{E46DFD91-9E15-47F8-9BC8-32B944EDF21D}"/>
              </a:ext>
            </a:extLst>
          </p:cNvPr>
          <p:cNvSpPr/>
          <p:nvPr/>
        </p:nvSpPr>
        <p:spPr>
          <a:xfrm>
            <a:off x="1913161" y="4366354"/>
            <a:ext cx="1074663" cy="59620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2" name="Прямокутник: округлені кути 21">
            <a:extLst>
              <a:ext uri="{FF2B5EF4-FFF2-40B4-BE49-F238E27FC236}">
                <a16:creationId xmlns:a16="http://schemas.microsoft.com/office/drawing/2014/main" xmlns="" id="{A1AD2201-B712-4969-91D3-6918338D7902}"/>
              </a:ext>
            </a:extLst>
          </p:cNvPr>
          <p:cNvSpPr/>
          <p:nvPr/>
        </p:nvSpPr>
        <p:spPr>
          <a:xfrm>
            <a:off x="1778758" y="4263457"/>
            <a:ext cx="1514123" cy="923330"/>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8" name="Прямокутник 17">
            <a:extLst>
              <a:ext uri="{FF2B5EF4-FFF2-40B4-BE49-F238E27FC236}">
                <a16:creationId xmlns:a16="http://schemas.microsoft.com/office/drawing/2014/main" xmlns="" id="{BFC8F2DF-E56D-42F5-8567-55D8781E3EBC}"/>
              </a:ext>
            </a:extLst>
          </p:cNvPr>
          <p:cNvSpPr/>
          <p:nvPr/>
        </p:nvSpPr>
        <p:spPr>
          <a:xfrm>
            <a:off x="1646922" y="4263457"/>
            <a:ext cx="1708026" cy="923330"/>
          </a:xfrm>
          <a:prstGeom prst="rect">
            <a:avLst/>
          </a:prstGeom>
        </p:spPr>
        <p:txBody>
          <a:bodyPr wrap="square">
            <a:spAutoFit/>
          </a:bodyPr>
          <a:lstStyle/>
          <a:p>
            <a:pPr algn="ctr"/>
            <a:r>
              <a:rPr lang="ru-RU" dirty="0">
                <a:latin typeface="Times New Roman" panose="02020603050405020304" pitchFamily="18" charset="0"/>
                <a:cs typeface="Times New Roman" panose="02020603050405020304" pitchFamily="18" charset="0"/>
              </a:rPr>
              <a:t>Відходи повертаються в землю</a:t>
            </a:r>
            <a:endParaRPr lang="uk-UA" dirty="0"/>
          </a:p>
        </p:txBody>
      </p:sp>
      <p:sp>
        <p:nvSpPr>
          <p:cNvPr id="24" name="Прямокутник: округлені кути 23">
            <a:extLst>
              <a:ext uri="{FF2B5EF4-FFF2-40B4-BE49-F238E27FC236}">
                <a16:creationId xmlns:a16="http://schemas.microsoft.com/office/drawing/2014/main" xmlns="" id="{614C4785-4973-46B5-9157-F55EE62C25EF}"/>
              </a:ext>
            </a:extLst>
          </p:cNvPr>
          <p:cNvSpPr/>
          <p:nvPr/>
        </p:nvSpPr>
        <p:spPr>
          <a:xfrm>
            <a:off x="2178700" y="5960986"/>
            <a:ext cx="648072" cy="51399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0" name="Прямокутник 19">
            <a:extLst>
              <a:ext uri="{FF2B5EF4-FFF2-40B4-BE49-F238E27FC236}">
                <a16:creationId xmlns:a16="http://schemas.microsoft.com/office/drawing/2014/main" xmlns="" id="{174C0829-1AF1-423C-92C7-B21196CC9F85}"/>
              </a:ext>
            </a:extLst>
          </p:cNvPr>
          <p:cNvSpPr/>
          <p:nvPr/>
        </p:nvSpPr>
        <p:spPr>
          <a:xfrm>
            <a:off x="1885743" y="5905766"/>
            <a:ext cx="1431884" cy="646331"/>
          </a:xfrm>
          <a:prstGeom prst="rect">
            <a:avLst/>
          </a:prstGeom>
        </p:spPr>
        <p:txBody>
          <a:bodyPr wrap="square">
            <a:spAutoFit/>
          </a:bodyPr>
          <a:lstStyle/>
          <a:p>
            <a:pPr algn="ctr"/>
            <a:r>
              <a:rPr lang="ru-RU" sz="1200" dirty="0" err="1" smtClean="0">
                <a:latin typeface="Times New Roman" panose="02020603050405020304" pitchFamily="18" charset="0"/>
                <a:cs typeface="Times New Roman" panose="02020603050405020304" pitchFamily="18" charset="0"/>
              </a:rPr>
              <a:t>Мінімальне</a:t>
            </a:r>
            <a:r>
              <a:rPr lang="ru-RU" sz="1200" dirty="0" smtClean="0">
                <a:latin typeface="Times New Roman" panose="02020603050405020304" pitchFamily="18" charset="0"/>
                <a:cs typeface="Times New Roman" panose="02020603050405020304" pitchFamily="18" charset="0"/>
              </a:rPr>
              <a:t> </a:t>
            </a:r>
            <a:r>
              <a:rPr lang="ru-RU" sz="1200" dirty="0" err="1" smtClean="0">
                <a:latin typeface="Times New Roman" panose="02020603050405020304" pitchFamily="18" charset="0"/>
                <a:cs typeface="Times New Roman" panose="02020603050405020304" pitchFamily="18" charset="0"/>
              </a:rPr>
              <a:t>захоронення</a:t>
            </a:r>
            <a:endParaRPr lang="ru-RU" sz="1200" dirty="0" smtClean="0">
              <a:latin typeface="Times New Roman" panose="02020603050405020304" pitchFamily="18" charset="0"/>
              <a:cs typeface="Times New Roman" panose="02020603050405020304" pitchFamily="18" charset="0"/>
            </a:endParaRPr>
          </a:p>
          <a:p>
            <a:pPr algn="ctr"/>
            <a:r>
              <a:rPr lang="ru-RU" sz="1200" dirty="0" err="1" smtClean="0">
                <a:latin typeface="Times New Roman" panose="02020603050405020304" pitchFamily="18" charset="0"/>
                <a:cs typeface="Times New Roman" panose="02020603050405020304" pitchFamily="18" charset="0"/>
              </a:rPr>
              <a:t>відходів</a:t>
            </a:r>
            <a:endParaRPr lang="uk-UA" sz="1200" dirty="0"/>
          </a:p>
        </p:txBody>
      </p:sp>
      <p:sp>
        <p:nvSpPr>
          <p:cNvPr id="25" name="Прямокутник: округлені кути 24">
            <a:extLst>
              <a:ext uri="{FF2B5EF4-FFF2-40B4-BE49-F238E27FC236}">
                <a16:creationId xmlns:a16="http://schemas.microsoft.com/office/drawing/2014/main" xmlns="" id="{59488E95-D102-4280-8FCD-9CDCF9BF1F33}"/>
              </a:ext>
            </a:extLst>
          </p:cNvPr>
          <p:cNvSpPr/>
          <p:nvPr/>
        </p:nvSpPr>
        <p:spPr>
          <a:xfrm>
            <a:off x="3338594" y="4294392"/>
            <a:ext cx="1660333" cy="64633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atin typeface="Times New Roman" panose="02020603050405020304" pitchFamily="18" charset="0"/>
                <a:cs typeface="Times New Roman" panose="02020603050405020304" pitchFamily="18" charset="0"/>
              </a:rPr>
              <a:t>ес</a:t>
            </a:r>
            <a:endParaRPr lang="uk-UA"/>
          </a:p>
        </p:txBody>
      </p:sp>
      <p:sp>
        <p:nvSpPr>
          <p:cNvPr id="21" name="Прямокутник 20">
            <a:extLst>
              <a:ext uri="{FF2B5EF4-FFF2-40B4-BE49-F238E27FC236}">
                <a16:creationId xmlns:a16="http://schemas.microsoft.com/office/drawing/2014/main" xmlns="" id="{3FD2F43A-17C6-4535-8C2F-8AD6C51AEF97}"/>
              </a:ext>
            </a:extLst>
          </p:cNvPr>
          <p:cNvSpPr/>
          <p:nvPr/>
        </p:nvSpPr>
        <p:spPr>
          <a:xfrm>
            <a:off x="3354948" y="4158371"/>
            <a:ext cx="1625686" cy="830997"/>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Перша економіка </a:t>
            </a:r>
            <a:r>
              <a:rPr lang="ru-RU" sz="1600" b="1" dirty="0" err="1">
                <a:latin typeface="Times New Roman" panose="02020603050405020304" pitchFamily="18" charset="0"/>
                <a:cs typeface="Times New Roman" panose="02020603050405020304" pitchFamily="18" charset="0"/>
              </a:rPr>
              <a:t>була</a:t>
            </a:r>
            <a:r>
              <a:rPr lang="ru-RU" sz="1600" b="1" dirty="0">
                <a:latin typeface="Times New Roman" panose="02020603050405020304" pitchFamily="18" charset="0"/>
                <a:cs typeface="Times New Roman" panose="02020603050405020304" pitchFamily="18" charset="0"/>
              </a:rPr>
              <a:t> </a:t>
            </a:r>
            <a:r>
              <a:rPr lang="ru-RU" sz="1600" b="1" dirty="0" smtClean="0">
                <a:latin typeface="Times New Roman" panose="02020603050405020304" pitchFamily="18" charset="0"/>
                <a:cs typeface="Times New Roman" panose="02020603050405020304" pitchFamily="18" charset="0"/>
              </a:rPr>
              <a:t>циркулярною</a:t>
            </a:r>
            <a:endParaRPr lang="uk-UA" sz="1600" b="1" dirty="0"/>
          </a:p>
        </p:txBody>
      </p:sp>
    </p:spTree>
    <p:extLst>
      <p:ext uri="{BB962C8B-B14F-4D97-AF65-F5344CB8AC3E}">
        <p14:creationId xmlns:p14="http://schemas.microsoft.com/office/powerpoint/2010/main" val="3074864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0354" y="5013176"/>
            <a:ext cx="7848872" cy="1477328"/>
          </a:xfrm>
          <a:prstGeom prst="rect">
            <a:avLst/>
          </a:prstGeom>
        </p:spPr>
        <p:txBody>
          <a:bodyPr wrap="square">
            <a:spAutoFit/>
          </a:bodyPr>
          <a:lstStyle/>
          <a:p>
            <a:pPr algn="just"/>
            <a:r>
              <a:rPr lang="en-US" dirty="0"/>
              <a:t>	</a:t>
            </a:r>
            <a:r>
              <a:rPr lang="ru-RU" dirty="0">
                <a:latin typeface="Times New Roman" panose="02020603050405020304" pitchFamily="18" charset="0"/>
                <a:cs typeface="Times New Roman" panose="02020603050405020304" pitchFamily="18" charset="0"/>
              </a:rPr>
              <a:t>Такий підхід призводить до втрати ресурсів і погіршення </a:t>
            </a:r>
            <a:r>
              <a:rPr lang="ru-RU" dirty="0" err="1">
                <a:latin typeface="Times New Roman" panose="02020603050405020304" pitchFamily="18" charset="0"/>
                <a:cs typeface="Times New Roman" panose="02020603050405020304" pitchFamily="18" charset="0"/>
              </a:rPr>
              <a:t>якості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довкілля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Також збільшилися обсяги таких типів відходів, як небезпечні відходи, електронні відходи, біомедичні відходи і радіоактивні відходи. Ці проблеми вимагають встановлення належних методів управління твердими відходами.</a:t>
            </a:r>
            <a:endParaRPr lang="uk-UA" dirty="0">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307" y="2818064"/>
            <a:ext cx="5981700"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667" y="1004960"/>
            <a:ext cx="2637656" cy="18428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люс 8"/>
          <p:cNvSpPr/>
          <p:nvPr/>
        </p:nvSpPr>
        <p:spPr>
          <a:xfrm>
            <a:off x="616673" y="1216985"/>
            <a:ext cx="360040" cy="288032"/>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10" name="Плюс 9"/>
          <p:cNvSpPr/>
          <p:nvPr/>
        </p:nvSpPr>
        <p:spPr>
          <a:xfrm>
            <a:off x="616673" y="1502725"/>
            <a:ext cx="360040" cy="288032"/>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11" name="Плюс 10"/>
          <p:cNvSpPr/>
          <p:nvPr/>
        </p:nvSpPr>
        <p:spPr>
          <a:xfrm>
            <a:off x="616673" y="1790757"/>
            <a:ext cx="360040" cy="288032"/>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12" name="Минус 11"/>
          <p:cNvSpPr/>
          <p:nvPr/>
        </p:nvSpPr>
        <p:spPr>
          <a:xfrm>
            <a:off x="606365" y="1967640"/>
            <a:ext cx="370348" cy="457200"/>
          </a:xfrm>
          <a:prstGeom prst="mathMin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uk-UA"/>
          </a:p>
        </p:txBody>
      </p:sp>
      <p:sp>
        <p:nvSpPr>
          <p:cNvPr id="14" name="Заголовок 1"/>
          <p:cNvSpPr>
            <a:spLocks noGrp="1"/>
          </p:cNvSpPr>
          <p:nvPr>
            <p:ph type="title"/>
          </p:nvPr>
        </p:nvSpPr>
        <p:spPr>
          <a:xfrm>
            <a:off x="467544" y="188640"/>
            <a:ext cx="7992888" cy="661230"/>
          </a:xfrm>
        </p:spPr>
        <p:txBody>
          <a:bodyPr>
            <a:noAutofit/>
          </a:bodyPr>
          <a:lstStyle/>
          <a:p>
            <a:pPr algn="ctr"/>
            <a:r>
              <a:rPr lang="ru-RU" sz="3000" b="1" dirty="0">
                <a:cs typeface="Times New Roman" panose="02020603050405020304" pitchFamily="18" charset="0"/>
              </a:rPr>
              <a:t>Індустріальна </a:t>
            </a:r>
            <a:r>
              <a:rPr lang="ru-RU" sz="3000" b="1" dirty="0" err="1">
                <a:cs typeface="Times New Roman" panose="02020603050405020304" pitchFamily="18" charset="0"/>
              </a:rPr>
              <a:t>революція</a:t>
            </a:r>
            <a:r>
              <a:rPr lang="ru-RU" sz="3000" b="1" dirty="0">
                <a:cs typeface="Times New Roman" panose="02020603050405020304" pitchFamily="18" charset="0"/>
              </a:rPr>
              <a:t> </a:t>
            </a:r>
            <a:r>
              <a:rPr lang="ru-RU" sz="3000" b="1" dirty="0" err="1" smtClean="0">
                <a:cs typeface="Times New Roman" panose="02020603050405020304" pitchFamily="18" charset="0"/>
              </a:rPr>
              <a:t>призвела</a:t>
            </a:r>
            <a:r>
              <a:rPr lang="ru-RU" sz="3000" b="1" dirty="0" smtClean="0">
                <a:cs typeface="Times New Roman" panose="02020603050405020304" pitchFamily="18" charset="0"/>
              </a:rPr>
              <a:t> </a:t>
            </a:r>
            <a:r>
              <a:rPr lang="ru-RU" sz="3000" b="1" dirty="0">
                <a:cs typeface="Times New Roman" panose="02020603050405020304" pitchFamily="18" charset="0"/>
              </a:rPr>
              <a:t>до переходу до лінійної економіки </a:t>
            </a:r>
            <a:endParaRPr lang="uk-UA" sz="3000" b="1" dirty="0">
              <a:cs typeface="Times New Roman" panose="02020603050405020304" pitchFamily="18" charset="0"/>
            </a:endParaRPr>
          </a:p>
        </p:txBody>
      </p:sp>
      <p:sp>
        <p:nvSpPr>
          <p:cNvPr id="7" name="Прямоугольник 6"/>
          <p:cNvSpPr/>
          <p:nvPr/>
        </p:nvSpPr>
        <p:spPr>
          <a:xfrm>
            <a:off x="1000545" y="1187710"/>
            <a:ext cx="3859488" cy="1477328"/>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модернізація</a:t>
            </a:r>
          </a:p>
          <a:p>
            <a:r>
              <a:rPr lang="ru-RU" dirty="0">
                <a:latin typeface="Times New Roman" panose="02020603050405020304" pitchFamily="18" charset="0"/>
                <a:cs typeface="Times New Roman" panose="02020603050405020304" pitchFamily="18" charset="0"/>
              </a:rPr>
              <a:t>дослідження</a:t>
            </a:r>
            <a:r>
              <a:rPr lang="en-US" dirty="0">
                <a:latin typeface="Times New Roman" panose="02020603050405020304" pitchFamily="18" charset="0"/>
                <a:cs typeface="Times New Roman" panose="02020603050405020304" pitchFamily="18" charset="0"/>
              </a:rPr>
              <a:t> &amp; </a:t>
            </a:r>
            <a:r>
              <a:rPr lang="ru-RU" dirty="0">
                <a:latin typeface="Times New Roman" panose="02020603050405020304" pitchFamily="18" charset="0"/>
                <a:cs typeface="Times New Roman" panose="02020603050405020304" pitchFamily="18" charset="0"/>
              </a:rPr>
              <a:t>розвиток</a:t>
            </a:r>
            <a:endParaRPr lang="en-US"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поліпшення охорони здоров'я</a:t>
            </a:r>
          </a:p>
          <a:p>
            <a:r>
              <a:rPr lang="ru-RU" dirty="0" err="1">
                <a:latin typeface="Times New Roman" panose="02020603050405020304" pitchFamily="18" charset="0"/>
                <a:cs typeface="Times New Roman" panose="02020603050405020304" pitchFamily="18" charset="0"/>
              </a:rPr>
              <a:t>з</a:t>
            </a:r>
            <a:r>
              <a:rPr lang="ru-RU" dirty="0" err="1" smtClean="0">
                <a:latin typeface="Times New Roman" panose="02020603050405020304" pitchFamily="18" charset="0"/>
                <a:cs typeface="Times New Roman" panose="02020603050405020304" pitchFamily="18" charset="0"/>
              </a:rPr>
              <a:t>биток</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планеті внаслідок людського впливу </a:t>
            </a:r>
            <a:endParaRPr lang="uk-UA"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323528" y="4574755"/>
            <a:ext cx="8280920" cy="400110"/>
          </a:xfrm>
          <a:prstGeom prst="rect">
            <a:avLst/>
          </a:prstGeom>
        </p:spPr>
        <p:txBody>
          <a:bodyPr wrap="square">
            <a:spAutoFit/>
          </a:bodyPr>
          <a:lstStyle/>
          <a:p>
            <a:pPr algn="ctr"/>
            <a:r>
              <a:rPr lang="ru-RU" sz="2000" dirty="0">
                <a:ln w="1905"/>
                <a:solidFill>
                  <a:schemeClr val="tx2"/>
                </a:solidFill>
                <a:effectLst>
                  <a:innerShdw blurRad="69850" dist="43180" dir="5400000">
                    <a:srgbClr val="000000">
                      <a:alpha val="65000"/>
                    </a:srgbClr>
                  </a:innerShdw>
                </a:effectLst>
                <a:latin typeface="+mj-lt"/>
                <a:cs typeface="Times New Roman" panose="02020603050405020304" pitchFamily="18" charset="0"/>
              </a:rPr>
              <a:t>Традиційний лінійний підхід до управління відходами</a:t>
            </a:r>
          </a:p>
        </p:txBody>
      </p:sp>
      <p:sp>
        <p:nvSpPr>
          <p:cNvPr id="3" name="Прямокутник 2">
            <a:extLst>
              <a:ext uri="{FF2B5EF4-FFF2-40B4-BE49-F238E27FC236}">
                <a16:creationId xmlns:a16="http://schemas.microsoft.com/office/drawing/2014/main" xmlns="" id="{1CADE1C6-2DCB-43AC-BFD5-160403DB6FC5}"/>
              </a:ext>
            </a:extLst>
          </p:cNvPr>
          <p:cNvSpPr/>
          <p:nvPr/>
        </p:nvSpPr>
        <p:spPr>
          <a:xfrm>
            <a:off x="1571016" y="4051743"/>
            <a:ext cx="1359273" cy="461665"/>
          </a:xfrm>
          <a:prstGeom prst="rect">
            <a:avLst/>
          </a:prstGeom>
        </p:spPr>
        <p:txBody>
          <a:bodyPr wrap="square">
            <a:spAutoFit/>
          </a:bodyPr>
          <a:lstStyle/>
          <a:p>
            <a:pPr algn="ctr"/>
            <a:r>
              <a:rPr lang="ru-RU" sz="1200" dirty="0">
                <a:latin typeface="Times New Roman" panose="02020603050405020304" pitchFamily="18" charset="0"/>
                <a:cs typeface="Times New Roman" panose="02020603050405020304" pitchFamily="18" charset="0"/>
              </a:rPr>
              <a:t>Природні ресурси</a:t>
            </a:r>
            <a:endParaRPr lang="uk-UA" sz="1200" dirty="0"/>
          </a:p>
        </p:txBody>
      </p:sp>
      <p:sp>
        <p:nvSpPr>
          <p:cNvPr id="4" name="Прямокутник 3">
            <a:extLst>
              <a:ext uri="{FF2B5EF4-FFF2-40B4-BE49-F238E27FC236}">
                <a16:creationId xmlns:a16="http://schemas.microsoft.com/office/drawing/2014/main" xmlns="" id="{BB356433-E45F-4078-AC67-5159453F55D8}"/>
              </a:ext>
            </a:extLst>
          </p:cNvPr>
          <p:cNvSpPr/>
          <p:nvPr/>
        </p:nvSpPr>
        <p:spPr>
          <a:xfrm>
            <a:off x="2996531" y="4061189"/>
            <a:ext cx="1152127" cy="461665"/>
          </a:xfrm>
          <a:prstGeom prst="rect">
            <a:avLst/>
          </a:prstGeom>
        </p:spPr>
        <p:txBody>
          <a:bodyPr wrap="square">
            <a:spAutoFit/>
          </a:bodyPr>
          <a:lstStyle/>
          <a:p>
            <a:pPr algn="ctr"/>
            <a:r>
              <a:rPr lang="ru-RU" sz="1200" dirty="0">
                <a:latin typeface="Times New Roman" panose="02020603050405020304" pitchFamily="18" charset="0"/>
                <a:cs typeface="Times New Roman" panose="02020603050405020304" pitchFamily="18" charset="0"/>
              </a:rPr>
              <a:t>Видобуток, виробництво</a:t>
            </a:r>
            <a:endParaRPr lang="uk-UA" sz="1200" dirty="0"/>
          </a:p>
        </p:txBody>
      </p:sp>
      <p:sp>
        <p:nvSpPr>
          <p:cNvPr id="8" name="Прямокутник 7">
            <a:extLst>
              <a:ext uri="{FF2B5EF4-FFF2-40B4-BE49-F238E27FC236}">
                <a16:creationId xmlns:a16="http://schemas.microsoft.com/office/drawing/2014/main" xmlns="" id="{835D769F-7691-4F9E-A978-138DA39EE55C}"/>
              </a:ext>
            </a:extLst>
          </p:cNvPr>
          <p:cNvSpPr/>
          <p:nvPr/>
        </p:nvSpPr>
        <p:spPr>
          <a:xfrm>
            <a:off x="4428288" y="4048920"/>
            <a:ext cx="1152126" cy="461665"/>
          </a:xfrm>
          <a:prstGeom prst="rect">
            <a:avLst/>
          </a:prstGeom>
        </p:spPr>
        <p:txBody>
          <a:bodyPr wrap="square">
            <a:spAutoFit/>
          </a:bodyPr>
          <a:lstStyle/>
          <a:p>
            <a:pPr algn="ctr"/>
            <a:r>
              <a:rPr lang="ru-RU" sz="1200" dirty="0">
                <a:latin typeface="Times New Roman" panose="02020603050405020304" pitchFamily="18" charset="0"/>
                <a:cs typeface="Times New Roman" panose="02020603050405020304" pitchFamily="18" charset="0"/>
              </a:rPr>
              <a:t>Споживання (продукти)</a:t>
            </a:r>
            <a:endParaRPr lang="uk-UA" sz="1200" dirty="0"/>
          </a:p>
        </p:txBody>
      </p:sp>
      <p:sp>
        <p:nvSpPr>
          <p:cNvPr id="15" name="Прямокутник 14">
            <a:extLst>
              <a:ext uri="{FF2B5EF4-FFF2-40B4-BE49-F238E27FC236}">
                <a16:creationId xmlns:a16="http://schemas.microsoft.com/office/drawing/2014/main" xmlns="" id="{604C71CA-F19E-439C-A598-488D46062A22}"/>
              </a:ext>
            </a:extLst>
          </p:cNvPr>
          <p:cNvSpPr/>
          <p:nvPr/>
        </p:nvSpPr>
        <p:spPr>
          <a:xfrm>
            <a:off x="6151725" y="4086346"/>
            <a:ext cx="713016" cy="276999"/>
          </a:xfrm>
          <a:prstGeom prst="rect">
            <a:avLst/>
          </a:prstGeom>
        </p:spPr>
        <p:txBody>
          <a:bodyPr wrap="none">
            <a:spAutoFit/>
          </a:bodyPr>
          <a:lstStyle/>
          <a:p>
            <a:r>
              <a:rPr lang="ru-RU" sz="1200" dirty="0" err="1">
                <a:latin typeface="Times New Roman" panose="02020603050405020304" pitchFamily="18" charset="0"/>
                <a:cs typeface="Times New Roman" panose="02020603050405020304" pitchFamily="18" charset="0"/>
              </a:rPr>
              <a:t>В</a:t>
            </a:r>
            <a:r>
              <a:rPr lang="ru-RU" sz="1200" dirty="0" err="1" smtClean="0">
                <a:latin typeface="Times New Roman" panose="02020603050405020304" pitchFamily="18" charset="0"/>
                <a:cs typeface="Times New Roman" panose="02020603050405020304" pitchFamily="18" charset="0"/>
              </a:rPr>
              <a:t>ідходи</a:t>
            </a:r>
            <a:endParaRPr lang="uk-UA" sz="1200" dirty="0"/>
          </a:p>
        </p:txBody>
      </p:sp>
    </p:spTree>
    <p:extLst>
      <p:ext uri="{BB962C8B-B14F-4D97-AF65-F5344CB8AC3E}">
        <p14:creationId xmlns:p14="http://schemas.microsoft.com/office/powerpoint/2010/main" val="1527400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1057"/>
            <a:ext cx="9361040" cy="764704"/>
          </a:xfrm>
        </p:spPr>
        <p:txBody>
          <a:bodyPr>
            <a:normAutofit/>
          </a:bodyPr>
          <a:lstStyle/>
          <a:p>
            <a:r>
              <a:rPr lang="ru-RU" sz="2500" b="1" dirty="0">
                <a:cs typeface="Times New Roman" panose="02020603050405020304" pitchFamily="18" charset="0"/>
              </a:rPr>
              <a:t>Лінійна економіка призвело до </a:t>
            </a:r>
            <a:r>
              <a:rPr lang="ru-RU" sz="2500" b="1" dirty="0" err="1">
                <a:cs typeface="Times New Roman" panose="02020603050405020304" pitchFamily="18" charset="0"/>
              </a:rPr>
              <a:t>серйозних</a:t>
            </a:r>
            <a:r>
              <a:rPr lang="ru-RU" sz="2500" b="1" dirty="0">
                <a:cs typeface="Times New Roman" panose="02020603050405020304" pitchFamily="18" charset="0"/>
              </a:rPr>
              <a:t> </a:t>
            </a:r>
            <a:r>
              <a:rPr lang="ru-RU" sz="2500" b="1" dirty="0" smtClean="0">
                <a:cs typeface="Times New Roman" panose="02020603050405020304" pitchFamily="18" charset="0"/>
              </a:rPr>
              <a:t>проблем:</a:t>
            </a:r>
            <a:endParaRPr lang="uk-UA" sz="2500" b="1" dirty="0">
              <a:cs typeface="Times New Roman" panose="02020603050405020304" pitchFamily="18" charset="0"/>
            </a:endParaRPr>
          </a:p>
        </p:txBody>
      </p:sp>
      <p:graphicFrame>
        <p:nvGraphicFramePr>
          <p:cNvPr id="9" name="Схема 8"/>
          <p:cNvGraphicFramePr/>
          <p:nvPr>
            <p:extLst>
              <p:ext uri="{D42A27DB-BD31-4B8C-83A1-F6EECF244321}">
                <p14:modId xmlns:p14="http://schemas.microsoft.com/office/powerpoint/2010/main" val="1000986494"/>
              </p:ext>
            </p:extLst>
          </p:nvPr>
        </p:nvGraphicFramePr>
        <p:xfrm>
          <a:off x="323528" y="764704"/>
          <a:ext cx="777686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1891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18288" y="722418"/>
            <a:ext cx="7970135"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Ц</a:t>
            </a:r>
            <a:r>
              <a:rPr lang="ru-RU" b="1" dirty="0" err="1" smtClean="0">
                <a:latin typeface="Times New Roman" panose="02020603050405020304" pitchFamily="18" charset="0"/>
                <a:cs typeface="Times New Roman" panose="02020603050405020304" pitchFamily="18" charset="0"/>
              </a:rPr>
              <a:t>иркулярна</a:t>
            </a:r>
            <a:r>
              <a:rPr lang="ru-RU" b="1" dirty="0" smtClean="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економіка</a:t>
            </a: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це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модель виробництва і споживання, яка передбачає повторне використання, ремонт, реконструкцію та переробку існуючих матеріалів і продуктів якомога довше. Таким чином, життєвий цикл продуктів розширюється.</a:t>
            </a:r>
            <a:endParaRPr lang="uk-UA" dirty="0">
              <a:latin typeface="Times New Roman" panose="02020603050405020304" pitchFamily="18" charset="0"/>
              <a:cs typeface="Times New Roman" panose="02020603050405020304" pitchFamily="18" charset="0"/>
            </a:endParaRPr>
          </a:p>
        </p:txBody>
      </p:sp>
      <p:pic>
        <p:nvPicPr>
          <p:cNvPr id="6147"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111" b="91667" l="35813" r="87313">
                        <a14:foregroundMark x1="41688" y1="59778" x2="35813" y2="56556"/>
                        <a14:foregroundMark x1="47313" y1="68778" x2="47313" y2="68778"/>
                        <a14:foregroundMark x1="47313" y1="73444" x2="47563" y2="63444"/>
                        <a14:foregroundMark x1="47688" y1="75000" x2="46750" y2="91667"/>
                        <a14:foregroundMark x1="78688" y1="50333" x2="87313" y2="42444"/>
                        <a14:foregroundMark x1="38125" y1="51000" x2="45000" y2="42778"/>
                        <a14:foregroundMark x1="54500" y1="19222" x2="57688" y2="8111"/>
                      </a14:backgroundRemoval>
                    </a14:imgEffect>
                  </a14:imgLayer>
                </a14:imgProps>
              </a:ext>
              <a:ext uri="{28A0092B-C50C-407E-A947-70E740481C1C}">
                <a14:useLocalDpi xmlns:a14="http://schemas.microsoft.com/office/drawing/2010/main" val="0"/>
              </a:ext>
            </a:extLst>
          </a:blip>
          <a:srcRect l="34009" t="6895" r="10991" b="5772"/>
          <a:stretch/>
        </p:blipFill>
        <p:spPr bwMode="auto">
          <a:xfrm>
            <a:off x="-30001" y="1957754"/>
            <a:ext cx="4552552" cy="4169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7444" b="91556" l="35563" r="87500">
                        <a14:foregroundMark x1="42125" y1="61111" x2="35563" y2="59222"/>
                        <a14:foregroundMark x1="46563" y1="75667" x2="46438" y2="91556"/>
                        <a14:foregroundMark x1="81625" y1="33111" x2="87500" y2="42000"/>
                        <a14:foregroundMark x1="59375" y1="18111" x2="57813" y2="7444"/>
                        <a14:foregroundMark x1="56313" y1="15667" x2="56688" y2="15667"/>
                        <a14:foregroundMark x1="60000" y1="15667" x2="54125" y2="13778"/>
                        <a14:foregroundMark x1="64625" y1="34444" x2="68063" y2="32889"/>
                        <a14:foregroundMark x1="68313" y1="23333" x2="63063" y2="15000"/>
                      </a14:backgroundRemoval>
                    </a14:imgEffect>
                  </a14:imgLayer>
                </a14:imgProps>
              </a:ext>
              <a:ext uri="{28A0092B-C50C-407E-A947-70E740481C1C}">
                <a14:useLocalDpi xmlns:a14="http://schemas.microsoft.com/office/drawing/2010/main" val="0"/>
              </a:ext>
            </a:extLst>
          </a:blip>
          <a:srcRect l="35500" t="7112" r="8500" b="7112"/>
          <a:stretch/>
        </p:blipFill>
        <p:spPr bwMode="auto">
          <a:xfrm>
            <a:off x="4444032" y="1922746"/>
            <a:ext cx="4826272" cy="4158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5748763" y="6081097"/>
            <a:ext cx="2419380" cy="369332"/>
          </a:xfrm>
          <a:prstGeom prst="rect">
            <a:avLst/>
          </a:prstGeom>
        </p:spPr>
        <p:txBody>
          <a:bodyPr wrap="none">
            <a:spAutoFit/>
          </a:bodyPr>
          <a:lstStyle/>
          <a:p>
            <a:r>
              <a:rPr lang="ru-RU" i="1" dirty="0" err="1"/>
              <a:t>Ц</a:t>
            </a:r>
            <a:r>
              <a:rPr lang="ru-RU" i="1" dirty="0" err="1" smtClean="0"/>
              <a:t>иркулярна</a:t>
            </a:r>
            <a:r>
              <a:rPr lang="ru-RU" i="1" dirty="0" smtClean="0"/>
              <a:t> </a:t>
            </a:r>
            <a:r>
              <a:rPr lang="ru-RU" i="1" dirty="0"/>
              <a:t>економіка</a:t>
            </a:r>
            <a:endParaRPr lang="uk-UA" dirty="0"/>
          </a:p>
        </p:txBody>
      </p:sp>
      <p:sp>
        <p:nvSpPr>
          <p:cNvPr id="3" name="Прямоугольник 2"/>
          <p:cNvSpPr/>
          <p:nvPr/>
        </p:nvSpPr>
        <p:spPr>
          <a:xfrm>
            <a:off x="1403648" y="6132958"/>
            <a:ext cx="1970604" cy="369332"/>
          </a:xfrm>
          <a:prstGeom prst="rect">
            <a:avLst/>
          </a:prstGeom>
        </p:spPr>
        <p:txBody>
          <a:bodyPr wrap="none">
            <a:spAutoFit/>
          </a:bodyPr>
          <a:lstStyle/>
          <a:p>
            <a:r>
              <a:rPr lang="ru-RU" i="1" dirty="0" err="1"/>
              <a:t>Л</a:t>
            </a:r>
            <a:r>
              <a:rPr lang="ru-RU" i="1" dirty="0" err="1" smtClean="0"/>
              <a:t>інійна</a:t>
            </a:r>
            <a:r>
              <a:rPr lang="ru-RU" i="1" dirty="0" smtClean="0"/>
              <a:t> </a:t>
            </a:r>
            <a:r>
              <a:rPr lang="ru-RU" i="1" dirty="0"/>
              <a:t>економіка</a:t>
            </a:r>
            <a:endParaRPr lang="uk-UA" dirty="0"/>
          </a:p>
        </p:txBody>
      </p:sp>
      <p:sp>
        <p:nvSpPr>
          <p:cNvPr id="4" name="Прямоугольник 3"/>
          <p:cNvSpPr/>
          <p:nvPr/>
        </p:nvSpPr>
        <p:spPr>
          <a:xfrm>
            <a:off x="2051720" y="168420"/>
            <a:ext cx="5568447" cy="553998"/>
          </a:xfrm>
          <a:prstGeom prst="rect">
            <a:avLst/>
          </a:prstGeom>
        </p:spPr>
        <p:txBody>
          <a:bodyPr wrap="none">
            <a:spAutoFit/>
          </a:bodyPr>
          <a:lstStyle/>
          <a:p>
            <a:r>
              <a:rPr lang="ru-RU" sz="3000" b="1" dirty="0">
                <a:solidFill>
                  <a:schemeClr val="tx2"/>
                </a:solidFill>
                <a:latin typeface="+mj-lt"/>
                <a:cs typeface="Times New Roman" panose="02020603050405020304" pitchFamily="18" charset="0"/>
              </a:rPr>
              <a:t>Новий циркулярний підхід </a:t>
            </a:r>
            <a:endParaRPr lang="uk-UA" sz="3000" dirty="0">
              <a:solidFill>
                <a:schemeClr val="tx2"/>
              </a:solidFill>
              <a:latin typeface="+mj-lt"/>
            </a:endParaRPr>
          </a:p>
        </p:txBody>
      </p:sp>
    </p:spTree>
    <p:extLst>
      <p:ext uri="{BB962C8B-B14F-4D97-AF65-F5344CB8AC3E}">
        <p14:creationId xmlns:p14="http://schemas.microsoft.com/office/powerpoint/2010/main" val="1724708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0"/>
            <a:ext cx="6512511" cy="1143000"/>
          </a:xfrm>
        </p:spPr>
        <p:txBody>
          <a:bodyPr/>
          <a:lstStyle/>
          <a:p>
            <a:pPr marL="0" indent="0" algn="ctr">
              <a:buNone/>
            </a:pPr>
            <a:r>
              <a:rPr lang="ru-RU" sz="3000" b="1" dirty="0">
                <a:cs typeface="Times New Roman" panose="02020603050405020304" pitchFamily="18" charset="0"/>
              </a:rPr>
              <a:t>Потенційні </a:t>
            </a:r>
            <a:r>
              <a:rPr lang="ru-RU" sz="3000" b="1" dirty="0" err="1">
                <a:cs typeface="Times New Roman" panose="02020603050405020304" pitchFamily="18" charset="0"/>
              </a:rPr>
              <a:t>цілі</a:t>
            </a:r>
            <a:r>
              <a:rPr lang="ru-RU" sz="3000" b="1" dirty="0">
                <a:cs typeface="Times New Roman" panose="02020603050405020304" pitchFamily="18" charset="0"/>
              </a:rPr>
              <a:t> </a:t>
            </a:r>
            <a:r>
              <a:rPr lang="ru-RU" sz="3000" b="1" dirty="0" err="1" smtClean="0">
                <a:cs typeface="Times New Roman" panose="02020603050405020304" pitchFamily="18" charset="0"/>
              </a:rPr>
              <a:t>циркулярної</a:t>
            </a:r>
            <a:r>
              <a:rPr lang="ru-RU" sz="3000" b="1" dirty="0" smtClean="0">
                <a:cs typeface="Times New Roman" panose="02020603050405020304" pitchFamily="18" charset="0"/>
              </a:rPr>
              <a:t> </a:t>
            </a:r>
            <a:r>
              <a:rPr lang="ru-RU" sz="3000" b="1" dirty="0">
                <a:cs typeface="Times New Roman" panose="02020603050405020304" pitchFamily="18" charset="0"/>
              </a:rPr>
              <a:t>економіки</a:t>
            </a:r>
            <a:endParaRPr lang="uk-UA" sz="3000" b="1" dirty="0">
              <a:cs typeface="Times New Roman" panose="02020603050405020304" pitchFamily="18" charset="0"/>
            </a:endParaRPr>
          </a:p>
        </p:txBody>
      </p:sp>
      <p:graphicFrame>
        <p:nvGraphicFramePr>
          <p:cNvPr id="5" name="Схема 4"/>
          <p:cNvGraphicFramePr/>
          <p:nvPr>
            <p:extLst>
              <p:ext uri="{D42A27DB-BD31-4B8C-83A1-F6EECF244321}">
                <p14:modId xmlns:p14="http://schemas.microsoft.com/office/powerpoint/2010/main" val="1016522599"/>
              </p:ext>
            </p:extLst>
          </p:nvPr>
        </p:nvGraphicFramePr>
        <p:xfrm>
          <a:off x="251520" y="1124744"/>
          <a:ext cx="813690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2515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0"/>
            <a:ext cx="7880663" cy="1143000"/>
          </a:xfrm>
        </p:spPr>
        <p:txBody>
          <a:bodyPr/>
          <a:lstStyle/>
          <a:p>
            <a:pPr marL="0" indent="0" algn="ctr">
              <a:buNone/>
            </a:pPr>
            <a:r>
              <a:rPr lang="ru-RU" sz="3000" b="1" dirty="0"/>
              <a:t>Ключові області дії</a:t>
            </a:r>
            <a:endParaRPr lang="uk-UA" sz="3000" b="1" dirty="0"/>
          </a:p>
        </p:txBody>
      </p:sp>
      <p:graphicFrame>
        <p:nvGraphicFramePr>
          <p:cNvPr id="4" name="Content Placeholder 6"/>
          <p:cNvGraphicFramePr>
            <a:graphicFrameLocks noGrp="1"/>
          </p:cNvGraphicFramePr>
          <p:nvPr>
            <p:ph idx="1"/>
            <p:extLst>
              <p:ext uri="{D42A27DB-BD31-4B8C-83A1-F6EECF244321}">
                <p14:modId xmlns:p14="http://schemas.microsoft.com/office/powerpoint/2010/main" val="967189094"/>
              </p:ext>
            </p:extLst>
          </p:nvPr>
        </p:nvGraphicFramePr>
        <p:xfrm>
          <a:off x="251520" y="1052736"/>
          <a:ext cx="8136904" cy="5637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3569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284430238"/>
              </p:ext>
            </p:extLst>
          </p:nvPr>
        </p:nvGraphicFramePr>
        <p:xfrm>
          <a:off x="0" y="-27384"/>
          <a:ext cx="835292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8997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136904" cy="1143000"/>
          </a:xfrm>
        </p:spPr>
        <p:txBody>
          <a:bodyPr>
            <a:noAutofit/>
          </a:bodyPr>
          <a:lstStyle/>
          <a:p>
            <a:pPr marL="0" lvl="0" indent="0" algn="ctr">
              <a:buNone/>
            </a:pPr>
            <a:r>
              <a:rPr lang="en-US" sz="3500" b="1" dirty="0"/>
              <a:t> "Multi-R" </a:t>
            </a:r>
            <a:r>
              <a:rPr lang="ru-RU" sz="3500" b="1" dirty="0"/>
              <a:t>ієрархія</a:t>
            </a:r>
            <a:r>
              <a:rPr lang="uk-UA" sz="3500" b="1" dirty="0"/>
              <a:t/>
            </a:r>
            <a:br>
              <a:rPr lang="uk-UA" sz="3500" b="1" dirty="0"/>
            </a:br>
            <a:endParaRPr lang="uk-UA" sz="3500" b="1" dirty="0"/>
          </a:p>
        </p:txBody>
      </p:sp>
      <p:sp>
        <p:nvSpPr>
          <p:cNvPr id="6" name="Прямоугольник 5"/>
          <p:cNvSpPr/>
          <p:nvPr/>
        </p:nvSpPr>
        <p:spPr>
          <a:xfrm>
            <a:off x="272505" y="1484784"/>
            <a:ext cx="2952328" cy="3046988"/>
          </a:xfrm>
          <a:prstGeom prst="rect">
            <a:avLst/>
          </a:prstGeom>
        </p:spPr>
        <p:txBody>
          <a:bodyPr wrap="square">
            <a:spAutoFit/>
          </a:bodyPr>
          <a:lstStyle/>
          <a:p>
            <a:pPr lvl="0" indent="457200" algn="just"/>
            <a:r>
              <a:rPr lang="ru-RU" sz="2400" dirty="0">
                <a:latin typeface="Times New Roman" panose="02020603050405020304" pitchFamily="18" charset="0"/>
                <a:cs typeface="Times New Roman" panose="02020603050405020304" pitchFamily="18" charset="0"/>
              </a:rPr>
              <a:t>Управління продуктами і ресурсами має базуватися на серії</a:t>
            </a:r>
            <a:r>
              <a:rPr lang="en-US" sz="2400" dirty="0">
                <a:latin typeface="Times New Roman" panose="02020603050405020304" pitchFamily="18" charset="0"/>
                <a:cs typeface="Times New Roman" panose="02020603050405020304" pitchFamily="18" charset="0"/>
              </a:rPr>
              <a:t> "R" </a:t>
            </a:r>
            <a:r>
              <a:rPr lang="ru-RU" sz="2400" dirty="0">
                <a:latin typeface="Times New Roman" panose="02020603050405020304" pitchFamily="18" charset="0"/>
                <a:cs typeface="Times New Roman" panose="02020603050405020304" pitchFamily="18" charset="0"/>
              </a:rPr>
              <a:t>дій, розташованих в ієрархічному порядку.</a:t>
            </a:r>
            <a:endParaRPr lang="uk-UA" sz="24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974527"/>
            <a:ext cx="4953000" cy="474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32" r="2266"/>
          <a:stretch/>
        </p:blipFill>
        <p:spPr bwMode="auto">
          <a:xfrm>
            <a:off x="3458209" y="1063621"/>
            <a:ext cx="4986671"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3553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65212"/>
            <a:ext cx="6512511" cy="1143000"/>
          </a:xfrm>
        </p:spPr>
        <p:txBody>
          <a:bodyPr>
            <a:noAutofit/>
          </a:bodyPr>
          <a:lstStyle/>
          <a:p>
            <a:pPr marL="0" lvl="0" indent="0" algn="ctr">
              <a:buNone/>
            </a:pPr>
            <a:r>
              <a:rPr lang="ru-RU" sz="3500" b="1" dirty="0" err="1"/>
              <a:t>Т</a:t>
            </a:r>
            <a:r>
              <a:rPr lang="ru-RU" sz="3500" b="1" dirty="0" err="1" smtClean="0"/>
              <a:t>ериторіальна</a:t>
            </a:r>
            <a:r>
              <a:rPr lang="ru-RU" sz="3500" b="1" dirty="0" smtClean="0"/>
              <a:t> </a:t>
            </a:r>
            <a:r>
              <a:rPr lang="ru-RU" sz="3500" b="1" dirty="0"/>
              <a:t>ієрархія</a:t>
            </a:r>
            <a:r>
              <a:rPr lang="uk-UA" sz="3500" b="1" dirty="0"/>
              <a:t/>
            </a:r>
            <a:br>
              <a:rPr lang="uk-UA" sz="3500" b="1" dirty="0"/>
            </a:br>
            <a:endParaRPr lang="uk-UA" sz="3500" b="1" dirty="0"/>
          </a:p>
        </p:txBody>
      </p:sp>
      <p:sp>
        <p:nvSpPr>
          <p:cNvPr id="3" name="Объект 2"/>
          <p:cNvSpPr>
            <a:spLocks noGrp="1"/>
          </p:cNvSpPr>
          <p:nvPr>
            <p:ph idx="1"/>
          </p:nvPr>
        </p:nvSpPr>
        <p:spPr>
          <a:xfrm>
            <a:off x="251520" y="1124744"/>
            <a:ext cx="3209873" cy="4464496"/>
          </a:xfrm>
        </p:spPr>
        <p:txBody>
          <a:bodyPr>
            <a:noAutofit/>
          </a:bodyPr>
          <a:lstStyle/>
          <a:p>
            <a:pPr marL="45720" indent="457200" algn="just">
              <a:buNone/>
            </a:pPr>
            <a:r>
              <a:rPr lang="ru-RU" sz="2400" dirty="0">
                <a:latin typeface="Times New Roman" panose="02020603050405020304" pitchFamily="18" charset="0"/>
                <a:cs typeface="Times New Roman" panose="02020603050405020304" pitchFamily="18" charset="0"/>
              </a:rPr>
              <a:t>Циркулярна економіка повинна прагнути до того, щоб розвиватися в найкоротших циклах. Короткі цикли ефективніше як і в екологічному плані (наприклад, більш низькі викиди CO2, що надходять від транспорту), так і соціальному (зайнятість місцевого населення).</a:t>
            </a:r>
            <a:endParaRPr lang="uk-UA" sz="2400" dirty="0">
              <a:latin typeface="Times New Roman" panose="02020603050405020304" pitchFamily="18" charset="0"/>
              <a:cs typeface="Times New Roman" panose="02020603050405020304" pitchFamily="18" charset="0"/>
            </a:endParaRPr>
          </a:p>
        </p:txBody>
      </p:sp>
      <p:pic>
        <p:nvPicPr>
          <p:cNvPr id="4" name="Picture 17"/>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26" b="94815" l="334" r="97830">
                        <a14:foregroundMark x1="27379" y1="23704" x2="18030" y2="15556"/>
                        <a14:foregroundMark x1="19032" y1="17778" x2="44741" y2="1481"/>
                        <a14:foregroundMark x1="43740" y1="3889" x2="60601" y2="5000"/>
                        <a14:foregroundMark x1="61269" y1="5000" x2="83973" y2="23148"/>
                        <a14:foregroundMark x1="78464" y1="19815" x2="87646" y2="37037"/>
                        <a14:foregroundMark x1="88481" y1="36111" x2="97830" y2="33519"/>
                        <a14:foregroundMark x1="90317" y1="41481" x2="88147" y2="62778"/>
                        <a14:foregroundMark x1="90985" y1="42037" x2="91653" y2="62407"/>
                        <a14:foregroundMark x1="88648" y1="62037" x2="80301" y2="81852"/>
                        <a14:foregroundMark x1="81135" y1="79815" x2="67112" y2="91852"/>
                        <a14:foregroundMark x1="67112" y1="93333" x2="43239" y2="95000"/>
                        <a14:foregroundMark x1="13022" y1="69074" x2="334" y2="66481"/>
                      </a14:backgroundRemoval>
                    </a14:imgEffect>
                  </a14:imgLayer>
                </a14:imgProps>
              </a:ext>
              <a:ext uri="{28A0092B-C50C-407E-A947-70E740481C1C}">
                <a14:useLocalDpi xmlns:a14="http://schemas.microsoft.com/office/drawing/2010/main" val="0"/>
              </a:ext>
            </a:extLst>
          </a:blip>
          <a:srcRect/>
          <a:stretch>
            <a:fillRect/>
          </a:stretch>
        </p:blipFill>
        <p:spPr bwMode="auto">
          <a:xfrm>
            <a:off x="3461393" y="1196752"/>
            <a:ext cx="5187688" cy="468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595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53752"/>
            <a:ext cx="6512511" cy="1143000"/>
          </a:xfrm>
        </p:spPr>
        <p:txBody>
          <a:bodyPr>
            <a:noAutofit/>
          </a:bodyPr>
          <a:lstStyle/>
          <a:p>
            <a:pPr marL="0" lvl="0" indent="0" algn="ctr">
              <a:buNone/>
            </a:pPr>
            <a:r>
              <a:rPr lang="ru-RU" sz="3500" b="1" dirty="0" err="1"/>
              <a:t>С</a:t>
            </a:r>
            <a:r>
              <a:rPr lang="ru-RU" sz="3500" b="1" dirty="0" err="1" smtClean="0"/>
              <a:t>пільне</a:t>
            </a:r>
            <a:r>
              <a:rPr lang="ru-RU" sz="3500" b="1" dirty="0" smtClean="0"/>
              <a:t> </a:t>
            </a:r>
            <a:r>
              <a:rPr lang="ru-RU" sz="3500" b="1" dirty="0"/>
              <a:t>управління</a:t>
            </a:r>
            <a:r>
              <a:rPr lang="uk-UA" sz="3500" b="1" dirty="0"/>
              <a:t/>
            </a:r>
            <a:br>
              <a:rPr lang="uk-UA" sz="3500" b="1" dirty="0"/>
            </a:br>
            <a:endParaRPr lang="uk-UA" sz="3500" b="1" dirty="0"/>
          </a:p>
        </p:txBody>
      </p:sp>
      <p:sp>
        <p:nvSpPr>
          <p:cNvPr id="5" name="Прямоугольник 4"/>
          <p:cNvSpPr/>
          <p:nvPr/>
        </p:nvSpPr>
        <p:spPr>
          <a:xfrm>
            <a:off x="251521" y="692696"/>
            <a:ext cx="8136903" cy="1938992"/>
          </a:xfrm>
          <a:prstGeom prst="rect">
            <a:avLst/>
          </a:prstGeom>
        </p:spPr>
        <p:txBody>
          <a:bodyPr wrap="square">
            <a:spAutoFit/>
          </a:bodyPr>
          <a:lstStyle/>
          <a:p>
            <a:pPr indent="457200" algn="just"/>
            <a:r>
              <a:rPr lang="ru-RU" sz="2400" dirty="0">
                <a:latin typeface="Times New Roman" panose="02020603050405020304" pitchFamily="18" charset="0"/>
                <a:cs typeface="Times New Roman" panose="02020603050405020304" pitchFamily="18" charset="0"/>
              </a:rPr>
              <a:t>Успішний розвиток циркулярної </a:t>
            </a:r>
            <a:r>
              <a:rPr lang="ru-RU" sz="2400" dirty="0" err="1">
                <a:latin typeface="Times New Roman" panose="02020603050405020304" pitchFamily="18" charset="0"/>
                <a:cs typeface="Times New Roman" panose="02020603050405020304" pitchFamily="18" charset="0"/>
              </a:rPr>
              <a:t>економіки</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передбачає</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спільну</a:t>
            </a:r>
            <a:r>
              <a:rPr lang="ru-RU" sz="2400" dirty="0" smtClean="0">
                <a:latin typeface="Times New Roman" panose="02020603050405020304" pitchFamily="18" charset="0"/>
                <a:cs typeface="Times New Roman" panose="02020603050405020304" pitchFamily="18" charset="0"/>
              </a:rPr>
              <a:t> роботу </a:t>
            </a:r>
            <a:r>
              <a:rPr lang="ru-RU" sz="2400" dirty="0" err="1" smtClean="0">
                <a:latin typeface="Times New Roman" panose="02020603050405020304" pitchFamily="18" charset="0"/>
                <a:cs typeface="Times New Roman" panose="02020603050405020304" pitchFamily="18" charset="0"/>
              </a:rPr>
              <a:t>всіх</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зацікавлених сторін (</a:t>
            </a:r>
            <a:r>
              <a:rPr lang="ru-RU" sz="2400" dirty="0" err="1" smtClean="0">
                <a:latin typeface="Times New Roman" panose="02020603050405020304" pitchFamily="18" charset="0"/>
                <a:cs typeface="Times New Roman" panose="02020603050405020304" pitchFamily="18" charset="0"/>
              </a:rPr>
              <a:t>дизайнерів</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виробників</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дистриб'юторів</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споживачів</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колекторів</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продуктів з вичерпаним терміном служби, </a:t>
            </a:r>
            <a:r>
              <a:rPr lang="ru-RU" sz="2400" dirty="0" err="1" smtClean="0">
                <a:latin typeface="Times New Roman" panose="02020603050405020304" pitchFamily="18" charset="0"/>
                <a:cs typeface="Times New Roman" panose="02020603050405020304" pitchFamily="18" charset="0"/>
              </a:rPr>
              <a:t>компаній</a:t>
            </a:r>
            <a:r>
              <a:rPr lang="ru-RU" sz="2400" dirty="0" smtClean="0">
                <a:latin typeface="Times New Roman" panose="02020603050405020304" pitchFamily="18" charset="0"/>
                <a:cs typeface="Times New Roman" panose="02020603050405020304" pitchFamily="18" charset="0"/>
              </a:rPr>
              <a:t> з повторного </a:t>
            </a:r>
            <a:r>
              <a:rPr lang="ru-RU" sz="2400" dirty="0" err="1" smtClean="0">
                <a:latin typeface="Times New Roman" panose="02020603050405020304" pitchFamily="18" charset="0"/>
                <a:cs typeface="Times New Roman" panose="02020603050405020304" pitchFamily="18" charset="0"/>
              </a:rPr>
              <a:t>виробництва</a:t>
            </a:r>
            <a:r>
              <a:rPr lang="ru-RU"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graphicFrame>
        <p:nvGraphicFramePr>
          <p:cNvPr id="6" name="Diagramme 15"/>
          <p:cNvGraphicFramePr/>
          <p:nvPr>
            <p:extLst>
              <p:ext uri="{D42A27DB-BD31-4B8C-83A1-F6EECF244321}">
                <p14:modId xmlns:p14="http://schemas.microsoft.com/office/powerpoint/2010/main" val="4078117198"/>
              </p:ext>
            </p:extLst>
          </p:nvPr>
        </p:nvGraphicFramePr>
        <p:xfrm>
          <a:off x="3923928" y="2204864"/>
          <a:ext cx="4248472"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228839" y="2631688"/>
            <a:ext cx="3551073" cy="4154984"/>
          </a:xfrm>
          <a:prstGeom prst="rect">
            <a:avLst/>
          </a:prstGeom>
        </p:spPr>
        <p:txBody>
          <a:bodyPr wrap="square">
            <a:spAutoFit/>
          </a:bodyPr>
          <a:lstStyle/>
          <a:p>
            <a:pPr indent="457200" algn="just"/>
            <a:r>
              <a:rPr lang="ru-RU" sz="2400" dirty="0">
                <a:latin typeface="Times New Roman" panose="02020603050405020304" pitchFamily="18" charset="0"/>
                <a:cs typeface="Times New Roman" panose="02020603050405020304" pitchFamily="18" charset="0"/>
              </a:rPr>
              <a:t>Крім того, суб'єкти, які можуть мати прямий вплив на стратегію циркулярної економіки, також повинні брати участь (жителі у відповідній області, місцева влада, навчальні заклади і т.д.).</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082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213796"/>
            <a:ext cx="6512511" cy="1143000"/>
          </a:xfrm>
        </p:spPr>
        <p:txBody>
          <a:bodyPr>
            <a:noAutofit/>
          </a:bodyPr>
          <a:lstStyle/>
          <a:p>
            <a:pPr marL="0" lvl="0" indent="0" algn="ctr">
              <a:buNone/>
            </a:pPr>
            <a:r>
              <a:rPr lang="ru-RU" sz="3500" b="1" dirty="0" err="1"/>
              <a:t>І</a:t>
            </a:r>
            <a:r>
              <a:rPr lang="ru-RU" sz="3500" b="1" dirty="0" err="1" smtClean="0"/>
              <a:t>нтегральне</a:t>
            </a:r>
            <a:r>
              <a:rPr lang="ru-RU" sz="3500" b="1" dirty="0" smtClean="0"/>
              <a:t> </a:t>
            </a:r>
            <a:r>
              <a:rPr lang="ru-RU" sz="3500" b="1" dirty="0"/>
              <a:t>планування</a:t>
            </a:r>
            <a:r>
              <a:rPr lang="uk-UA" sz="3500" b="1" dirty="0"/>
              <a:t/>
            </a:r>
            <a:br>
              <a:rPr lang="uk-UA" sz="3500" b="1" dirty="0"/>
            </a:br>
            <a:endParaRPr lang="uk-UA" sz="3500" b="1" dirty="0"/>
          </a:p>
        </p:txBody>
      </p:sp>
      <p:sp>
        <p:nvSpPr>
          <p:cNvPr id="3" name="Объект 2"/>
          <p:cNvSpPr>
            <a:spLocks noGrp="1"/>
          </p:cNvSpPr>
          <p:nvPr>
            <p:ph idx="1"/>
          </p:nvPr>
        </p:nvSpPr>
        <p:spPr>
          <a:xfrm>
            <a:off x="137716" y="686585"/>
            <a:ext cx="8208912" cy="3474720"/>
          </a:xfrm>
        </p:spPr>
        <p:txBody>
          <a:bodyPr>
            <a:normAutofit/>
          </a:bodyPr>
          <a:lstStyle/>
          <a:p>
            <a:pPr marL="45720" indent="457200" algn="just">
              <a:buNone/>
            </a:pPr>
            <a:r>
              <a:rPr lang="ru-RU" sz="2400" dirty="0">
                <a:latin typeface="Times New Roman" panose="02020603050405020304" pitchFamily="18" charset="0"/>
                <a:cs typeface="Times New Roman" panose="02020603050405020304" pitchFamily="18" charset="0"/>
              </a:rPr>
              <a:t>Необхідно інтегрувати ряд елементів, тісно пов'язаних зі сталим розвитком. Крім цього, стратегічне </a:t>
            </a:r>
            <a:r>
              <a:rPr lang="ru-RU" sz="2400" dirty="0" err="1">
                <a:latin typeface="Times New Roman" panose="02020603050405020304" pitchFamily="18" charset="0"/>
                <a:cs typeface="Times New Roman" panose="02020603050405020304" pitchFamily="18" charset="0"/>
              </a:rPr>
              <a:t>планування</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циркулярної</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економіки повинно бути відображено в конкретному документі.</a:t>
            </a:r>
            <a:endParaRPr lang="en-US" sz="2400" dirty="0">
              <a:latin typeface="Times New Roman" panose="02020603050405020304" pitchFamily="18" charset="0"/>
              <a:cs typeface="Times New Roman" panose="02020603050405020304" pitchFamily="18" charset="0"/>
            </a:endParaRPr>
          </a:p>
        </p:txBody>
      </p:sp>
      <p:sp>
        <p:nvSpPr>
          <p:cNvPr id="4" name="AutoShape 2" descr="ÐÐ°ÑÑÐ¸Ð½ÐºÐ¸ Ð¿Ð¾ Ð·Ð°Ð¿ÑÐ¾ÑÑ Integrated plann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5" name="AutoShape 4" descr="ÐÐ°ÑÑÐ¸Ð½ÐºÐ¸ Ð¿Ð¾ Ð·Ð°Ð¿ÑÐ¾ÑÑ Integrated plann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6" name="AutoShape 6" descr="ÐÐ¾ÑÐ¾Ð¶ÐµÐµ Ð¸Ð·Ð¾Ð±ÑÐ°Ð¶ÐµÐ½Ð¸Ðµ"/>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7" name="Прямоугольник 6"/>
          <p:cNvSpPr/>
          <p:nvPr/>
        </p:nvSpPr>
        <p:spPr>
          <a:xfrm>
            <a:off x="190868" y="2119145"/>
            <a:ext cx="3192666" cy="4524315"/>
          </a:xfrm>
          <a:prstGeom prst="rect">
            <a:avLst/>
          </a:prstGeom>
        </p:spPr>
        <p:txBody>
          <a:bodyPr wrap="square">
            <a:spAutoFit/>
          </a:bodyPr>
          <a:lstStyle/>
          <a:p>
            <a:pPr marL="45720" indent="457200" algn="just">
              <a:buNone/>
            </a:pPr>
            <a:r>
              <a:rPr lang="ru-RU" sz="2400" dirty="0" err="1">
                <a:latin typeface="Times New Roman" panose="02020603050405020304" pitchFamily="18" charset="0"/>
                <a:cs typeface="Times New Roman" panose="02020603050405020304" pitchFamily="18" charset="0"/>
              </a:rPr>
              <a:t>Зв'язок</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повинен </a:t>
            </a:r>
            <a:r>
              <a:rPr lang="ru-RU" sz="2400" dirty="0">
                <a:latin typeface="Times New Roman" panose="02020603050405020304" pitchFamily="18" charset="0"/>
                <a:cs typeface="Times New Roman" panose="02020603050405020304" pitchFamily="18" charset="0"/>
              </a:rPr>
              <a:t>бути і з іншими документами планування, які можуть торкнутися теми </a:t>
            </a:r>
            <a:r>
              <a:rPr lang="ru-RU" sz="2400" dirty="0" err="1" smtClean="0">
                <a:latin typeface="Times New Roman" panose="02020603050405020304" pitchFamily="18" charset="0"/>
                <a:cs typeface="Times New Roman" panose="02020603050405020304" pitchFamily="18" charset="0"/>
              </a:rPr>
              <a:t>циркулярної</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економіки, наприклад, місцеві програми поводження з відходами, програми Порядку денного на XXI століття.</a:t>
            </a:r>
            <a:endParaRPr lang="en-US" sz="2400" dirty="0">
              <a:latin typeface="Times New Roman" panose="02020603050405020304" pitchFamily="18" charset="0"/>
              <a:cs typeface="Times New Roman" panose="02020603050405020304" pitchFamily="18" charset="0"/>
            </a:endParaRPr>
          </a:p>
        </p:txBody>
      </p:sp>
      <p:pic>
        <p:nvPicPr>
          <p:cNvPr id="1028" name="Picture 4" descr="ÐÐ¾ÑÐ¾Ð¶ÐµÐµ Ð¸Ð·Ð¾Ð±ÑÐ°Ð¶ÐµÐ½Ð¸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267349"/>
            <a:ext cx="5147712" cy="422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111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774" y="180395"/>
            <a:ext cx="8208912" cy="1015663"/>
          </a:xfrm>
          <a:prstGeom prst="rect">
            <a:avLst/>
          </a:prstGeom>
        </p:spPr>
        <p:txBody>
          <a:bodyPr wrap="square"/>
          <a:lstStyle>
            <a:lvl1pPr lvl="0" rtl="0">
              <a:defRPr/>
            </a:lvl1pPr>
          </a:lstStyle>
          <a:p>
            <a:pPr algn="ctr"/>
            <a:r>
              <a:rPr lang="ru" sz="3000" b="1" dirty="0">
                <a:solidFill>
                  <a:srgbClr val="1F497D"/>
                </a:solidFill>
                <a:latin typeface="+mj-lt"/>
              </a:rPr>
              <a:t>Принципи циркулярної економіки і мінімізація відходів</a:t>
            </a:r>
          </a:p>
        </p:txBody>
      </p:sp>
      <p:sp>
        <p:nvSpPr>
          <p:cNvPr id="3" name="Прямоугольник 2"/>
          <p:cNvSpPr/>
          <p:nvPr/>
        </p:nvSpPr>
        <p:spPr>
          <a:xfrm>
            <a:off x="5148064" y="1412776"/>
            <a:ext cx="3020074" cy="3970318"/>
          </a:xfrm>
          <a:prstGeom prst="rect">
            <a:avLst/>
          </a:prstGeom>
        </p:spPr>
        <p:txBody>
          <a:bodyPr wrap="square"/>
          <a:lstStyle>
            <a:lvl1pPr lvl="0" rtl="0">
              <a:defRPr/>
            </a:lvl1pPr>
          </a:lstStyle>
          <a:p>
            <a:pPr indent="457200" algn="just"/>
            <a:r>
              <a:rPr lang="ru" dirty="0">
                <a:solidFill>
                  <a:prstClr val="black"/>
                </a:solidFill>
                <a:latin typeface="Times New Roman" panose="02020603050405020304" pitchFamily="18" charset="0"/>
                <a:cs typeface="Times New Roman" panose="02020603050405020304" pitchFamily="18" charset="0"/>
              </a:rPr>
              <a:t>Ц</a:t>
            </a:r>
            <a:r>
              <a:rPr lang="ru" dirty="0" smtClean="0">
                <a:solidFill>
                  <a:prstClr val="black"/>
                </a:solidFill>
                <a:latin typeface="Times New Roman" panose="02020603050405020304" pitchFamily="18" charset="0"/>
                <a:cs typeface="Times New Roman" panose="02020603050405020304" pitchFamily="18" charset="0"/>
              </a:rPr>
              <a:t>иркулярна</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економіка</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передбачає</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скорочення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відходів</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до</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мінімуму</a:t>
            </a:r>
            <a:r>
              <a:rPr dirty="0">
                <a:solidFill>
                  <a:prstClr val="black"/>
                </a:solidFill>
                <a:latin typeface="Times New Roman" panose="02020603050405020304" pitchFamily="18" charset="0"/>
                <a:cs typeface="Times New Roman" panose="02020603050405020304" pitchFamily="18" charset="0"/>
              </a:rPr>
              <a:t>. </a:t>
            </a:r>
            <a:r>
              <a:rPr lang="uk-UA" dirty="0" err="1">
                <a:solidFill>
                  <a:prstClr val="black"/>
                </a:solidFill>
                <a:latin typeface="Times New Roman" panose="02020603050405020304" pitchFamily="18" charset="0"/>
                <a:cs typeface="Times New Roman" panose="02020603050405020304" pitchFamily="18" charset="0"/>
              </a:rPr>
              <a:t>К</a:t>
            </a:r>
            <a:r>
              <a:rPr dirty="0" err="1" smtClean="0">
                <a:solidFill>
                  <a:prstClr val="black"/>
                </a:solidFill>
                <a:latin typeface="Times New Roman" panose="02020603050405020304" pitchFamily="18" charset="0"/>
                <a:cs typeface="Times New Roman" panose="02020603050405020304" pitchFamily="18" charset="0"/>
              </a:rPr>
              <a:t>оли</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продукт</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досягає</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кінця</a:t>
            </a:r>
            <a:r>
              <a:rPr dirty="0">
                <a:solidFill>
                  <a:prstClr val="black"/>
                </a:solidFill>
                <a:latin typeface="Times New Roman" panose="02020603050405020304" pitchFamily="18" charset="0"/>
                <a:cs typeface="Times New Roman" panose="02020603050405020304" pitchFamily="18" charset="0"/>
              </a:rPr>
              <a:t> </a:t>
            </a:r>
            <a:r>
              <a:rPr dirty="0" err="1" smtClean="0">
                <a:solidFill>
                  <a:prstClr val="black"/>
                </a:solidFill>
                <a:latin typeface="Times New Roman" panose="02020603050405020304" pitchFamily="18" charset="0"/>
                <a:cs typeface="Times New Roman" panose="02020603050405020304" pitchFamily="18" charset="0"/>
              </a:rPr>
              <a:t>сво</a:t>
            </a:r>
            <a:r>
              <a:rPr lang="uk-UA" dirty="0" err="1" smtClean="0">
                <a:solidFill>
                  <a:prstClr val="black"/>
                </a:solidFill>
                <a:latin typeface="Times New Roman" panose="02020603050405020304" pitchFamily="18" charset="0"/>
                <a:cs typeface="Times New Roman" panose="02020603050405020304" pitchFamily="18" charset="0"/>
              </a:rPr>
              <a:t>го</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життя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його</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матеріали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зберігаються</a:t>
            </a:r>
            <a:r>
              <a:rPr dirty="0">
                <a:solidFill>
                  <a:prstClr val="black"/>
                </a:solidFill>
                <a:latin typeface="Times New Roman" panose="02020603050405020304" pitchFamily="18" charset="0"/>
                <a:cs typeface="Times New Roman" panose="02020603050405020304" pitchFamily="18" charset="0"/>
              </a:rPr>
              <a:t> в </a:t>
            </a:r>
            <a:r>
              <a:rPr dirty="0" err="1">
                <a:solidFill>
                  <a:prstClr val="black"/>
                </a:solidFill>
                <a:latin typeface="Times New Roman" panose="02020603050405020304" pitchFamily="18" charset="0"/>
                <a:cs typeface="Times New Roman" panose="02020603050405020304" pitchFamily="18" charset="0"/>
              </a:rPr>
              <a:t>межах</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економіки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де</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це</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можливо</a:t>
            </a:r>
            <a:r>
              <a:rPr dirty="0">
                <a:solidFill>
                  <a:prstClr val="black"/>
                </a:solidFill>
                <a:latin typeface="Times New Roman" panose="02020603050405020304" pitchFamily="18" charset="0"/>
                <a:cs typeface="Times New Roman" panose="02020603050405020304" pitchFamily="18" charset="0"/>
              </a:rPr>
              <a:t>. </a:t>
            </a:r>
            <a:r>
              <a:rPr lang="uk-UA" dirty="0" err="1">
                <a:solidFill>
                  <a:prstClr val="black"/>
                </a:solidFill>
                <a:latin typeface="Times New Roman" panose="02020603050405020304" pitchFamily="18" charset="0"/>
                <a:cs typeface="Times New Roman" panose="02020603050405020304" pitchFamily="18" charset="0"/>
              </a:rPr>
              <a:t>Ї</a:t>
            </a:r>
            <a:r>
              <a:rPr dirty="0" smtClean="0">
                <a:solidFill>
                  <a:prstClr val="black"/>
                </a:solidFill>
                <a:latin typeface="Times New Roman" panose="02020603050405020304" pitchFamily="18" charset="0"/>
                <a:cs typeface="Times New Roman" panose="02020603050405020304" pitchFamily="18" charset="0"/>
              </a:rPr>
              <a:t>х </a:t>
            </a:r>
            <a:r>
              <a:rPr dirty="0" smtClean="0">
                <a:solidFill>
                  <a:prstClr val="black"/>
                </a:solidFill>
                <a:latin typeface="Times New Roman" panose="02020603050405020304" pitchFamily="18" charset="0"/>
                <a:cs typeface="Times New Roman" panose="02020603050405020304" pitchFamily="18" charset="0"/>
              </a:rPr>
              <a:t>можна</a:t>
            </a:r>
            <a:r>
              <a:rPr dirty="0" smtClean="0">
                <a:solidFill>
                  <a:prstClr val="black"/>
                </a:solidFill>
                <a:latin typeface="Times New Roman" panose="02020603050405020304" pitchFamily="18" charset="0"/>
                <a:cs typeface="Times New Roman" panose="02020603050405020304" pitchFamily="18" charset="0"/>
              </a:rPr>
              <a:t> </a:t>
            </a:r>
            <a:r>
              <a:rPr dirty="0" smtClean="0">
                <a:solidFill>
                  <a:prstClr val="black"/>
                </a:solidFill>
                <a:latin typeface="Times New Roman" panose="02020603050405020304" pitchFamily="18" charset="0"/>
                <a:cs typeface="Times New Roman" panose="02020603050405020304" pitchFamily="18" charset="0"/>
              </a:rPr>
              <a:t>продуктивно</a:t>
            </a:r>
            <a:r>
              <a:rPr dirty="0" smtClean="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використовувати</a:t>
            </a:r>
            <a:r>
              <a:rPr dirty="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знову</a:t>
            </a:r>
            <a:r>
              <a:rPr dirty="0">
                <a:solidFill>
                  <a:prstClr val="black"/>
                </a:solidFill>
                <a:latin typeface="Times New Roman" panose="02020603050405020304" pitchFamily="18" charset="0"/>
                <a:cs typeface="Times New Roman" panose="02020603050405020304" pitchFamily="18" charset="0"/>
              </a:rPr>
              <a:t> і </a:t>
            </a:r>
            <a:r>
              <a:rPr dirty="0">
                <a:solidFill>
                  <a:prstClr val="black"/>
                </a:solidFill>
                <a:latin typeface="Times New Roman" panose="02020603050405020304" pitchFamily="18" charset="0"/>
                <a:cs typeface="Times New Roman" panose="02020603050405020304" pitchFamily="18" charset="0"/>
              </a:rPr>
              <a:t>знову</a:t>
            </a:r>
            <a:r>
              <a:rPr dirty="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тим</a:t>
            </a:r>
            <a:r>
              <a:rPr dirty="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самим</a:t>
            </a:r>
            <a:r>
              <a:rPr dirty="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створюючи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додаткову</a:t>
            </a:r>
            <a:r>
              <a:rPr dirty="0">
                <a:solidFill>
                  <a:prstClr val="black"/>
                </a:solidFill>
                <a:latin typeface="Times New Roman" panose="02020603050405020304" pitchFamily="18" charset="0"/>
                <a:cs typeface="Times New Roman" panose="02020603050405020304" pitchFamily="18" charset="0"/>
              </a:rPr>
              <a:t> </a:t>
            </a:r>
            <a:r>
              <a:rPr lang="ru" dirty="0">
                <a:solidFill>
                  <a:prstClr val="black"/>
                </a:solidFill>
                <a:latin typeface="Times New Roman" panose="02020603050405020304" pitchFamily="18" charset="0"/>
                <a:cs typeface="Times New Roman" panose="02020603050405020304" pitchFamily="18" charset="0"/>
              </a:rPr>
              <a:t>цінності</a:t>
            </a:r>
            <a:r>
              <a:rPr dirty="0">
                <a:solidFill>
                  <a:prstClr val="black"/>
                </a:solidFill>
                <a:latin typeface="Times New Roman" panose="02020603050405020304" pitchFamily="18" charset="0"/>
                <a:cs typeface="Times New Roman" panose="02020603050405020304" pitchFamily="18" charset="0"/>
              </a:rPr>
              <a:t>. </a:t>
            </a:r>
            <a:r>
              <a:rPr lang="uk-UA" dirty="0" err="1">
                <a:solidFill>
                  <a:prstClr val="black"/>
                </a:solidFill>
                <a:latin typeface="Times New Roman" panose="02020603050405020304" pitchFamily="18" charset="0"/>
                <a:cs typeface="Times New Roman" panose="02020603050405020304" pitchFamily="18" charset="0"/>
              </a:rPr>
              <a:t>Т</a:t>
            </a:r>
            <a:r>
              <a:rPr dirty="0" smtClean="0">
                <a:solidFill>
                  <a:prstClr val="black"/>
                </a:solidFill>
                <a:latin typeface="Times New Roman" panose="02020603050405020304" pitchFamily="18" charset="0"/>
                <a:cs typeface="Times New Roman" panose="02020603050405020304" pitchFamily="18" charset="0"/>
              </a:rPr>
              <a:t>е</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що</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раніше</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вважалося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відходами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можна</a:t>
            </a:r>
            <a:r>
              <a:rPr dirty="0">
                <a:solidFill>
                  <a:prstClr val="black"/>
                </a:solidFill>
                <a:latin typeface="Times New Roman" panose="02020603050405020304" pitchFamily="18" charset="0"/>
                <a:cs typeface="Times New Roman" panose="02020603050405020304" pitchFamily="18" charset="0"/>
              </a:rPr>
              <a:t>, </a:t>
            </a:r>
            <a:r>
              <a:rPr dirty="0" err="1" smtClean="0">
                <a:solidFill>
                  <a:prstClr val="black"/>
                </a:solidFill>
                <a:latin typeface="Times New Roman" panose="02020603050405020304" pitchFamily="18" charset="0"/>
                <a:cs typeface="Times New Roman" panose="02020603050405020304" pitchFamily="18" charset="0"/>
              </a:rPr>
              <a:t>перетворити</a:t>
            </a:r>
            <a:r>
              <a:rPr dirty="0" smtClean="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в </a:t>
            </a:r>
            <a:r>
              <a:rPr dirty="0" err="1">
                <a:solidFill>
                  <a:prstClr val="black"/>
                </a:solidFill>
                <a:latin typeface="Times New Roman" panose="02020603050405020304" pitchFamily="18" charset="0"/>
                <a:cs typeface="Times New Roman" panose="02020603050405020304" pitchFamily="18" charset="0"/>
              </a:rPr>
              <a:t>цінний</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ресурс</a:t>
            </a:r>
            <a:r>
              <a:rPr dirty="0">
                <a:solidFill>
                  <a:prstClr val="black"/>
                </a:solidFill>
                <a:latin typeface="Times New Roman" panose="02020603050405020304" pitchFamily="18" charset="0"/>
                <a:cs typeface="Times New Roman" panose="02020603050405020304" pitchFamily="18" charset="0"/>
              </a:rPr>
              <a:t>.</a:t>
            </a:r>
          </a:p>
        </p:txBody>
      </p:sp>
      <p:pic>
        <p:nvPicPr>
          <p:cNvPr id="4" name="Рисунок 3"/>
          <p:cNvPicPr/>
          <p:nvPr/>
        </p:nvPicPr>
        <p:blipFill>
          <a:blip r:embed="rId3"/>
          <a:srcRect/>
          <a:stretch>
            <a:fillRect/>
          </a:stretch>
        </p:blipFill>
        <p:spPr>
          <a:xfrm>
            <a:off x="35939" y="682267"/>
            <a:ext cx="5004048" cy="5943602"/>
          </a:xfrm>
          <a:prstGeom prst="rect">
            <a:avLst/>
          </a:prstGeom>
          <a:noFill/>
        </p:spPr>
      </p:pic>
    </p:spTree>
    <p:extLst>
      <p:ext uri="{BB962C8B-B14F-4D97-AF65-F5344CB8AC3E}">
        <p14:creationId xmlns:p14="http://schemas.microsoft.com/office/powerpoint/2010/main" val="1190853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6644" y="163524"/>
            <a:ext cx="7931780" cy="553998"/>
          </a:xfrm>
          <a:prstGeom prst="rect">
            <a:avLst/>
          </a:prstGeom>
        </p:spPr>
        <p:txBody>
          <a:bodyPr wrap="square"/>
          <a:lstStyle>
            <a:lvl1pPr lvl="0" rtl="0">
              <a:defRPr/>
            </a:lvl1pPr>
          </a:lstStyle>
          <a:p>
            <a:pPr algn="ctr"/>
            <a:r>
              <a:rPr lang="ru" sz="3000" b="1" dirty="0" smtClean="0">
                <a:solidFill>
                  <a:srgbClr val="1F497D"/>
                </a:solidFill>
                <a:latin typeface="+mj-lt"/>
              </a:rPr>
              <a:t>Новий </a:t>
            </a:r>
            <a:r>
              <a:rPr lang="ru" sz="3000" b="1" dirty="0">
                <a:solidFill>
                  <a:srgbClr val="1F497D"/>
                </a:solidFill>
                <a:latin typeface="+mj-lt"/>
              </a:rPr>
              <a:t>Європейський пакет циркулярної економіки</a:t>
            </a:r>
            <a:r>
              <a:rPr lang="en-US" sz="3000" b="1" dirty="0">
                <a:solidFill>
                  <a:srgbClr val="1F497D"/>
                </a:solidFill>
                <a:latin typeface="+mj-lt"/>
              </a:rPr>
              <a:t> </a:t>
            </a:r>
          </a:p>
        </p:txBody>
      </p:sp>
      <p:sp>
        <p:nvSpPr>
          <p:cNvPr id="3" name="Прямоугольник 2"/>
          <p:cNvSpPr/>
          <p:nvPr/>
        </p:nvSpPr>
        <p:spPr>
          <a:xfrm>
            <a:off x="467543" y="1083394"/>
            <a:ext cx="7920881" cy="1323439"/>
          </a:xfrm>
          <a:prstGeom prst="rect">
            <a:avLst/>
          </a:prstGeom>
        </p:spPr>
        <p:txBody>
          <a:bodyPr wrap="square"/>
          <a:lstStyle>
            <a:lvl1pPr lvl="0" rtl="0">
              <a:defRPr/>
            </a:lvl1pPr>
          </a:lstStyle>
          <a:p>
            <a:pPr indent="457200" algn="just"/>
            <a:r>
              <a:rPr lang="uk-UA" dirty="0">
                <a:solidFill>
                  <a:prstClr val="black"/>
                </a:solidFill>
                <a:latin typeface="Times New Roman" panose="02020603050405020304" pitchFamily="18" charset="0"/>
                <a:cs typeface="Times New Roman" panose="02020603050405020304" pitchFamily="18" charset="0"/>
              </a:rPr>
              <a:t>Щ</a:t>
            </a:r>
            <a:r>
              <a:rPr dirty="0" err="1" smtClean="0">
                <a:solidFill>
                  <a:prstClr val="black"/>
                </a:solidFill>
                <a:latin typeface="Times New Roman" panose="02020603050405020304" pitchFamily="18" charset="0"/>
                <a:cs typeface="Times New Roman" panose="02020603050405020304" pitchFamily="18" charset="0"/>
              </a:rPr>
              <a:t>об</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перейти</a:t>
            </a:r>
            <a:r>
              <a:rPr dirty="0">
                <a:solidFill>
                  <a:prstClr val="black"/>
                </a:solidFill>
                <a:latin typeface="Times New Roman" panose="02020603050405020304" pitchFamily="18" charset="0"/>
                <a:cs typeface="Times New Roman" panose="02020603050405020304" pitchFamily="18" charset="0"/>
              </a:rPr>
              <a:t> до </a:t>
            </a:r>
            <a:r>
              <a:rPr dirty="0" err="1">
                <a:solidFill>
                  <a:prstClr val="black"/>
                </a:solidFill>
                <a:latin typeface="Times New Roman" panose="02020603050405020304" pitchFamily="18" charset="0"/>
                <a:cs typeface="Times New Roman" panose="02020603050405020304" pitchFamily="18" charset="0"/>
              </a:rPr>
              <a:t>нової</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стійкої</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моделі</a:t>
            </a:r>
            <a:r>
              <a:rPr dirty="0">
                <a:solidFill>
                  <a:prstClr val="black"/>
                </a:solidFill>
                <a:latin typeface="Times New Roman" panose="02020603050405020304" pitchFamily="18" charset="0"/>
                <a:cs typeface="Times New Roman" panose="02020603050405020304" pitchFamily="18" charset="0"/>
              </a:rPr>
              <a:t> і </a:t>
            </a:r>
            <a:r>
              <a:rPr dirty="0" err="1">
                <a:solidFill>
                  <a:prstClr val="black"/>
                </a:solidFill>
                <a:latin typeface="Times New Roman" panose="02020603050405020304" pitchFamily="18" charset="0"/>
                <a:cs typeface="Times New Roman" panose="02020603050405020304" pitchFamily="18" charset="0"/>
              </a:rPr>
              <a:t>скоротити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кількість</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відходів</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депутати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Європарламенту</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проголосували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за</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плани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по</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оновленню</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існуючих</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правил</a:t>
            </a:r>
            <a:r>
              <a:rPr dirty="0">
                <a:solidFill>
                  <a:prstClr val="black"/>
                </a:solidFill>
                <a:latin typeface="Times New Roman" panose="02020603050405020304" pitchFamily="18" charset="0"/>
                <a:cs typeface="Times New Roman" panose="02020603050405020304" pitchFamily="18" charset="0"/>
              </a:rPr>
              <a:t> </a:t>
            </a:r>
            <a:r>
              <a:rPr lang="uk-UA" dirty="0" smtClean="0">
                <a:solidFill>
                  <a:prstClr val="black"/>
                </a:solidFill>
                <a:latin typeface="Times New Roman" panose="02020603050405020304" pitchFamily="18" charset="0"/>
                <a:cs typeface="Times New Roman" panose="02020603050405020304" pitchFamily="18" charset="0"/>
              </a:rPr>
              <a:t>поводження</a:t>
            </a:r>
            <a:r>
              <a:rPr dirty="0" smtClean="0">
                <a:solidFill>
                  <a:prstClr val="black"/>
                </a:solidFill>
                <a:latin typeface="Times New Roman" panose="02020603050405020304" pitchFamily="18" charset="0"/>
                <a:cs typeface="Times New Roman" panose="02020603050405020304" pitchFamily="18" charset="0"/>
              </a:rPr>
              <a:t> </a:t>
            </a:r>
            <a:r>
              <a:rPr dirty="0">
                <a:solidFill>
                  <a:prstClr val="black"/>
                </a:solidFill>
                <a:latin typeface="Times New Roman" panose="02020603050405020304" pitchFamily="18" charset="0"/>
                <a:cs typeface="Times New Roman" panose="02020603050405020304" pitchFamily="18" charset="0"/>
              </a:rPr>
              <a:t>з </a:t>
            </a:r>
            <a:r>
              <a:rPr dirty="0" err="1">
                <a:solidFill>
                  <a:prstClr val="black"/>
                </a:solidFill>
                <a:latin typeface="Times New Roman" panose="02020603050405020304" pitchFamily="18" charset="0"/>
                <a:cs typeface="Times New Roman" panose="02020603050405020304" pitchFamily="18" charset="0"/>
              </a:rPr>
              <a:t>відходами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включаючи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нові</a:t>
            </a:r>
            <a:r>
              <a:rPr dirty="0">
                <a:solidFill>
                  <a:prstClr val="black"/>
                </a:solidFill>
                <a:latin typeface="Times New Roman" panose="02020603050405020304" pitchFamily="18" charset="0"/>
                <a:cs typeface="Times New Roman" panose="02020603050405020304" pitchFamily="18" charset="0"/>
              </a:rPr>
              <a:t> </a:t>
            </a:r>
            <a:r>
              <a:rPr lang="uk-UA" dirty="0" smtClean="0">
                <a:solidFill>
                  <a:prstClr val="black"/>
                </a:solidFill>
                <a:latin typeface="Times New Roman" panose="02020603050405020304" pitchFamily="18" charset="0"/>
                <a:cs typeface="Times New Roman" panose="02020603050405020304" pitchFamily="18" charset="0"/>
              </a:rPr>
              <a:t>цілі </a:t>
            </a:r>
            <a:r>
              <a:rPr dirty="0" err="1" smtClean="0">
                <a:solidFill>
                  <a:prstClr val="black"/>
                </a:solidFill>
                <a:latin typeface="Times New Roman" panose="02020603050405020304" pitchFamily="18" charset="0"/>
                <a:cs typeface="Times New Roman" panose="02020603050405020304" pitchFamily="18" charset="0"/>
              </a:rPr>
              <a:t>по</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переробці</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упаковці</a:t>
            </a:r>
            <a:r>
              <a:rPr dirty="0">
                <a:solidFill>
                  <a:prstClr val="black"/>
                </a:solidFill>
                <a:latin typeface="Times New Roman" panose="02020603050405020304" pitchFamily="18" charset="0"/>
                <a:cs typeface="Times New Roman" panose="02020603050405020304" pitchFamily="18" charset="0"/>
              </a:rPr>
              <a:t> і </a:t>
            </a:r>
            <a:r>
              <a:rPr dirty="0" err="1">
                <a:solidFill>
                  <a:prstClr val="black"/>
                </a:solidFill>
                <a:latin typeface="Times New Roman" panose="02020603050405020304" pitchFamily="18" charset="0"/>
                <a:cs typeface="Times New Roman" panose="02020603050405020304" pitchFamily="18" charset="0"/>
              </a:rPr>
              <a:t>утилізації</a:t>
            </a:r>
            <a:r>
              <a:rPr dirty="0">
                <a:solidFill>
                  <a:prstClr val="black"/>
                </a:solidFill>
                <a:latin typeface="Times New Roman" panose="02020603050405020304" pitchFamily="18" charset="0"/>
                <a:cs typeface="Times New Roman" panose="02020603050405020304" pitchFamily="18" charset="0"/>
              </a:rPr>
              <a:t>.</a:t>
            </a:r>
          </a:p>
        </p:txBody>
      </p:sp>
      <p:sp>
        <p:nvSpPr>
          <p:cNvPr id="4" name="Прямоугольник 3"/>
          <p:cNvSpPr/>
          <p:nvPr/>
        </p:nvSpPr>
        <p:spPr>
          <a:xfrm>
            <a:off x="893345" y="3595127"/>
            <a:ext cx="1495922" cy="707886"/>
          </a:xfrm>
          <a:prstGeom prst="rect">
            <a:avLst/>
          </a:prstGeom>
          <a:noFill/>
        </p:spPr>
        <p:txBody>
          <a:bodyPr wrap="none" lIns="91440" tIns="45720" rIns="91440" bIns="45720"/>
          <a:lstStyle>
            <a:lvl1pPr lvl="0" rtl="0">
              <a:defRPr/>
            </a:lvl1pPr>
          </a:lstStyle>
          <a:p>
            <a:pPr algn="ctr"/>
            <a:r>
              <a:rPr lang="ru-RU" sz="4000" b="1" cap="all">
                <a:solidFill>
                  <a:srgbClr val="4F81BD">
                    <a:tint val="75000"/>
                    <a:shade val="75000"/>
                    <a:satMod val="170000"/>
                  </a:srgbClr>
                </a:solidFill>
              </a:rPr>
              <a:t>зараз </a:t>
            </a:r>
          </a:p>
        </p:txBody>
      </p:sp>
      <p:sp>
        <p:nvSpPr>
          <p:cNvPr id="5" name="Прямоугольник 4"/>
          <p:cNvSpPr/>
          <p:nvPr/>
        </p:nvSpPr>
        <p:spPr>
          <a:xfrm>
            <a:off x="893344" y="4474830"/>
            <a:ext cx="1390125" cy="707886"/>
          </a:xfrm>
          <a:prstGeom prst="rect">
            <a:avLst/>
          </a:prstGeom>
          <a:noFill/>
        </p:spPr>
        <p:txBody>
          <a:bodyPr wrap="none" lIns="91440" tIns="45720" rIns="91440" bIns="45720"/>
          <a:lstStyle>
            <a:lvl1pPr lvl="0" rtl="0">
              <a:defRPr/>
            </a:lvl1pPr>
          </a:lstStyle>
          <a:p>
            <a:pPr algn="ctr"/>
            <a:r>
              <a:rPr lang="en-US" sz="4000" b="1" cap="all">
                <a:solidFill>
                  <a:srgbClr val="4F81BD">
                    <a:tint val="75000"/>
                    <a:shade val="75000"/>
                    <a:satMod val="170000"/>
                  </a:srgbClr>
                </a:solidFill>
              </a:rPr>
              <a:t>2035</a:t>
            </a:r>
          </a:p>
        </p:txBody>
      </p:sp>
      <p:pic>
        <p:nvPicPr>
          <p:cNvPr id="6" name="Рисунок 5"/>
          <p:cNvPicPr/>
          <p:nvPr/>
        </p:nvPicPr>
        <p:blipFill>
          <a:blip r:embed="rId3"/>
          <a:srcRect/>
          <a:stretch>
            <a:fillRect/>
          </a:stretch>
        </p:blipFill>
        <p:spPr>
          <a:xfrm>
            <a:off x="2812338" y="2290692"/>
            <a:ext cx="1901564" cy="1510556"/>
          </a:xfrm>
          <a:prstGeom prst="rect">
            <a:avLst/>
          </a:prstGeom>
          <a:noFill/>
        </p:spPr>
      </p:pic>
      <p:pic>
        <p:nvPicPr>
          <p:cNvPr id="7" name="Рисунок 6"/>
          <p:cNvPicPr/>
          <p:nvPr/>
        </p:nvPicPr>
        <p:blipFill>
          <a:blip r:embed="rId4"/>
          <a:srcRect/>
          <a:stretch>
            <a:fillRect/>
          </a:stretch>
        </p:blipFill>
        <p:spPr>
          <a:xfrm>
            <a:off x="5104635" y="2026026"/>
            <a:ext cx="3059832" cy="2039888"/>
          </a:xfrm>
          <a:prstGeom prst="rect">
            <a:avLst/>
          </a:prstGeom>
          <a:noFill/>
        </p:spPr>
      </p:pic>
      <p:sp>
        <p:nvSpPr>
          <p:cNvPr id="8" name="Прямоугольник 7"/>
          <p:cNvSpPr/>
          <p:nvPr/>
        </p:nvSpPr>
        <p:spPr>
          <a:xfrm>
            <a:off x="6247018" y="3732447"/>
            <a:ext cx="936103" cy="553998"/>
          </a:xfrm>
          <a:prstGeom prst="rect">
            <a:avLst/>
          </a:prstGeom>
        </p:spPr>
        <p:txBody>
          <a:bodyPr wrap="square"/>
          <a:lstStyle>
            <a:lvl1pPr lvl="0" rtl="0">
              <a:defRPr/>
            </a:lvl1pPr>
          </a:lstStyle>
          <a:p>
            <a:r>
              <a:rPr lang="en-US" sz="3000" b="1">
                <a:solidFill>
                  <a:prstClr val="black"/>
                </a:solidFill>
              </a:rPr>
              <a:t>25</a:t>
            </a:r>
            <a:r>
              <a:rPr lang="ru-RU" sz="3000" b="1">
                <a:solidFill>
                  <a:prstClr val="black"/>
                </a:solidFill>
              </a:rPr>
              <a:t>%</a:t>
            </a:r>
          </a:p>
        </p:txBody>
      </p:sp>
      <p:sp>
        <p:nvSpPr>
          <p:cNvPr id="9" name="Прямоугольник 8"/>
          <p:cNvSpPr/>
          <p:nvPr/>
        </p:nvSpPr>
        <p:spPr>
          <a:xfrm>
            <a:off x="2742066" y="4290164"/>
            <a:ext cx="2125903" cy="1077218"/>
          </a:xfrm>
          <a:prstGeom prst="rect">
            <a:avLst/>
          </a:prstGeom>
        </p:spPr>
        <p:txBody>
          <a:bodyPr wrap="none"/>
          <a:lstStyle>
            <a:lvl1pPr lvl="0" rtl="0">
              <a:defRPr/>
            </a:lvl1pPr>
          </a:lstStyle>
          <a:p>
            <a:pPr algn="ctr"/>
            <a:r>
              <a:rPr lang="ru-RU" sz="3200" b="1">
                <a:solidFill>
                  <a:prstClr val="black"/>
                </a:solidFill>
              </a:rPr>
              <a:t>55%</a:t>
            </a:r>
          </a:p>
          <a:p>
            <a:pPr algn="ctr"/>
            <a:r>
              <a:rPr lang="ru-RU" sz="3200" b="1">
                <a:solidFill>
                  <a:prstClr val="black"/>
                </a:solidFill>
              </a:rPr>
              <a:t>і більше</a:t>
            </a:r>
          </a:p>
        </p:txBody>
      </p:sp>
      <p:sp>
        <p:nvSpPr>
          <p:cNvPr id="10" name="Прямоугольник 9"/>
          <p:cNvSpPr/>
          <p:nvPr/>
        </p:nvSpPr>
        <p:spPr>
          <a:xfrm>
            <a:off x="5856499" y="4286445"/>
            <a:ext cx="1717137" cy="1077218"/>
          </a:xfrm>
          <a:prstGeom prst="rect">
            <a:avLst/>
          </a:prstGeom>
        </p:spPr>
        <p:txBody>
          <a:bodyPr wrap="none"/>
          <a:lstStyle>
            <a:lvl1pPr lvl="0" rtl="0">
              <a:defRPr/>
            </a:lvl1pPr>
          </a:lstStyle>
          <a:p>
            <a:pPr algn="ctr"/>
            <a:r>
              <a:rPr lang="en-US" sz="3200" b="1">
                <a:solidFill>
                  <a:prstClr val="black"/>
                </a:solidFill>
              </a:rPr>
              <a:t>10</a:t>
            </a:r>
            <a:r>
              <a:rPr lang="ru-RU" sz="3200" b="1">
                <a:solidFill>
                  <a:prstClr val="black"/>
                </a:solidFill>
              </a:rPr>
              <a:t>%</a:t>
            </a:r>
          </a:p>
          <a:p>
            <a:pPr algn="ctr"/>
            <a:r>
              <a:rPr lang="ru-RU" sz="3200" b="1">
                <a:solidFill>
                  <a:prstClr val="black"/>
                </a:solidFill>
              </a:rPr>
              <a:t>і менше</a:t>
            </a:r>
          </a:p>
        </p:txBody>
      </p:sp>
      <p:sp>
        <p:nvSpPr>
          <p:cNvPr id="11" name="Прямоугольник 10"/>
          <p:cNvSpPr/>
          <p:nvPr/>
        </p:nvSpPr>
        <p:spPr>
          <a:xfrm>
            <a:off x="3336965" y="3745887"/>
            <a:ext cx="936103" cy="553998"/>
          </a:xfrm>
          <a:prstGeom prst="rect">
            <a:avLst/>
          </a:prstGeom>
        </p:spPr>
        <p:txBody>
          <a:bodyPr wrap="square"/>
          <a:lstStyle>
            <a:lvl1pPr lvl="0" rtl="0">
              <a:defRPr/>
            </a:lvl1pPr>
          </a:lstStyle>
          <a:p>
            <a:r>
              <a:rPr lang="ru-RU" sz="3000" b="1">
                <a:solidFill>
                  <a:prstClr val="black"/>
                </a:solidFill>
              </a:rPr>
              <a:t>47%</a:t>
            </a:r>
          </a:p>
        </p:txBody>
      </p:sp>
      <p:sp>
        <p:nvSpPr>
          <p:cNvPr id="12" name="Прямоугольник 11"/>
          <p:cNvSpPr/>
          <p:nvPr/>
        </p:nvSpPr>
        <p:spPr>
          <a:xfrm>
            <a:off x="683569" y="5724836"/>
            <a:ext cx="7512836" cy="400111"/>
          </a:xfrm>
          <a:prstGeom prst="rect">
            <a:avLst/>
          </a:prstGeom>
        </p:spPr>
        <p:txBody>
          <a:bodyPr wrap="square"/>
          <a:lstStyle>
            <a:lvl1pPr lvl="0" rtl="0">
              <a:defRPr/>
            </a:lvl1pPr>
          </a:lstStyle>
          <a:p>
            <a:pPr indent="457200" algn="just"/>
            <a:r>
              <a:rPr dirty="0" err="1">
                <a:solidFill>
                  <a:prstClr val="black"/>
                </a:solidFill>
                <a:latin typeface="Times New Roman" panose="02020603050405020304" pitchFamily="18" charset="0"/>
                <a:cs typeface="Times New Roman" panose="02020603050405020304" pitchFamily="18" charset="0"/>
              </a:rPr>
              <a:t>Таким</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чином</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до</a:t>
            </a:r>
            <a:r>
              <a:rPr dirty="0">
                <a:solidFill>
                  <a:prstClr val="black"/>
                </a:solidFill>
                <a:latin typeface="Times New Roman" panose="02020603050405020304" pitchFamily="18" charset="0"/>
                <a:cs typeface="Times New Roman" panose="02020603050405020304" pitchFamily="18" charset="0"/>
              </a:rPr>
              <a:t> 2035 </a:t>
            </a:r>
            <a:r>
              <a:rPr dirty="0" err="1">
                <a:solidFill>
                  <a:prstClr val="black"/>
                </a:solidFill>
                <a:latin typeface="Times New Roman" panose="02020603050405020304" pitchFamily="18" charset="0"/>
                <a:cs typeface="Times New Roman" panose="02020603050405020304" pitchFamily="18" charset="0"/>
              </a:rPr>
              <a:t>року</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кількість</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відходів</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ймовірно</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зменшиться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на</a:t>
            </a:r>
            <a:r>
              <a:rPr dirty="0">
                <a:solidFill>
                  <a:prstClr val="black"/>
                </a:solidFill>
                <a:latin typeface="Times New Roman" panose="02020603050405020304" pitchFamily="18" charset="0"/>
                <a:cs typeface="Times New Roman" panose="02020603050405020304" pitchFamily="18" charset="0"/>
              </a:rPr>
              <a:t> 15%</a:t>
            </a:r>
          </a:p>
        </p:txBody>
      </p:sp>
    </p:spTree>
    <p:extLst>
      <p:ext uri="{BB962C8B-B14F-4D97-AF65-F5344CB8AC3E}">
        <p14:creationId xmlns:p14="http://schemas.microsoft.com/office/powerpoint/2010/main" val="2626741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59138" y="157787"/>
            <a:ext cx="6998199" cy="553998"/>
          </a:xfrm>
          <a:prstGeom prst="rect">
            <a:avLst/>
          </a:prstGeom>
        </p:spPr>
        <p:txBody>
          <a:bodyPr wrap="none"/>
          <a:lstStyle>
            <a:lvl1pPr lvl="0" rtl="0">
              <a:defRPr/>
            </a:lvl1pPr>
          </a:lstStyle>
          <a:p>
            <a:r>
              <a:rPr lang="ru" sz="3000" b="1" dirty="0">
                <a:solidFill>
                  <a:srgbClr val="1F497D"/>
                </a:solidFill>
                <a:latin typeface="+mj-lt"/>
              </a:rPr>
              <a:t>Циркулярна економіка і ієрархія відходів</a:t>
            </a:r>
          </a:p>
        </p:txBody>
      </p:sp>
      <p:sp>
        <p:nvSpPr>
          <p:cNvPr id="3" name="Прямоугольник 2"/>
          <p:cNvSpPr/>
          <p:nvPr/>
        </p:nvSpPr>
        <p:spPr>
          <a:xfrm>
            <a:off x="334985" y="656149"/>
            <a:ext cx="8140234" cy="3440184"/>
          </a:xfrm>
          <a:prstGeom prst="rect">
            <a:avLst/>
          </a:prstGeom>
        </p:spPr>
        <p:txBody>
          <a:bodyPr wrap="square"/>
          <a:lstStyle>
            <a:lvl1pPr lvl="0" rtl="0">
              <a:defRPr/>
            </a:lvl1pPr>
          </a:lstStyle>
          <a:p>
            <a:pPr indent="457200" algn="just"/>
            <a:r>
              <a:rPr lang="uk-UA" dirty="0" err="1">
                <a:solidFill>
                  <a:prstClr val="black"/>
                </a:solidFill>
                <a:latin typeface="Times New Roman" panose="02020603050405020304" pitchFamily="18" charset="0"/>
                <a:cs typeface="Times New Roman" panose="02020603050405020304" pitchFamily="18" charset="0"/>
              </a:rPr>
              <a:t>І</a:t>
            </a:r>
            <a:r>
              <a:rPr dirty="0" err="1" smtClean="0">
                <a:solidFill>
                  <a:prstClr val="black"/>
                </a:solidFill>
                <a:latin typeface="Times New Roman" panose="02020603050405020304" pitchFamily="18" charset="0"/>
                <a:cs typeface="Times New Roman" panose="02020603050405020304" pitchFamily="18" charset="0"/>
              </a:rPr>
              <a:t>єрархія</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відходів</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встановлює</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ієрархію</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варіантів</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управління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відходами</a:t>
            </a:r>
            <a:r>
              <a:rPr dirty="0">
                <a:solidFill>
                  <a:prstClr val="black"/>
                </a:solidFill>
                <a:latin typeface="Times New Roman" panose="02020603050405020304" pitchFamily="18" charset="0"/>
                <a:cs typeface="Times New Roman" panose="02020603050405020304" pitchFamily="18" charset="0"/>
              </a:rPr>
              <a:t> з </a:t>
            </a:r>
            <a:r>
              <a:rPr dirty="0" err="1">
                <a:solidFill>
                  <a:prstClr val="black"/>
                </a:solidFill>
                <a:latin typeface="Times New Roman" panose="02020603050405020304" pitchFamily="18" charset="0"/>
                <a:cs typeface="Times New Roman" panose="02020603050405020304" pitchFamily="18" charset="0"/>
              </a:rPr>
              <a:t>точки</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зору</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найкращого</a:t>
            </a:r>
            <a:r>
              <a:rPr dirty="0">
                <a:solidFill>
                  <a:prstClr val="black"/>
                </a:solidFill>
                <a:latin typeface="Times New Roman" panose="02020603050405020304" pitchFamily="18" charset="0"/>
                <a:cs typeface="Times New Roman" panose="02020603050405020304" pitchFamily="18" charset="0"/>
              </a:rPr>
              <a:t> </a:t>
            </a:r>
            <a:r>
              <a:rPr dirty="0" smtClean="0">
                <a:solidFill>
                  <a:prstClr val="black"/>
                </a:solidFill>
                <a:latin typeface="Times New Roman" panose="02020603050405020304" pitchFamily="18" charset="0"/>
                <a:cs typeface="Times New Roman" panose="02020603050405020304" pitchFamily="18" charset="0"/>
              </a:rPr>
              <a:t>д</a:t>
            </a:r>
            <a:r>
              <a:rPr lang="uk-UA" dirty="0" smtClean="0">
                <a:solidFill>
                  <a:prstClr val="black"/>
                </a:solidFill>
                <a:latin typeface="Times New Roman" panose="02020603050405020304" pitchFamily="18" charset="0"/>
                <a:cs typeface="Times New Roman" panose="02020603050405020304" pitchFamily="18" charset="0"/>
              </a:rPr>
              <a:t>ля довкілля</a:t>
            </a:r>
            <a:r>
              <a:rPr lang="ru" dirty="0" smtClean="0">
                <a:solidFill>
                  <a:prstClr val="black"/>
                </a:solidFill>
                <a:latin typeface="Times New Roman" panose="02020603050405020304" pitchFamily="18" charset="0"/>
                <a:cs typeface="Times New Roman" panose="02020603050405020304" pitchFamily="18" charset="0"/>
              </a:rPr>
              <a:t>. </a:t>
            </a:r>
            <a:r>
              <a:rPr lang="ru" dirty="0">
                <a:solidFill>
                  <a:prstClr val="black"/>
                </a:solidFill>
                <a:latin typeface="Times New Roman" panose="02020603050405020304" pitchFamily="18" charset="0"/>
                <a:cs typeface="Times New Roman" panose="02020603050405020304" pitchFamily="18" charset="0"/>
              </a:rPr>
              <a:t>В</a:t>
            </a:r>
            <a:r>
              <a:rPr dirty="0" err="1" smtClean="0">
                <a:solidFill>
                  <a:prstClr val="black"/>
                </a:solidFill>
                <a:latin typeface="Times New Roman" panose="02020603050405020304" pitchFamily="18" charset="0"/>
                <a:cs typeface="Times New Roman" panose="02020603050405020304" pitchFamily="18" charset="0"/>
              </a:rPr>
              <a:t>ерхн</a:t>
            </a:r>
            <a:r>
              <a:rPr lang="uk-UA" dirty="0" smtClean="0">
                <a:solidFill>
                  <a:prstClr val="black"/>
                </a:solidFill>
                <a:latin typeface="Times New Roman" panose="02020603050405020304" pitchFamily="18" charset="0"/>
                <a:cs typeface="Times New Roman" panose="02020603050405020304" pitchFamily="18" charset="0"/>
              </a:rPr>
              <a:t>і</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ступені</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ієрархії</a:t>
            </a:r>
            <a:r>
              <a:rPr dirty="0">
                <a:solidFill>
                  <a:prstClr val="black"/>
                </a:solidFill>
                <a:latin typeface="Times New Roman" panose="02020603050405020304" pitchFamily="18" charset="0"/>
                <a:cs typeface="Times New Roman" panose="02020603050405020304" pitchFamily="18" charset="0"/>
              </a:rPr>
              <a:t> (</a:t>
            </a:r>
            <a:r>
              <a:rPr lang="ru" dirty="0">
                <a:solidFill>
                  <a:prstClr val="black"/>
                </a:solidFill>
                <a:latin typeface="Times New Roman" panose="02020603050405020304" pitchFamily="18" charset="0"/>
                <a:cs typeface="Times New Roman" panose="02020603050405020304" pitchFamily="18" charset="0"/>
              </a:rPr>
              <a:t>запобігання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повторне</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використання</a:t>
            </a:r>
            <a:r>
              <a:rPr dirty="0">
                <a:solidFill>
                  <a:prstClr val="black"/>
                </a:solidFill>
                <a:latin typeface="Times New Roman" panose="02020603050405020304" pitchFamily="18" charset="0"/>
                <a:cs typeface="Times New Roman" panose="02020603050405020304" pitchFamily="18" charset="0"/>
              </a:rPr>
              <a:t> і </a:t>
            </a:r>
            <a:r>
              <a:rPr dirty="0" err="1">
                <a:solidFill>
                  <a:prstClr val="black"/>
                </a:solidFill>
                <a:latin typeface="Times New Roman" panose="02020603050405020304" pitchFamily="18" charset="0"/>
                <a:cs typeface="Times New Roman" panose="02020603050405020304" pitchFamily="18" charset="0"/>
              </a:rPr>
              <a:t>рециркуляція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необхідні</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для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досягнення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системи</a:t>
            </a:r>
            <a:r>
              <a:rPr dirty="0">
                <a:solidFill>
                  <a:prstClr val="black"/>
                </a:solidFill>
                <a:latin typeface="Times New Roman" panose="02020603050405020304" pitchFamily="18" charset="0"/>
                <a:cs typeface="Times New Roman" panose="02020603050405020304" pitchFamily="18" charset="0"/>
              </a:rPr>
              <a:t> </a:t>
            </a:r>
            <a:r>
              <a:rPr lang="ru" dirty="0">
                <a:solidFill>
                  <a:prstClr val="black"/>
                </a:solidFill>
                <a:latin typeface="Times New Roman" panose="02020603050405020304" pitchFamily="18" charset="0"/>
                <a:cs typeface="Times New Roman" panose="02020603050405020304" pitchFamily="18" charset="0"/>
              </a:rPr>
              <a:t>циркулярної</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економіки</a:t>
            </a:r>
            <a:r>
              <a:rPr lang="ru" dirty="0">
                <a:solidFill>
                  <a:prstClr val="black"/>
                </a:solidFill>
                <a:latin typeface="Times New Roman" panose="02020603050405020304" pitchFamily="18" charset="0"/>
                <a:cs typeface="Times New Roman" panose="02020603050405020304" pitchFamily="18" charset="0"/>
              </a:rPr>
              <a:t> і зменшення відходів</a:t>
            </a:r>
            <a:r>
              <a:rPr dirty="0">
                <a:solidFill>
                  <a:prstClr val="black"/>
                </a:solidFill>
                <a:latin typeface="Times New Roman" panose="02020603050405020304" pitchFamily="18" charset="0"/>
                <a:cs typeface="Times New Roman" panose="02020603050405020304" pitchFamily="18" charset="0"/>
              </a:rPr>
              <a:t>. </a:t>
            </a:r>
            <a:r>
              <a:rPr lang="uk-UA" dirty="0" err="1">
                <a:solidFill>
                  <a:prstClr val="black"/>
                </a:solidFill>
                <a:latin typeface="Times New Roman" panose="02020603050405020304" pitchFamily="18" charset="0"/>
                <a:cs typeface="Times New Roman" panose="02020603050405020304" pitchFamily="18" charset="0"/>
              </a:rPr>
              <a:t>С</a:t>
            </a:r>
            <a:r>
              <a:rPr dirty="0" err="1" smtClean="0">
                <a:solidFill>
                  <a:prstClr val="black"/>
                </a:solidFill>
                <a:latin typeface="Times New Roman" panose="02020603050405020304" pitchFamily="18" charset="0"/>
                <a:cs typeface="Times New Roman" panose="02020603050405020304" pitchFamily="18" charset="0"/>
              </a:rPr>
              <a:t>палювання</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має</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дві</a:t>
            </a:r>
            <a:r>
              <a:rPr dirty="0">
                <a:solidFill>
                  <a:prstClr val="black"/>
                </a:solidFill>
                <a:latin typeface="Times New Roman" panose="02020603050405020304" pitchFamily="18" charset="0"/>
                <a:cs typeface="Times New Roman" panose="02020603050405020304" pitchFamily="18" charset="0"/>
              </a:rPr>
              <a:t> </a:t>
            </a:r>
            <a:r>
              <a:rPr lang="uk-UA" dirty="0" smtClean="0">
                <a:solidFill>
                  <a:prstClr val="black"/>
                </a:solidFill>
                <a:latin typeface="Times New Roman" panose="02020603050405020304" pitchFamily="18" charset="0"/>
                <a:cs typeface="Times New Roman" panose="02020603050405020304" pitchFamily="18" charset="0"/>
              </a:rPr>
              <a:t>сторони</a:t>
            </a:r>
            <a:r>
              <a:rPr dirty="0" smtClean="0">
                <a:solidFill>
                  <a:prstClr val="black"/>
                </a:solidFill>
                <a:latin typeface="Times New Roman" panose="02020603050405020304" pitchFamily="18" charset="0"/>
                <a:cs typeface="Times New Roman" panose="02020603050405020304" pitchFamily="18" charset="0"/>
              </a:rPr>
              <a:t>. </a:t>
            </a:r>
            <a:r>
              <a:rPr lang="ru-RU" dirty="0">
                <a:solidFill>
                  <a:prstClr val="black"/>
                </a:solidFill>
                <a:latin typeface="Times New Roman" panose="02020603050405020304" pitchFamily="18" charset="0"/>
                <a:cs typeface="Times New Roman" panose="02020603050405020304" pitchFamily="18" charset="0"/>
              </a:rPr>
              <a:t>П</a:t>
            </a:r>
            <a:r>
              <a:rPr lang="ru-RU" dirty="0" smtClean="0">
                <a:solidFill>
                  <a:prstClr val="black"/>
                </a:solidFill>
                <a:latin typeface="Times New Roman" panose="02020603050405020304" pitchFamily="18" charset="0"/>
                <a:cs typeface="Times New Roman" panose="02020603050405020304" pitchFamily="18" charset="0"/>
              </a:rPr>
              <a:t>ри </a:t>
            </a:r>
            <a:r>
              <a:rPr lang="ru-RU" dirty="0" err="1" smtClean="0">
                <a:solidFill>
                  <a:prstClr val="black"/>
                </a:solidFill>
                <a:latin typeface="Times New Roman" panose="02020603050405020304" pitchFamily="18" charset="0"/>
                <a:cs typeface="Times New Roman" panose="02020603050405020304" pitchFamily="18" charset="0"/>
              </a:rPr>
              <a:t>спалювання</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можливе</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отримання</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енергії</a:t>
            </a:r>
            <a:r>
              <a:rPr lang="ru-RU" dirty="0" smtClean="0">
                <a:solidFill>
                  <a:prstClr val="black"/>
                </a:solidFill>
                <a:latin typeface="Times New Roman" panose="02020603050405020304" pitchFamily="18" charset="0"/>
                <a:cs typeface="Times New Roman" panose="02020603050405020304" pitchFamily="18" charset="0"/>
              </a:rPr>
              <a:t>, але відходи більше не </a:t>
            </a:r>
            <a:r>
              <a:rPr lang="ru-RU" dirty="0" err="1" smtClean="0">
                <a:solidFill>
                  <a:prstClr val="black"/>
                </a:solidFill>
                <a:latin typeface="Times New Roman" panose="02020603050405020304" pitchFamily="18" charset="0"/>
                <a:cs typeface="Times New Roman" panose="02020603050405020304" pitchFamily="18" charset="0"/>
              </a:rPr>
              <a:t>можуть</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використовуватись</a:t>
            </a:r>
            <a:r>
              <a:rPr lang="ru-RU" dirty="0" smtClean="0">
                <a:solidFill>
                  <a:prstClr val="black"/>
                </a:solidFill>
                <a:latin typeface="Times New Roman" panose="02020603050405020304" pitchFamily="18" charset="0"/>
                <a:cs typeface="Times New Roman" panose="02020603050405020304" pitchFamily="18" charset="0"/>
              </a:rPr>
              <a:t>.</a:t>
            </a:r>
            <a:r>
              <a:rPr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Проте</a:t>
            </a:r>
            <a:r>
              <a:rPr lang="ru-RU" dirty="0" smtClean="0">
                <a:solidFill>
                  <a:prstClr val="black"/>
                </a:solidFill>
                <a:latin typeface="Times New Roman" panose="02020603050405020304" pitchFamily="18" charset="0"/>
                <a:cs typeface="Times New Roman" panose="02020603050405020304" pitchFamily="18" charset="0"/>
              </a:rPr>
              <a:t> при спалювання</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відбувається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відновлення</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корисних</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матеріалів</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з</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нижньої</a:t>
            </a:r>
            <a:r>
              <a:rPr dirty="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золи</a:t>
            </a:r>
            <a:r>
              <a:rPr dirty="0">
                <a:solidFill>
                  <a:prstClr val="black"/>
                </a:solidFill>
                <a:latin typeface="Times New Roman" panose="02020603050405020304" pitchFamily="18" charset="0"/>
                <a:cs typeface="Times New Roman" panose="02020603050405020304" pitchFamily="18" charset="0"/>
              </a:rPr>
              <a:t> і CO</a:t>
            </a:r>
            <a:r>
              <a:rPr baseline="-25000" dirty="0">
                <a:solidFill>
                  <a:prstClr val="black"/>
                </a:solidFill>
                <a:latin typeface="Times New Roman" panose="02020603050405020304" pitchFamily="18" charset="0"/>
                <a:cs typeface="Times New Roman" panose="02020603050405020304" pitchFamily="18" charset="0"/>
              </a:rPr>
              <a:t>2</a:t>
            </a:r>
            <a:r>
              <a:rPr dirty="0" smtClean="0">
                <a:solidFill>
                  <a:prstClr val="black"/>
                </a:solidFill>
                <a:latin typeface="Times New Roman" panose="02020603050405020304" pitchFamily="18" charset="0"/>
                <a:cs typeface="Times New Roman" panose="02020603050405020304" pitchFamily="18" charset="0"/>
              </a:rPr>
              <a:t>,</a:t>
            </a:r>
            <a:r>
              <a:rPr lang="ru-RU" dirty="0" smtClean="0">
                <a:solidFill>
                  <a:prstClr val="black"/>
                </a:solidFill>
                <a:latin typeface="Times New Roman" panose="02020603050405020304" pitchFamily="18" charset="0"/>
                <a:cs typeface="Times New Roman" panose="02020603050405020304" pitchFamily="18" charset="0"/>
              </a:rPr>
              <a:t> </a:t>
            </a:r>
            <a:r>
              <a:rPr lang="ru-RU" dirty="0" err="1" smtClean="0">
                <a:solidFill>
                  <a:prstClr val="black"/>
                </a:solidFill>
                <a:latin typeface="Times New Roman" panose="02020603050405020304" pitchFamily="18" charset="0"/>
                <a:cs typeface="Times New Roman" panose="02020603050405020304" pitchFamily="18" charset="0"/>
              </a:rPr>
              <a:t>які</a:t>
            </a:r>
            <a:r>
              <a:rPr dirty="0" smtClean="0">
                <a:solidFill>
                  <a:prstClr val="black"/>
                </a:solidFill>
                <a:latin typeface="Times New Roman" panose="02020603050405020304" pitchFamily="18" charset="0"/>
                <a:cs typeface="Times New Roman" panose="02020603050405020304" pitchFamily="18" charset="0"/>
              </a:rPr>
              <a:t> </a:t>
            </a:r>
            <a:r>
              <a:rPr lang="uk-UA" dirty="0" smtClean="0">
                <a:solidFill>
                  <a:prstClr val="black"/>
                </a:solidFill>
                <a:latin typeface="Times New Roman" panose="02020603050405020304" pitchFamily="18" charset="0"/>
                <a:cs typeface="Times New Roman" panose="02020603050405020304" pitchFamily="18" charset="0"/>
              </a:rPr>
              <a:t>повертаються </a:t>
            </a:r>
            <a:r>
              <a:rPr dirty="0" smtClean="0">
                <a:solidFill>
                  <a:prstClr val="black"/>
                </a:solidFill>
                <a:latin typeface="Times New Roman" panose="02020603050405020304" pitchFamily="18" charset="0"/>
                <a:cs typeface="Times New Roman" panose="02020603050405020304" pitchFamily="18" charset="0"/>
              </a:rPr>
              <a:t>в </a:t>
            </a:r>
            <a:r>
              <a:rPr dirty="0" err="1" smtClean="0">
                <a:solidFill>
                  <a:prstClr val="black"/>
                </a:solidFill>
                <a:latin typeface="Times New Roman" panose="02020603050405020304" pitchFamily="18" charset="0"/>
                <a:cs typeface="Times New Roman" panose="02020603050405020304" pitchFamily="18" charset="0"/>
              </a:rPr>
              <a:t>круг</a:t>
            </a:r>
            <a:r>
              <a:rPr lang="uk-UA" dirty="0" err="1" smtClean="0">
                <a:solidFill>
                  <a:prstClr val="black"/>
                </a:solidFill>
                <a:latin typeface="Times New Roman" panose="02020603050405020304" pitchFamily="18" charset="0"/>
                <a:cs typeface="Times New Roman" panose="02020603050405020304" pitchFamily="18" charset="0"/>
              </a:rPr>
              <a:t>овий</a:t>
            </a:r>
            <a:r>
              <a:rPr lang="uk-UA" dirty="0" smtClean="0">
                <a:solidFill>
                  <a:prstClr val="black"/>
                </a:solidFill>
                <a:latin typeface="Times New Roman" panose="02020603050405020304" pitchFamily="18" charset="0"/>
                <a:cs typeface="Times New Roman" panose="02020603050405020304" pitchFamily="18" charset="0"/>
              </a:rPr>
              <a:t> </a:t>
            </a:r>
            <a:r>
              <a:rPr dirty="0" err="1" smtClean="0">
                <a:solidFill>
                  <a:prstClr val="black"/>
                </a:solidFill>
                <a:latin typeface="Times New Roman" panose="02020603050405020304" pitchFamily="18" charset="0"/>
                <a:cs typeface="Times New Roman" panose="02020603050405020304" pitchFamily="18" charset="0"/>
              </a:rPr>
              <a:t>процес</a:t>
            </a:r>
            <a:r>
              <a:rPr dirty="0" smtClean="0">
                <a:solidFill>
                  <a:prstClr val="black"/>
                </a:solidFill>
                <a:latin typeface="Times New Roman" panose="02020603050405020304" pitchFamily="18" charset="0"/>
                <a:cs typeface="Times New Roman" panose="02020603050405020304" pitchFamily="18" charset="0"/>
              </a:rPr>
              <a:t> </a:t>
            </a:r>
            <a:r>
              <a:rPr dirty="0" err="1">
                <a:solidFill>
                  <a:prstClr val="black"/>
                </a:solidFill>
                <a:latin typeface="Times New Roman" panose="02020603050405020304" pitchFamily="18" charset="0"/>
                <a:cs typeface="Times New Roman" panose="02020603050405020304" pitchFamily="18" charset="0"/>
              </a:rPr>
              <a:t>біомаси</a:t>
            </a:r>
            <a:r>
              <a:rPr dirty="0">
                <a:solidFill>
                  <a:prstClr val="black"/>
                </a:solidFill>
                <a:latin typeface="Times New Roman" panose="02020603050405020304" pitchFamily="18" charset="0"/>
                <a:cs typeface="Times New Roman" panose="02020603050405020304" pitchFamily="18" charset="0"/>
              </a:rPr>
              <a:t>.</a:t>
            </a:r>
          </a:p>
        </p:txBody>
      </p:sp>
      <p:sp>
        <p:nvSpPr>
          <p:cNvPr id="4" name="Прямоугольник 3"/>
          <p:cNvSpPr/>
          <p:nvPr/>
        </p:nvSpPr>
        <p:spPr>
          <a:xfrm>
            <a:off x="155575" y="-144463"/>
            <a:ext cx="304800" cy="304801"/>
          </a:xfrm>
          <a:prstGeom prst="rect">
            <a:avLst/>
          </a:prstGeom>
          <a:noFill/>
        </p:spPr>
        <p:txBody>
          <a:bodyPr wrap="square" lIns="91440" tIns="45720" rIns="91440" bIns="45720" anchor="t"/>
          <a:lstStyle>
            <a:lvl1pPr lvl="0" rtl="0">
              <a:defRPr/>
            </a:lvl1pPr>
          </a:lstStyle>
          <a:p>
            <a:endParaRPr>
              <a:solidFill>
                <a:prstClr val="black"/>
              </a:solidFill>
            </a:endParaRPr>
          </a:p>
        </p:txBody>
      </p:sp>
      <p:sp>
        <p:nvSpPr>
          <p:cNvPr id="5" name="Прямоугольник 4"/>
          <p:cNvSpPr/>
          <p:nvPr/>
        </p:nvSpPr>
        <p:spPr>
          <a:xfrm>
            <a:off x="307975" y="7937"/>
            <a:ext cx="304800" cy="304801"/>
          </a:xfrm>
          <a:prstGeom prst="rect">
            <a:avLst/>
          </a:prstGeom>
          <a:noFill/>
        </p:spPr>
        <p:txBody>
          <a:bodyPr wrap="square" lIns="91440" tIns="45720" rIns="91440" bIns="45720" anchor="t"/>
          <a:lstStyle>
            <a:lvl1pPr lvl="0" rtl="0">
              <a:defRPr/>
            </a:lvl1pPr>
          </a:lstStyle>
          <a:p>
            <a:endParaRPr>
              <a:solidFill>
                <a:prstClr val="black"/>
              </a:solidFill>
            </a:endParaRPr>
          </a:p>
        </p:txBody>
      </p:sp>
      <p:sp>
        <p:nvSpPr>
          <p:cNvPr id="6" name="Прямоугольник 5"/>
          <p:cNvSpPr/>
          <p:nvPr/>
        </p:nvSpPr>
        <p:spPr>
          <a:xfrm>
            <a:off x="460375" y="160337"/>
            <a:ext cx="304800" cy="304801"/>
          </a:xfrm>
          <a:prstGeom prst="rect">
            <a:avLst/>
          </a:prstGeom>
          <a:noFill/>
        </p:spPr>
        <p:txBody>
          <a:bodyPr wrap="square" lIns="91440" tIns="45720" rIns="91440" bIns="45720" anchor="t"/>
          <a:lstStyle>
            <a:lvl1pPr lvl="0" rtl="0">
              <a:defRPr/>
            </a:lvl1pPr>
          </a:lstStyle>
          <a:p>
            <a:endParaRPr>
              <a:solidFill>
                <a:prstClr val="black"/>
              </a:solidFill>
            </a:endParaRPr>
          </a:p>
        </p:txBody>
      </p:sp>
      <p:sp>
        <p:nvSpPr>
          <p:cNvPr id="7" name="Прямоугольник 6"/>
          <p:cNvSpPr/>
          <p:nvPr/>
        </p:nvSpPr>
        <p:spPr>
          <a:xfrm>
            <a:off x="612775" y="312737"/>
            <a:ext cx="304800" cy="304801"/>
          </a:xfrm>
          <a:prstGeom prst="rect">
            <a:avLst/>
          </a:prstGeom>
          <a:noFill/>
        </p:spPr>
        <p:txBody>
          <a:bodyPr wrap="square" lIns="91440" tIns="45720" rIns="91440" bIns="45720" anchor="t"/>
          <a:lstStyle>
            <a:lvl1pPr lvl="0" rtl="0">
              <a:defRPr/>
            </a:lvl1pPr>
          </a:lstStyle>
          <a:p>
            <a:endParaRPr>
              <a:solidFill>
                <a:prstClr val="black"/>
              </a:solidFill>
            </a:endParaRPr>
          </a:p>
        </p:txBody>
      </p:sp>
      <p:pic>
        <p:nvPicPr>
          <p:cNvPr id="8" name="Рисунок 7"/>
          <p:cNvPicPr/>
          <p:nvPr/>
        </p:nvPicPr>
        <p:blipFill>
          <a:blip r:embed="rId3"/>
          <a:srcRect/>
          <a:stretch>
            <a:fillRect/>
          </a:stretch>
        </p:blipFill>
        <p:spPr>
          <a:xfrm>
            <a:off x="20668" y="3140968"/>
            <a:ext cx="8275141" cy="3573016"/>
          </a:xfrm>
          <a:prstGeom prst="rect">
            <a:avLst/>
          </a:prstGeom>
          <a:noFill/>
          <a:ln>
            <a:noFill/>
          </a:ln>
        </p:spPr>
      </p:pic>
      <p:sp>
        <p:nvSpPr>
          <p:cNvPr id="9" name="Прямоугольник 8"/>
          <p:cNvSpPr/>
          <p:nvPr/>
        </p:nvSpPr>
        <p:spPr>
          <a:xfrm>
            <a:off x="4298803" y="3353265"/>
            <a:ext cx="3370218" cy="461665"/>
          </a:xfrm>
          <a:prstGeom prst="rect">
            <a:avLst/>
          </a:prstGeom>
        </p:spPr>
        <p:txBody>
          <a:bodyPr wrap="none"/>
          <a:lstStyle>
            <a:lvl1pPr lvl="0" rtl="0">
              <a:defRPr/>
            </a:lvl1pPr>
          </a:lstStyle>
          <a:p>
            <a:r>
              <a:rPr lang="ru" sz="2400" dirty="0">
                <a:solidFill>
                  <a:srgbClr val="1F497D"/>
                </a:solidFill>
              </a:rPr>
              <a:t>Зміна нашої поведінки</a:t>
            </a:r>
          </a:p>
        </p:txBody>
      </p:sp>
      <p:sp>
        <p:nvSpPr>
          <p:cNvPr id="10" name="Прямоугольник 9"/>
          <p:cNvSpPr/>
          <p:nvPr/>
        </p:nvSpPr>
        <p:spPr>
          <a:xfrm>
            <a:off x="4261729" y="4089154"/>
            <a:ext cx="2404571" cy="461665"/>
          </a:xfrm>
          <a:prstGeom prst="rect">
            <a:avLst/>
          </a:prstGeom>
        </p:spPr>
        <p:txBody>
          <a:bodyPr wrap="none"/>
          <a:lstStyle>
            <a:lvl1pPr lvl="0" rtl="0">
              <a:defRPr/>
            </a:lvl1pPr>
          </a:lstStyle>
          <a:p>
            <a:r>
              <a:rPr lang="ru" sz="2400" dirty="0">
                <a:solidFill>
                  <a:srgbClr val="1F497D"/>
                </a:solidFill>
              </a:rPr>
              <a:t>Повторне використання </a:t>
            </a:r>
          </a:p>
        </p:txBody>
      </p:sp>
      <p:sp>
        <p:nvSpPr>
          <p:cNvPr id="11" name="Прямоугольник 10"/>
          <p:cNvSpPr/>
          <p:nvPr/>
        </p:nvSpPr>
        <p:spPr>
          <a:xfrm>
            <a:off x="4320285" y="4749289"/>
            <a:ext cx="4392488" cy="830997"/>
          </a:xfrm>
          <a:prstGeom prst="rect">
            <a:avLst/>
          </a:prstGeom>
        </p:spPr>
        <p:txBody>
          <a:bodyPr wrap="square"/>
          <a:lstStyle>
            <a:lvl1pPr lvl="0" rtl="0">
              <a:defRPr/>
            </a:lvl1pPr>
          </a:lstStyle>
          <a:p>
            <a:r>
              <a:rPr lang="ru" sz="2400" dirty="0">
                <a:solidFill>
                  <a:srgbClr val="1F497D"/>
                </a:solidFill>
              </a:rPr>
              <a:t>П</a:t>
            </a:r>
            <a:r>
              <a:rPr lang="ru" sz="2400" dirty="0" smtClean="0">
                <a:solidFill>
                  <a:srgbClr val="1F497D"/>
                </a:solidFill>
              </a:rPr>
              <a:t>ереробка</a:t>
            </a:r>
            <a:endParaRPr lang="ru" sz="2400" dirty="0">
              <a:solidFill>
                <a:srgbClr val="1F497D"/>
              </a:solidFill>
            </a:endParaRPr>
          </a:p>
        </p:txBody>
      </p:sp>
      <p:sp>
        <p:nvSpPr>
          <p:cNvPr id="12" name="Прямоугольник 11"/>
          <p:cNvSpPr/>
          <p:nvPr/>
        </p:nvSpPr>
        <p:spPr>
          <a:xfrm>
            <a:off x="4306898" y="5363321"/>
            <a:ext cx="2623861" cy="461665"/>
          </a:xfrm>
          <a:prstGeom prst="rect">
            <a:avLst/>
          </a:prstGeom>
        </p:spPr>
        <p:txBody>
          <a:bodyPr wrap="none"/>
          <a:lstStyle>
            <a:lvl1pPr lvl="0" rtl="0">
              <a:defRPr/>
            </a:lvl1pPr>
          </a:lstStyle>
          <a:p>
            <a:r>
              <a:rPr lang="ru" sz="2400" dirty="0" smtClean="0">
                <a:solidFill>
                  <a:srgbClr val="1F497D"/>
                </a:solidFill>
              </a:rPr>
              <a:t>Спалення </a:t>
            </a:r>
            <a:r>
              <a:rPr lang="ru" sz="2400" dirty="0">
                <a:solidFill>
                  <a:srgbClr val="1F497D"/>
                </a:solidFill>
              </a:rPr>
              <a:t>для енергії</a:t>
            </a:r>
          </a:p>
        </p:txBody>
      </p:sp>
      <p:sp>
        <p:nvSpPr>
          <p:cNvPr id="13" name="Прямоугольник 12"/>
          <p:cNvSpPr/>
          <p:nvPr/>
        </p:nvSpPr>
        <p:spPr>
          <a:xfrm>
            <a:off x="4306899" y="6021289"/>
            <a:ext cx="2623860" cy="576064"/>
          </a:xfrm>
          <a:prstGeom prst="rect">
            <a:avLst/>
          </a:prstGeom>
        </p:spPr>
        <p:txBody>
          <a:bodyPr wrap="none"/>
          <a:lstStyle>
            <a:lvl1pPr lvl="0" rtl="0">
              <a:defRPr/>
            </a:lvl1pPr>
          </a:lstStyle>
          <a:p>
            <a:r>
              <a:rPr lang="ru" sz="2400" dirty="0">
                <a:solidFill>
                  <a:srgbClr val="1F497D"/>
                </a:solidFill>
              </a:rPr>
              <a:t>М</a:t>
            </a:r>
            <a:r>
              <a:rPr lang="ru" sz="2400" dirty="0" smtClean="0">
                <a:solidFill>
                  <a:srgbClr val="1F497D"/>
                </a:solidFill>
              </a:rPr>
              <a:t>інімізація захоронення </a:t>
            </a:r>
          </a:p>
          <a:p>
            <a:r>
              <a:rPr lang="ru" sz="2400" dirty="0" smtClean="0">
                <a:solidFill>
                  <a:srgbClr val="1F497D"/>
                </a:solidFill>
              </a:rPr>
              <a:t>відходів</a:t>
            </a:r>
            <a:endParaRPr lang="ru" sz="2400" dirty="0">
              <a:solidFill>
                <a:srgbClr val="1F497D"/>
              </a:solidFill>
            </a:endParaRPr>
          </a:p>
        </p:txBody>
      </p:sp>
    </p:spTree>
    <p:extLst>
      <p:ext uri="{BB962C8B-B14F-4D97-AF65-F5344CB8AC3E}">
        <p14:creationId xmlns:p14="http://schemas.microsoft.com/office/powerpoint/2010/main" val="1661192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8982" y="404664"/>
            <a:ext cx="7632848" cy="1015663"/>
          </a:xfrm>
          <a:prstGeom prst="rect">
            <a:avLst/>
          </a:prstGeom>
        </p:spPr>
        <p:txBody>
          <a:bodyPr wrap="square">
            <a:spAutoFit/>
          </a:bodyPr>
          <a:lstStyle/>
          <a:p>
            <a:pPr algn="just"/>
            <a:r>
              <a:rPr lang="uk-UA" sz="2400" b="1" dirty="0" smtClean="0">
                <a:solidFill>
                  <a:schemeClr val="tx2"/>
                </a:solidFill>
                <a:latin typeface="+mj-lt"/>
                <a:cs typeface="Times New Roman" panose="02020603050405020304" pitchFamily="18" charset="0"/>
              </a:rPr>
              <a:t>Запобігання утворенню відходів - </a:t>
            </a:r>
            <a:r>
              <a:rPr lang="ru-RU" dirty="0" err="1" smtClean="0">
                <a:latin typeface="Times New Roman" panose="02020603050405020304" pitchFamily="18" charset="0"/>
                <a:cs typeface="Times New Roman" panose="02020603050405020304" pitchFamily="18" charset="0"/>
              </a:rPr>
              <a:t>це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використання </a:t>
            </a:r>
            <a:r>
              <a:rPr lang="ru-RU" dirty="0" err="1">
                <a:latin typeface="Times New Roman" panose="02020603050405020304" pitchFamily="18" charset="0"/>
                <a:cs typeface="Times New Roman" panose="02020603050405020304" pitchFamily="18" charset="0"/>
              </a:rPr>
              <a:t>природних</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ресурсів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ощадливо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 використання менше </a:t>
            </a:r>
            <a:r>
              <a:rPr lang="ru-RU" dirty="0" err="1">
                <a:latin typeface="Times New Roman" panose="02020603050405020304" pitchFamily="18" charset="0"/>
                <a:cs typeface="Times New Roman" panose="02020603050405020304" pitchFamily="18" charset="0"/>
              </a:rPr>
              <a:t>ніж</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зазвичай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щоб</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уникнути відходів</a:t>
            </a:r>
            <a:r>
              <a:rPr lang="en-US"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302154" y="1382566"/>
            <a:ext cx="118173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приклади</a:t>
            </a:r>
            <a:r>
              <a:rPr lang="en-US" i="1" dirty="0">
                <a:latin typeface="Times New Roman" panose="02020603050405020304" pitchFamily="18" charset="0"/>
                <a:cs typeface="Times New Roman" panose="02020603050405020304" pitchFamily="18" charset="0"/>
              </a:rPr>
              <a:t>:</a:t>
            </a:r>
            <a:endParaRPr lang="uk-UA" i="1" dirty="0"/>
          </a:p>
        </p:txBody>
      </p:sp>
      <p:sp>
        <p:nvSpPr>
          <p:cNvPr id="4" name="Прямоугольник 3"/>
          <p:cNvSpPr/>
          <p:nvPr/>
        </p:nvSpPr>
        <p:spPr>
          <a:xfrm>
            <a:off x="2461446" y="1382566"/>
            <a:ext cx="5681468" cy="1200329"/>
          </a:xfrm>
          <a:prstGeom prst="rect">
            <a:avLst/>
          </a:prstGeom>
        </p:spPr>
        <p:txBody>
          <a:bodyPr wrap="square">
            <a:spAutoFit/>
          </a:bodyPr>
          <a:lstStyle/>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НІ </a:t>
            </a:r>
            <a:r>
              <a:rPr lang="ru-RU" dirty="0" err="1" smtClean="0">
                <a:latin typeface="Times New Roman" panose="02020603050405020304" pitchFamily="18" charset="0"/>
                <a:cs typeface="Times New Roman" panose="02020603050405020304" pitchFamily="18" charset="0"/>
              </a:rPr>
              <a:t>непотрібній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пошті</a:t>
            </a:r>
            <a:r>
              <a:rPr lang="en-US"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Не беріть і не замовляйте безкоштовні, але непотрібні для Вас каталоги.</a:t>
            </a: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По можливості </a:t>
            </a:r>
            <a:r>
              <a:rPr lang="ru-RU" dirty="0" smtClean="0">
                <a:latin typeface="Times New Roman" panose="02020603050405020304" pitchFamily="18" charset="0"/>
                <a:cs typeface="Times New Roman" panose="02020603050405020304" pitchFamily="18" charset="0"/>
              </a:rPr>
              <a:t>намагайтеся користуватися багаторазовими предметами, а не одноразовими.</a:t>
            </a:r>
            <a:endParaRPr lang="uk-UA"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93494" y="2582895"/>
            <a:ext cx="7413554" cy="1015663"/>
          </a:xfrm>
          <a:prstGeom prst="rect">
            <a:avLst/>
          </a:prstGeom>
        </p:spPr>
        <p:txBody>
          <a:bodyPr wrap="square">
            <a:spAutoFit/>
          </a:bodyPr>
          <a:lstStyle/>
          <a:p>
            <a:pPr algn="just"/>
            <a:r>
              <a:rPr lang="ru-RU" sz="2400" b="1" dirty="0" err="1">
                <a:solidFill>
                  <a:schemeClr val="tx2"/>
                </a:solidFill>
                <a:latin typeface="+mj-lt"/>
              </a:rPr>
              <a:t>Повторне</a:t>
            </a:r>
            <a:r>
              <a:rPr lang="ru-RU" sz="2400" b="1" dirty="0">
                <a:solidFill>
                  <a:schemeClr val="tx2"/>
                </a:solidFill>
                <a:latin typeface="+mj-lt"/>
              </a:rPr>
              <a:t> </a:t>
            </a:r>
            <a:r>
              <a:rPr lang="ru-RU" sz="2400" b="1" dirty="0" err="1" smtClean="0">
                <a:solidFill>
                  <a:schemeClr val="tx2"/>
                </a:solidFill>
                <a:latin typeface="+mj-lt"/>
              </a:rPr>
              <a:t>використання</a:t>
            </a:r>
            <a:r>
              <a:rPr lang="ru-RU" sz="2400" b="1" dirty="0" smtClean="0">
                <a:solidFill>
                  <a:schemeClr val="tx2"/>
                </a:solidFill>
                <a:latin typeface="+mj-lt"/>
              </a:rPr>
              <a:t> -</a:t>
            </a:r>
            <a:r>
              <a:rPr lang="en-US" sz="2000" b="1" dirty="0" smtClean="0">
                <a:solidFill>
                  <a:schemeClr val="tx2"/>
                </a:solidFill>
                <a:latin typeface="+mj-lt"/>
              </a:rPr>
              <a:t> </a:t>
            </a:r>
            <a:r>
              <a:rPr lang="ru-RU" dirty="0">
                <a:latin typeface="Times New Roman" panose="02020603050405020304" pitchFamily="18" charset="0"/>
                <a:cs typeface="Times New Roman" panose="02020603050405020304" pitchFamily="18" charset="0"/>
              </a:rPr>
              <a:t>це практика використовувати щось знову</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будь то </a:t>
            </a:r>
            <a:r>
              <a:rPr lang="ru-RU" dirty="0" err="1">
                <a:latin typeface="Times New Roman" panose="02020603050405020304" pitchFamily="18" charset="0"/>
                <a:cs typeface="Times New Roman" panose="02020603050405020304" pitchFamily="18" charset="0"/>
              </a:rPr>
              <a:t>його</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первинне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призначення</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або виконання іншої </a:t>
            </a:r>
            <a:r>
              <a:rPr lang="ru-RU" dirty="0" smtClean="0">
                <a:latin typeface="Times New Roman" panose="02020603050405020304" pitchFamily="18" charset="0"/>
                <a:cs typeface="Times New Roman" panose="02020603050405020304" pitchFamily="18" charset="0"/>
              </a:rPr>
              <a:t>функції</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креативне повторне використання</a:t>
            </a:r>
            <a:r>
              <a:rPr lang="en-US" dirty="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523959" y="3777117"/>
            <a:ext cx="5556442" cy="1200329"/>
          </a:xfrm>
          <a:prstGeom prst="rect">
            <a:avLst/>
          </a:prstGeom>
        </p:spPr>
        <p:txBody>
          <a:bodyPr wrap="square">
            <a:spAutoFit/>
          </a:bodyPr>
          <a:lstStyle/>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Мийте і повторно використовуйте пластикові стаканчики, тарілки або пластикові контейнери для їжі - більшість з них підлягають подальшому використанню.</a:t>
            </a:r>
            <a:r>
              <a:rPr lang="en-US"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431716" y="3767801"/>
            <a:ext cx="1024639"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приклад</a:t>
            </a:r>
            <a:r>
              <a:rPr lang="en-US" i="1" dirty="0">
                <a:latin typeface="Times New Roman" panose="02020603050405020304" pitchFamily="18" charset="0"/>
                <a:cs typeface="Times New Roman" panose="02020603050405020304" pitchFamily="18" charset="0"/>
              </a:rPr>
              <a:t>:</a:t>
            </a:r>
            <a:endParaRPr lang="uk-UA" i="1" dirty="0"/>
          </a:p>
        </p:txBody>
      </p:sp>
      <p:sp>
        <p:nvSpPr>
          <p:cNvPr id="8" name="Прямоугольник 7"/>
          <p:cNvSpPr/>
          <p:nvPr/>
        </p:nvSpPr>
        <p:spPr>
          <a:xfrm>
            <a:off x="845062" y="4869160"/>
            <a:ext cx="7327338" cy="1569660"/>
          </a:xfrm>
          <a:prstGeom prst="rect">
            <a:avLst/>
          </a:prstGeom>
        </p:spPr>
        <p:txBody>
          <a:bodyPr wrap="square">
            <a:spAutoFit/>
          </a:bodyPr>
          <a:lstStyle/>
          <a:p>
            <a:pPr algn="just"/>
            <a:r>
              <a:rPr lang="ru-RU" sz="2400" b="1" dirty="0" err="1" smtClean="0">
                <a:solidFill>
                  <a:schemeClr val="tx2"/>
                </a:solidFill>
                <a:latin typeface="+mj-lt"/>
                <a:cs typeface="Times New Roman" panose="02020603050405020304" pitchFamily="18" charset="0"/>
              </a:rPr>
              <a:t>Переробка</a:t>
            </a:r>
            <a:r>
              <a:rPr lang="ru-RU" sz="2400" b="1" dirty="0">
                <a:solidFill>
                  <a:schemeClr val="tx2"/>
                </a:solidFill>
                <a:latin typeface="+mj-lt"/>
                <a:cs typeface="Times New Roman" panose="02020603050405020304" pitchFamily="18" charset="0"/>
              </a:rPr>
              <a:t> </a:t>
            </a:r>
            <a:r>
              <a:rPr lang="ru-RU" sz="2400" b="1" dirty="0" smtClean="0">
                <a:solidFill>
                  <a:schemeClr val="tx2"/>
                </a:solidFill>
                <a:latin typeface="+mj-lt"/>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це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процес перетворення відходів в нові матеріали і об'єкти. Переробка може запобігти утворенню відходів і зменшити використання нових сировинних ресурсів</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тим самим зменшити енергетичне споживання, забруднення повітря (від спалювання) і забруднення води (від полігонів). </a:t>
            </a:r>
            <a:r>
              <a:rPr lang="en-US" dirty="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2052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091" b="89610" l="3963" r="89939">
                        <a14:foregroundMark x1="3963" y1="9091" x2="43293" y2="11039"/>
                        <a14:foregroundMark x1="14634" y1="48052" x2="43293" y2="51299"/>
                        <a14:foregroundMark x1="20732" y1="71429" x2="43293" y2="71429"/>
                        <a14:foregroundMark x1="24695" y1="87013" x2="43293" y2="86364"/>
                        <a14:foregroundMark x1="48476" y1="12338" x2="48476" y2="12338"/>
                        <a14:foregroundMark x1="52439" y1="12987" x2="52439" y2="12987"/>
                        <a14:foregroundMark x1="53659" y1="13636" x2="53659" y2="13636"/>
                        <a14:foregroundMark x1="48780" y1="26623" x2="48780" y2="26623"/>
                        <a14:foregroundMark x1="47256" y1="34416" x2="47256" y2="34416"/>
                        <a14:foregroundMark x1="49390" y1="34416" x2="49390" y2="34416"/>
                        <a14:foregroundMark x1="49085" y1="46104" x2="49085" y2="46104"/>
                        <a14:foregroundMark x1="48476" y1="53896" x2="48476" y2="53896"/>
                        <a14:foregroundMark x1="47256" y1="53896" x2="47256" y2="53896"/>
                        <a14:foregroundMark x1="49085" y1="68831" x2="49085" y2="68831"/>
                        <a14:foregroundMark x1="47561" y1="84416" x2="47561" y2="84416"/>
                        <a14:foregroundMark x1="49085" y1="87013" x2="49085" y2="87013"/>
                        <a14:backgroundMark x1="22866" y1="78571" x2="44512" y2="78571"/>
                        <a14:backgroundMark x1="52134" y1="15584" x2="53963" y2="11039"/>
                        <a14:backgroundMark x1="55183" y1="14286" x2="50915" y2="11688"/>
                        <a14:backgroundMark x1="51524" y1="12987" x2="53354" y2="12987"/>
                        <a14:backgroundMark x1="47256" y1="39610" x2="47256" y2="22078"/>
                        <a14:backgroundMark x1="47561" y1="57792" x2="47561" y2="35065"/>
                        <a14:backgroundMark x1="47256" y1="14286" x2="47256" y2="649"/>
                      </a14:backgroundRemoval>
                    </a14:imgEffect>
                  </a14:imgLayer>
                </a14:imgProps>
              </a:ext>
              <a:ext uri="{28A0092B-C50C-407E-A947-70E740481C1C}">
                <a14:useLocalDpi xmlns:a14="http://schemas.microsoft.com/office/drawing/2010/main" val="0"/>
              </a:ext>
            </a:extLst>
          </a:blip>
          <a:srcRect l="1967" t="-42444" r="52360" b="42444"/>
          <a:stretch/>
        </p:blipFill>
        <p:spPr bwMode="auto">
          <a:xfrm>
            <a:off x="251520" y="-387424"/>
            <a:ext cx="3568744" cy="3373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авая круглая скобка 2"/>
          <p:cNvSpPr/>
          <p:nvPr/>
        </p:nvSpPr>
        <p:spPr>
          <a:xfrm>
            <a:off x="3728013" y="1246814"/>
            <a:ext cx="223591" cy="1622575"/>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a:ln>
                <a:solidFill>
                  <a:schemeClr val="tx1"/>
                </a:solidFill>
              </a:ln>
            </a:endParaRPr>
          </a:p>
        </p:txBody>
      </p:sp>
      <p:sp>
        <p:nvSpPr>
          <p:cNvPr id="4" name="Прямоугольник 3"/>
          <p:cNvSpPr/>
          <p:nvPr/>
        </p:nvSpPr>
        <p:spPr>
          <a:xfrm>
            <a:off x="3959699" y="1795881"/>
            <a:ext cx="686406" cy="461665"/>
          </a:xfrm>
          <a:prstGeom prst="rect">
            <a:avLst/>
          </a:prstGeom>
        </p:spPr>
        <p:txBody>
          <a:bodyPr wrap="none">
            <a:spAutoFit/>
          </a:bodyPr>
          <a:lstStyle/>
          <a:p>
            <a:r>
              <a:rPr lang="en-US" sz="2400" b="1" dirty="0"/>
              <a:t>3Rs</a:t>
            </a:r>
            <a:endParaRPr lang="uk-UA" sz="2400" b="1" dirty="0"/>
          </a:p>
        </p:txBody>
      </p:sp>
      <p:sp>
        <p:nvSpPr>
          <p:cNvPr id="5" name="Прямоугольник 4"/>
          <p:cNvSpPr/>
          <p:nvPr/>
        </p:nvSpPr>
        <p:spPr>
          <a:xfrm>
            <a:off x="4675591" y="518608"/>
            <a:ext cx="3168352" cy="3170099"/>
          </a:xfrm>
          <a:prstGeom prst="rect">
            <a:avLst/>
          </a:prstGeom>
        </p:spPr>
        <p:txBody>
          <a:bodyPr wrap="square">
            <a:spAutoFit/>
          </a:bodyPr>
          <a:lstStyle/>
          <a:p>
            <a:pPr indent="457200" algn="just"/>
            <a:r>
              <a:rPr lang="ru-RU" sz="2000" b="1" dirty="0">
                <a:latin typeface="Times New Roman" panose="02020603050405020304" pitchFamily="18" charset="0"/>
                <a:cs typeface="Times New Roman" panose="02020603050405020304" pitchFamily="18" charset="0"/>
              </a:rPr>
              <a:t>але</a:t>
            </a:r>
            <a:r>
              <a:rPr lang="en-US" sz="2000" b="1"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цих трьох</a:t>
            </a:r>
            <a:r>
              <a:rPr lang="en-US" sz="2000" dirty="0">
                <a:latin typeface="Times New Roman" panose="02020603050405020304" pitchFamily="18" charset="0"/>
                <a:cs typeface="Times New Roman" panose="02020603050405020304" pitchFamily="18" charset="0"/>
              </a:rPr>
              <a:t> Rs </a:t>
            </a:r>
            <a:r>
              <a:rPr lang="ru-RU" sz="2000" dirty="0">
                <a:latin typeface="Times New Roman" panose="02020603050405020304" pitchFamily="18" charset="0"/>
                <a:cs typeface="Times New Roman" panose="02020603050405020304" pitchFamily="18" charset="0"/>
              </a:rPr>
              <a:t>мало для зменшення наслідків зростання людського населення і </a:t>
            </a:r>
            <a:r>
              <a:rPr lang="ru-RU" sz="2000" dirty="0" err="1" smtClean="0">
                <a:latin typeface="Times New Roman" panose="02020603050405020304" pitchFamily="18" charset="0"/>
                <a:cs typeface="Times New Roman" panose="02020603050405020304" pitchFamily="18" charset="0"/>
              </a:rPr>
              <a:t>руйнування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довкілля</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indent="457200" algn="just"/>
            <a:r>
              <a:rPr lang="ru-RU" sz="2000" dirty="0">
                <a:latin typeface="Times New Roman" panose="02020603050405020304" pitchFamily="18" charset="0"/>
                <a:cs typeface="Times New Roman" panose="02020603050405020304" pitchFamily="18" charset="0"/>
              </a:rPr>
              <a:t>Матеріали переробляються, але масштаби виробництва і споживання перевищують масштаби </a:t>
            </a:r>
            <a:r>
              <a:rPr lang="ru-RU" sz="2000" dirty="0" smtClean="0">
                <a:latin typeface="Times New Roman" panose="02020603050405020304" pitchFamily="18" charset="0"/>
                <a:cs typeface="Times New Roman" panose="02020603050405020304" pitchFamily="18" charset="0"/>
              </a:rPr>
              <a:t>переробки.</a:t>
            </a:r>
            <a:endParaRPr lang="uk-UA" sz="20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54224" y="4105360"/>
            <a:ext cx="7840310" cy="1938992"/>
          </a:xfrm>
          <a:prstGeom prst="rect">
            <a:avLst/>
          </a:prstGeom>
        </p:spPr>
        <p:txBody>
          <a:bodyPr wrap="square">
            <a:spAutoFit/>
          </a:bodyPr>
          <a:lstStyle/>
          <a:p>
            <a:pPr indent="457200" algn="just"/>
            <a:r>
              <a:rPr lang="ru-RU" sz="2000" dirty="0">
                <a:latin typeface="Times New Roman" panose="02020603050405020304" pitchFamily="18" charset="0"/>
                <a:cs typeface="Times New Roman" panose="02020603050405020304" pitchFamily="18" charset="0"/>
              </a:rPr>
              <a:t>Нам потрібно додати ще два процеси: ремонт (</a:t>
            </a:r>
            <a:r>
              <a:rPr lang="en-US" sz="2000" dirty="0">
                <a:latin typeface="Times New Roman" panose="02020603050405020304" pitchFamily="18" charset="0"/>
                <a:cs typeface="Times New Roman" panose="02020603050405020304" pitchFamily="18" charset="0"/>
              </a:rPr>
              <a:t>Repair</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і відновлення (</a:t>
            </a:r>
            <a:r>
              <a:rPr lang="en-US" sz="2000" dirty="0">
                <a:latin typeface="Times New Roman" panose="02020603050405020304" pitchFamily="18" charset="0"/>
                <a:cs typeface="Times New Roman" panose="02020603050405020304" pitchFamily="18" charset="0"/>
              </a:rPr>
              <a:t>Refurbish</a:t>
            </a:r>
            <a:r>
              <a:rPr lang="ru-RU"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Кравці, шевці та </a:t>
            </a:r>
            <a:r>
              <a:rPr lang="ru-RU" sz="2000" dirty="0" err="1" smtClean="0">
                <a:latin typeface="Times New Roman" panose="02020603050405020304" pitchFamily="18" charset="0"/>
                <a:cs typeface="Times New Roman" panose="02020603050405020304" pitchFamily="18" charset="0"/>
              </a:rPr>
              <a:t>інші</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хто має досвід в ремонті і </a:t>
            </a:r>
            <a:r>
              <a:rPr lang="ru-RU" sz="2000" dirty="0" err="1" smtClean="0">
                <a:latin typeface="Times New Roman" panose="02020603050405020304" pitchFamily="18" charset="0"/>
                <a:cs typeface="Times New Roman" panose="02020603050405020304" pitchFamily="18" charset="0"/>
              </a:rPr>
              <a:t>відновленні</a:t>
            </a:r>
            <a:r>
              <a:rPr lang="ru-RU"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вони стануть основою циркулярної економіки. Ремонт і </a:t>
            </a:r>
            <a:r>
              <a:rPr lang="ru-RU" sz="2000" dirty="0" err="1">
                <a:latin typeface="Times New Roman" panose="02020603050405020304" pitchFamily="18" charset="0"/>
                <a:cs typeface="Times New Roman" panose="02020603050405020304" pitchFamily="18" charset="0"/>
              </a:rPr>
              <a:t>відновлення</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це</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фундамент циркулярної економіки</a:t>
            </a:r>
            <a:r>
              <a:rPr lang="ru-RU"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 той час як </a:t>
            </a:r>
            <a:r>
              <a:rPr lang="ru-RU" sz="2000" dirty="0" err="1" smtClean="0">
                <a:latin typeface="Times New Roman" panose="02020603050405020304" pitchFamily="18" charset="0"/>
                <a:cs typeface="Times New Roman" panose="02020603050405020304" pitchFamily="18" charset="0"/>
              </a:rPr>
              <a:t>переробка</a:t>
            </a:r>
            <a:r>
              <a:rPr lang="ru-RU" sz="2000" dirty="0" smtClean="0">
                <a:latin typeface="Times New Roman" panose="02020603050405020304" pitchFamily="18" charset="0"/>
                <a:cs typeface="Times New Roman" panose="02020603050405020304" pitchFamily="18" charset="0"/>
              </a:rPr>
              <a:t> - </a:t>
            </a:r>
            <a:r>
              <a:rPr lang="ru-RU" sz="2000" dirty="0" err="1" smtClean="0">
                <a:latin typeface="Times New Roman" panose="02020603050405020304" pitchFamily="18" charset="0"/>
                <a:cs typeface="Times New Roman" panose="02020603050405020304" pitchFamily="18" charset="0"/>
              </a:rPr>
              <a:t>це</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важливий процес для продуктів, які не підлягають ремонту.</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5221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6055" y="443451"/>
            <a:ext cx="7705301" cy="553998"/>
          </a:xfrm>
          <a:prstGeom prst="rect">
            <a:avLst/>
          </a:prstGeom>
        </p:spPr>
        <p:txBody>
          <a:bodyPr wrap="square">
            <a:spAutoFit/>
          </a:bodyPr>
          <a:lstStyle/>
          <a:p>
            <a:pPr algn="ctr"/>
            <a:r>
              <a:rPr lang="ru-RU" sz="3000" b="1" dirty="0" err="1" smtClean="0">
                <a:solidFill>
                  <a:schemeClr val="tx2"/>
                </a:solidFill>
                <a:latin typeface="+mj-lt"/>
              </a:rPr>
              <a:t>Зміна</a:t>
            </a:r>
            <a:r>
              <a:rPr lang="ru-RU" sz="3000" b="1" dirty="0" smtClean="0">
                <a:solidFill>
                  <a:schemeClr val="tx2"/>
                </a:solidFill>
                <a:latin typeface="+mj-lt"/>
              </a:rPr>
              <a:t> </a:t>
            </a:r>
            <a:r>
              <a:rPr lang="ru-RU" sz="3000" b="1" dirty="0">
                <a:solidFill>
                  <a:schemeClr val="tx2"/>
                </a:solidFill>
                <a:latin typeface="+mj-lt"/>
              </a:rPr>
              <a:t>дизайну для зменшення відходів</a:t>
            </a:r>
            <a:endParaRPr lang="uk-UA" sz="3000" dirty="0">
              <a:solidFill>
                <a:schemeClr val="tx2"/>
              </a:solidFill>
              <a:latin typeface="+mj-lt"/>
            </a:endParaRPr>
          </a:p>
        </p:txBody>
      </p:sp>
      <p:sp>
        <p:nvSpPr>
          <p:cNvPr id="3" name="Прямоугольник 2"/>
          <p:cNvSpPr/>
          <p:nvPr/>
        </p:nvSpPr>
        <p:spPr>
          <a:xfrm>
            <a:off x="779697" y="1268760"/>
            <a:ext cx="7344815" cy="1477328"/>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Вибір виробником матеріалів або того чи іншого виробничого процесу визначає чи можна буде полагодити наш смартфон або переробити упаковку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чи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довго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прослужить наш принтер.</a:t>
            </a:r>
            <a:r>
              <a:rPr lang="uk-UA"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Теж саме стосується телефонів і побутової техніки, яка іноді конструюється так, щоб було легко її полагодити.</a:t>
            </a:r>
            <a:endParaRPr lang="uk-UA" dirty="0">
              <a:latin typeface="Times New Roman" panose="02020603050405020304" pitchFamily="18" charset="0"/>
              <a:cs typeface="Times New Roman" panose="02020603050405020304" pitchFamily="18" charset="0"/>
            </a:endParaRPr>
          </a:p>
        </p:txBody>
      </p:sp>
      <p:sp>
        <p:nvSpPr>
          <p:cNvPr id="4" name="AutoShape 2" descr="ÐÐ°ÑÑÐ¸Ð½ÐºÐ¸ Ð¿Ð¾ Ð·Ð°Ð¿ÑÐ¾ÑÑ ÑÑÐµÐ¼Ð½Ð°Ñ ÐºÐ°Ð¼ÐµÑÐ° Ñ ÑÐµÐ»ÐµÑÐ¾Ð½Ð¾Ð²"/>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5" name="AutoShape 4" descr="ÐÐ°ÑÑÐ¸Ð½ÐºÐ¸ Ð¿Ð¾ Ð·Ð°Ð¿ÑÐ¾ÑÑ ÑÑÐµÐ¼Ð½Ð°Ñ ÐºÐ°Ð¼ÐµÑÐ° Ñ ÑÐµÐ»ÐµÑÐ¾Ð½Ð¾Ð²"/>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4103" name="Picture 7" descr="ÐÐ°ÑÑÐ¸Ð½ÐºÐ¸ Ð¿Ð¾ Ð·Ð°Ð¿ÑÐ¾ÑÑ ÑÑÐµÐ¼Ð½Ð°Ñ ÐºÐ°Ð¼ÐµÑÐ° Ñ ÑÐµÐ»ÐµÑÐ¾Ð½Ð¾Ð²"/>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0" b="90598" l="214" r="99573">
                        <a14:foregroundMark x1="58547" y1="48148" x2="99573" y2="22792"/>
                        <a14:foregroundMark x1="81197" y1="22792" x2="77564" y2="570"/>
                        <a14:foregroundMark x1="214" y1="29060" x2="25214" y2="47009"/>
                        <a14:foregroundMark x1="22222" y1="47293" x2="2350" y2="45869"/>
                        <a14:foregroundMark x1="20726" y1="60399" x2="31410" y2="61823"/>
                        <a14:foregroundMark x1="7906" y1="68946" x2="5342" y2="90598"/>
                        <a14:foregroundMark x1="5769" y1="75214" x2="26282" y2="78063"/>
                        <a14:foregroundMark x1="25214" y1="68376" x2="31410" y2="62108"/>
                        <a14:foregroundMark x1="27991" y1="67521" x2="32265" y2="66097"/>
                        <a14:foregroundMark x1="31624" y1="62393" x2="26282" y2="48148"/>
                        <a14:foregroundMark x1="30128" y1="58405" x2="33761" y2="58974"/>
                        <a14:foregroundMark x1="30769" y1="63248" x2="33120" y2="63248"/>
                        <a14:foregroundMark x1="29487" y1="57550" x2="31624" y2="53276"/>
                        <a14:foregroundMark x1="30983" y1="56410" x2="33120" y2="56410"/>
                        <a14:foregroundMark x1="30128" y1="60969" x2="33120" y2="61823"/>
                      </a14:backgroundRemoval>
                    </a14:imgEffect>
                  </a14:imgLayer>
                </a14:imgProps>
              </a:ext>
              <a:ext uri="{28A0092B-C50C-407E-A947-70E740481C1C}">
                <a14:useLocalDpi xmlns:a14="http://schemas.microsoft.com/office/drawing/2010/main" val="0"/>
              </a:ext>
            </a:extLst>
          </a:blip>
          <a:srcRect/>
          <a:stretch>
            <a:fillRect/>
          </a:stretch>
        </p:blipFill>
        <p:spPr bwMode="auto">
          <a:xfrm>
            <a:off x="863722" y="2924944"/>
            <a:ext cx="4457700" cy="3343275"/>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5508104" y="3089374"/>
            <a:ext cx="2369907" cy="2308324"/>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Наприклад новий тип мобільних телефонів, в якому більшість частин можна вийняти і замінити або ж з кількох </a:t>
            </a:r>
            <a:r>
              <a:rPr lang="ru-RU" dirty="0" err="1">
                <a:latin typeface="Times New Roman" panose="02020603050405020304" pitchFamily="18" charset="0"/>
                <a:cs typeface="Times New Roman" panose="02020603050405020304" pitchFamily="18" charset="0"/>
              </a:rPr>
              <a:t>зламаних</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зібрати</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один.</a:t>
            </a:r>
            <a:endParaRPr lang="uk-UA" dirty="0"/>
          </a:p>
        </p:txBody>
      </p:sp>
    </p:spTree>
    <p:extLst>
      <p:ext uri="{BB962C8B-B14F-4D97-AF65-F5344CB8AC3E}">
        <p14:creationId xmlns:p14="http://schemas.microsoft.com/office/powerpoint/2010/main" val="3318147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556792"/>
            <a:ext cx="7544210" cy="2308324"/>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sz="4800" b="1" cap="all" spc="0" dirty="0">
                <a:ln w="0"/>
                <a:solidFill>
                  <a:schemeClr val="tx2"/>
                </a:solidFill>
                <a:effectLst>
                  <a:reflection blurRad="12700" stA="50000" endPos="50000" dist="5000" dir="5400000" sy="-100000" rotWithShape="0"/>
                </a:effectLst>
                <a:latin typeface="+mj-lt"/>
              </a:rPr>
              <a:t>Управління відходами в балтійському регіоні</a:t>
            </a:r>
          </a:p>
        </p:txBody>
      </p:sp>
    </p:spTree>
    <p:extLst>
      <p:ext uri="{BB962C8B-B14F-4D97-AF65-F5344CB8AC3E}">
        <p14:creationId xmlns:p14="http://schemas.microsoft.com/office/powerpoint/2010/main" val="2578865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Ð°ÑÑÐ¸Ð½ÐºÐ¸ Ð¿Ð¾ Ð·Ð°Ð¿ÑÐ¾ÑÑ baltic sea reg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5184576" cy="468052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25606" y="260648"/>
            <a:ext cx="4092787" cy="584775"/>
          </a:xfrm>
          <a:prstGeom prst="rect">
            <a:avLst/>
          </a:prstGeom>
        </p:spPr>
        <p:txBody>
          <a:bodyPr wrap="none">
            <a:spAutoFit/>
          </a:bodyPr>
          <a:lstStyle/>
          <a:p>
            <a:pPr algn="just"/>
            <a:r>
              <a:rPr lang="ru-RU" sz="3200" b="1" dirty="0">
                <a:solidFill>
                  <a:schemeClr val="tx2"/>
                </a:solidFill>
                <a:latin typeface="+mj-lt"/>
              </a:rPr>
              <a:t>Балтійський регіон</a:t>
            </a:r>
            <a:endParaRPr lang="uk-UA" sz="3200" dirty="0">
              <a:latin typeface="+mj-lt"/>
            </a:endParaRPr>
          </a:p>
        </p:txBody>
      </p:sp>
      <p:sp>
        <p:nvSpPr>
          <p:cNvPr id="4" name="Прямоугольник 3"/>
          <p:cNvSpPr/>
          <p:nvPr/>
        </p:nvSpPr>
        <p:spPr>
          <a:xfrm>
            <a:off x="5796136" y="2330990"/>
            <a:ext cx="2448272" cy="2308324"/>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Балтійський регіон включає дев'ять країн, які дуже відрізняються між собою за рівнем управління муніципальними відходами.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1313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136904" cy="2862322"/>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Швеція, Фінляндія, Данія і Німеччина - </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старі</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члени Європейського Союзу з високим ВВП та </a:t>
            </a:r>
            <a:r>
              <a:rPr lang="ru-RU" dirty="0" err="1" smtClean="0">
                <a:latin typeface="Times New Roman" panose="02020603050405020304" pitchFamily="18" charset="0"/>
                <a:cs typeface="Times New Roman" panose="02020603050405020304" pitchFamily="18" charset="0"/>
              </a:rPr>
              <a:t>встановленою</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інституціональною структурою</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Ці країни класифікуються як країни з добре розвиненою інфраструктурою управління відходами, невеликим </a:t>
            </a:r>
            <a:r>
              <a:rPr lang="ru-RU" dirty="0" err="1">
                <a:latin typeface="Times New Roman" panose="02020603050405020304" pitchFamily="18" charset="0"/>
                <a:cs typeface="Times New Roman" panose="02020603050405020304" pitchFamily="18" charset="0"/>
              </a:rPr>
              <a:t>рівнем</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захоронення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 великим відсотком сортування відходів і переробки. </a:t>
            </a:r>
          </a:p>
          <a:p>
            <a:pPr indent="457200" algn="just"/>
            <a:r>
              <a:rPr lang="ru-RU" dirty="0">
                <a:latin typeface="Times New Roman" panose="02020603050405020304" pitchFamily="18" charset="0"/>
                <a:cs typeface="Times New Roman" panose="02020603050405020304" pitchFamily="18" charset="0"/>
              </a:rPr>
              <a:t>Інша група - Естонія, Латвія, Литва і Польща - нові члени Євросоюзу з типовим для Європи рівнем ВВП. Обсяги відходів, що утворюються в цій групі значно менше ніж в першій групі країн. Система управління відходами на даний момент на </a:t>
            </a:r>
            <a:r>
              <a:rPr lang="ru-RU" dirty="0" err="1">
                <a:latin typeface="Times New Roman" panose="02020603050405020304" pitchFamily="18" charset="0"/>
                <a:cs typeface="Times New Roman" panose="02020603050405020304" pitchFamily="18" charset="0"/>
              </a:rPr>
              <a:t>стадії</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розвитку</a:t>
            </a:r>
            <a:r>
              <a:rPr lang="ru-RU" dirty="0" smtClean="0">
                <a:latin typeface="Times New Roman" panose="02020603050405020304" pitchFamily="18" charset="0"/>
                <a:cs typeface="Times New Roman" panose="02020603050405020304" pitchFamily="18" charset="0"/>
              </a:rPr>
              <a:t>. У </a:t>
            </a:r>
            <a:r>
              <a:rPr lang="ru-RU" dirty="0">
                <a:latin typeface="Times New Roman" panose="02020603050405020304" pitchFamily="18" charset="0"/>
                <a:cs typeface="Times New Roman" panose="02020603050405020304" pitchFamily="18" charset="0"/>
              </a:rPr>
              <a:t>Росії менше розвинена система управління відходами. </a:t>
            </a:r>
            <a:r>
              <a:rPr lang="ru-RU" dirty="0" err="1">
                <a:latin typeface="Times New Roman" panose="02020603050405020304" pitchFamily="18" charset="0"/>
                <a:cs typeface="Times New Roman" panose="02020603050405020304" pitchFamily="18" charset="0"/>
              </a:rPr>
              <a:t>Б</a:t>
            </a:r>
            <a:r>
              <a:rPr lang="ru-RU" dirty="0" err="1" smtClean="0">
                <a:latin typeface="Times New Roman" panose="02020603050405020304" pitchFamily="18" charset="0"/>
                <a:cs typeface="Times New Roman" panose="02020603050405020304" pitchFamily="18" charset="0"/>
              </a:rPr>
              <a:t>ільшість</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відходів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захоронюються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полігонах. </a:t>
            </a:r>
            <a:endParaRPr lang="uk-UA" dirty="0">
              <a:latin typeface="Times New Roman" panose="02020603050405020304" pitchFamily="18" charset="0"/>
              <a:cs typeface="Times New Roman" panose="02020603050405020304" pitchFamily="18" charset="0"/>
            </a:endParaRPr>
          </a:p>
        </p:txBody>
      </p:sp>
      <p:graphicFrame>
        <p:nvGraphicFramePr>
          <p:cNvPr id="3" name="Таблиця 2">
            <a:extLst>
              <a:ext uri="{FF2B5EF4-FFF2-40B4-BE49-F238E27FC236}">
                <a16:creationId xmlns:a16="http://schemas.microsoft.com/office/drawing/2014/main" xmlns="" id="{B0AE43E8-2AFB-42D5-B2A7-9DBD38D3C67D}"/>
              </a:ext>
            </a:extLst>
          </p:cNvPr>
          <p:cNvGraphicFramePr>
            <a:graphicFrameLocks noGrp="1"/>
          </p:cNvGraphicFramePr>
          <p:nvPr>
            <p:extLst>
              <p:ext uri="{D42A27DB-BD31-4B8C-83A1-F6EECF244321}">
                <p14:modId xmlns:p14="http://schemas.microsoft.com/office/powerpoint/2010/main" val="4053090746"/>
              </p:ext>
            </p:extLst>
          </p:nvPr>
        </p:nvGraphicFramePr>
        <p:xfrm>
          <a:off x="251520" y="3050962"/>
          <a:ext cx="8132728" cy="3657600"/>
        </p:xfrm>
        <a:graphic>
          <a:graphicData uri="http://schemas.openxmlformats.org/drawingml/2006/table">
            <a:tbl>
              <a:tblPr firstRow="1" bandRow="1">
                <a:tableStyleId>{00000000-0000-0000-0000-000000000000}</a:tableStyleId>
              </a:tblPr>
              <a:tblGrid>
                <a:gridCol w="1872208">
                  <a:extLst>
                    <a:ext uri="{9D8B030D-6E8A-4147-A177-3AD203B41FA5}">
                      <a16:colId xmlns:a16="http://schemas.microsoft.com/office/drawing/2014/main" xmlns="" val="2514242927"/>
                    </a:ext>
                  </a:extLst>
                </a:gridCol>
                <a:gridCol w="1656184">
                  <a:extLst>
                    <a:ext uri="{9D8B030D-6E8A-4147-A177-3AD203B41FA5}">
                      <a16:colId xmlns:a16="http://schemas.microsoft.com/office/drawing/2014/main" xmlns="" val="3978460383"/>
                    </a:ext>
                  </a:extLst>
                </a:gridCol>
                <a:gridCol w="2571154">
                  <a:extLst>
                    <a:ext uri="{9D8B030D-6E8A-4147-A177-3AD203B41FA5}">
                      <a16:colId xmlns:a16="http://schemas.microsoft.com/office/drawing/2014/main" xmlns="" val="2720956837"/>
                    </a:ext>
                  </a:extLst>
                </a:gridCol>
                <a:gridCol w="2033182">
                  <a:extLst>
                    <a:ext uri="{9D8B030D-6E8A-4147-A177-3AD203B41FA5}">
                      <a16:colId xmlns:a16="http://schemas.microsoft.com/office/drawing/2014/main" xmlns="" val="2286963215"/>
                    </a:ext>
                  </a:extLst>
                </a:gridCol>
              </a:tblGrid>
              <a:tr h="318139">
                <a:tc rowSpan="2">
                  <a:txBody>
                    <a:bodyPr/>
                    <a:lstStyle/>
                    <a:p>
                      <a:endParaRPr lang="uk-UA" dirty="0"/>
                    </a:p>
                  </a:txBody>
                  <a:tcPr/>
                </a:tc>
                <a:tc rowSpan="2">
                  <a:txBody>
                    <a:bodyPr/>
                    <a:lstStyle/>
                    <a:p>
                      <a:pPr algn="ctr"/>
                      <a:r>
                        <a:rPr lang="ru-RU" sz="1600" dirty="0">
                          <a:latin typeface="Times New Roman" panose="02020603050405020304" pitchFamily="18" charset="0"/>
                          <a:cs typeface="Times New Roman" panose="02020603050405020304" pitchFamily="18" charset="0"/>
                        </a:rPr>
                        <a:t>Обсяги відходів, що утворюються</a:t>
                      </a:r>
                      <a:endParaRPr lang="uk-UA" sz="1600" dirty="0">
                        <a:latin typeface="Times New Roman" panose="02020603050405020304" pitchFamily="18" charset="0"/>
                        <a:cs typeface="Times New Roman" panose="02020603050405020304" pitchFamily="18" charset="0"/>
                      </a:endParaRPr>
                    </a:p>
                  </a:txBody>
                  <a:tcPr/>
                </a:tc>
                <a:tc gridSpan="2">
                  <a:txBody>
                    <a:bodyPr/>
                    <a:lstStyle/>
                    <a:p>
                      <a:pPr algn="ctr"/>
                      <a:r>
                        <a:rPr lang="ru-RU" sz="1600" dirty="0">
                          <a:latin typeface="Times New Roman" panose="02020603050405020304" pitchFamily="18" charset="0"/>
                          <a:cs typeface="Times New Roman" panose="02020603050405020304" pitchFamily="18" charset="0"/>
                        </a:rPr>
                        <a:t>ВВП, 2011</a:t>
                      </a:r>
                      <a:endParaRPr lang="uk-UA" sz="1600" dirty="0">
                        <a:latin typeface="Times New Roman" panose="02020603050405020304" pitchFamily="18" charset="0"/>
                        <a:cs typeface="Times New Roman" panose="02020603050405020304" pitchFamily="18" charset="0"/>
                      </a:endParaRPr>
                    </a:p>
                  </a:txBody>
                  <a:tcPr/>
                </a:tc>
                <a:tc hMerge="1">
                  <a:txBody>
                    <a:bodyPr/>
                    <a:lstStyle/>
                    <a:p>
                      <a:endParaRPr lang="uk-UA" dirty="0"/>
                    </a:p>
                  </a:txBody>
                  <a:tcPr/>
                </a:tc>
                <a:extLst>
                  <a:ext uri="{0D108BD9-81ED-4DB2-BD59-A6C34878D82A}">
                    <a16:rowId xmlns:a16="http://schemas.microsoft.com/office/drawing/2014/main" xmlns="" val="2927352006"/>
                  </a:ext>
                </a:extLst>
              </a:tr>
              <a:tr h="384801">
                <a:tc vMerge="1">
                  <a:txBody>
                    <a:bodyPr/>
                    <a:lstStyle/>
                    <a:p>
                      <a:endParaRPr lang="uk-UA" sz="1200" dirty="0">
                        <a:latin typeface="Times New Roman" panose="02020603050405020304" pitchFamily="18" charset="0"/>
                        <a:cs typeface="Times New Roman" panose="02020603050405020304" pitchFamily="18" charset="0"/>
                      </a:endParaRPr>
                    </a:p>
                  </a:txBody>
                  <a:tcPr/>
                </a:tc>
                <a:tc vMerge="1">
                  <a:txBody>
                    <a:bodyPr/>
                    <a:lstStyle/>
                    <a:p>
                      <a:endParaRPr lang="uk-UA" sz="1200" dirty="0">
                        <a:latin typeface="Times New Roman" panose="02020603050405020304" pitchFamily="18" charset="0"/>
                        <a:cs typeface="Times New Roman" panose="02020603050405020304" pitchFamily="18" charset="0"/>
                      </a:endParaRPr>
                    </a:p>
                  </a:txBody>
                  <a:tcPr/>
                </a:tc>
                <a:tc>
                  <a:txBody>
                    <a:bodyPr/>
                    <a:lstStyle/>
                    <a:p>
                      <a:pPr algn="ctr"/>
                      <a:r>
                        <a:rPr lang="ru-RU" sz="1600" b="1" dirty="0">
                          <a:latin typeface="+mn-lt"/>
                          <a:cs typeface="Times New Roman" panose="02020603050405020304" pitchFamily="18" charset="0"/>
                        </a:rPr>
                        <a:t>ВВП, в дол. </a:t>
                      </a:r>
                      <a:r>
                        <a:rPr lang="ru-RU" sz="1600" b="1" dirty="0" smtClean="0">
                          <a:latin typeface="+mn-lt"/>
                          <a:cs typeface="Times New Roman" panose="02020603050405020304" pitchFamily="18" charset="0"/>
                        </a:rPr>
                        <a:t>на</a:t>
                      </a:r>
                      <a:r>
                        <a:rPr lang="ru-RU" sz="1600" b="1" baseline="0" dirty="0" smtClean="0">
                          <a:latin typeface="+mn-lt"/>
                          <a:cs typeface="Times New Roman" panose="02020603050405020304" pitchFamily="18" charset="0"/>
                        </a:rPr>
                        <a:t> душу </a:t>
                      </a:r>
                      <a:r>
                        <a:rPr lang="ru-RU" sz="1600" b="1" baseline="0" dirty="0" err="1" smtClean="0">
                          <a:latin typeface="+mn-lt"/>
                          <a:cs typeface="Times New Roman" panose="02020603050405020304" pitchFamily="18" charset="0"/>
                        </a:rPr>
                        <a:t>населення</a:t>
                      </a:r>
                      <a:endParaRPr lang="uk-UA" sz="1600" b="1" dirty="0">
                        <a:latin typeface="+mn-lt"/>
                        <a:cs typeface="Times New Roman" panose="02020603050405020304" pitchFamily="18" charset="0"/>
                      </a:endParaRPr>
                    </a:p>
                  </a:txBody>
                  <a:tcPr/>
                </a:tc>
                <a:tc>
                  <a:txBody>
                    <a:bodyPr/>
                    <a:lstStyle/>
                    <a:p>
                      <a:pPr algn="ctr"/>
                      <a:r>
                        <a:rPr lang="ru-RU" sz="1600" b="1" dirty="0">
                          <a:latin typeface="+mn-lt"/>
                          <a:cs typeface="Times New Roman" panose="02020603050405020304" pitchFamily="18" charset="0"/>
                        </a:rPr>
                        <a:t>ВВП на </a:t>
                      </a:r>
                      <a:r>
                        <a:rPr lang="ru-RU" sz="1600" b="1" dirty="0" smtClean="0">
                          <a:latin typeface="+mn-lt"/>
                          <a:cs typeface="Times New Roman" panose="02020603050405020304" pitchFamily="18" charset="0"/>
                        </a:rPr>
                        <a:t>душу</a:t>
                      </a:r>
                      <a:r>
                        <a:rPr lang="ru-RU" sz="1600" b="1" baseline="0" dirty="0" smtClean="0">
                          <a:latin typeface="+mn-lt"/>
                          <a:cs typeface="Times New Roman" panose="02020603050405020304" pitchFamily="18" charset="0"/>
                        </a:rPr>
                        <a:t> </a:t>
                      </a:r>
                      <a:r>
                        <a:rPr lang="ru-RU" sz="1600" b="1" baseline="0" dirty="0" err="1" smtClean="0">
                          <a:latin typeface="+mn-lt"/>
                          <a:cs typeface="Times New Roman" panose="02020603050405020304" pitchFamily="18" charset="0"/>
                        </a:rPr>
                        <a:t>населення</a:t>
                      </a:r>
                      <a:r>
                        <a:rPr lang="ru-RU" sz="1600" b="1" dirty="0" smtClean="0">
                          <a:latin typeface="+mn-lt"/>
                          <a:cs typeface="Times New Roman" panose="02020603050405020304" pitchFamily="18" charset="0"/>
                        </a:rPr>
                        <a:t>, ПКС</a:t>
                      </a:r>
                      <a:endParaRPr lang="uk-UA" sz="1600" b="1" dirty="0">
                        <a:latin typeface="+mn-lt"/>
                        <a:cs typeface="Times New Roman" panose="02020603050405020304" pitchFamily="18" charset="0"/>
                      </a:endParaRPr>
                    </a:p>
                  </a:txBody>
                  <a:tcPr/>
                </a:tc>
                <a:extLst>
                  <a:ext uri="{0D108BD9-81ED-4DB2-BD59-A6C34878D82A}">
                    <a16:rowId xmlns:a16="http://schemas.microsoft.com/office/drawing/2014/main" xmlns="" val="2884911522"/>
                  </a:ext>
                </a:extLst>
              </a:tr>
              <a:tr h="289217">
                <a:tc>
                  <a:txBody>
                    <a:bodyPr/>
                    <a:lstStyle/>
                    <a:p>
                      <a:pPr algn="ctr"/>
                      <a:r>
                        <a:rPr lang="ru-RU" sz="1400" b="1" dirty="0">
                          <a:latin typeface="Times New Roman" panose="02020603050405020304" pitchFamily="18" charset="0"/>
                          <a:cs typeface="Times New Roman" panose="02020603050405020304" pitchFamily="18" charset="0"/>
                        </a:rPr>
                        <a:t>Данія</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718</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59889</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40933</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27894357"/>
                  </a:ext>
                </a:extLst>
              </a:tr>
              <a:tr h="289217">
                <a:tc>
                  <a:txBody>
                    <a:bodyPr/>
                    <a:lstStyle/>
                    <a:p>
                      <a:pPr algn="ctr"/>
                      <a:r>
                        <a:rPr lang="ru-RU" sz="1400" b="1" dirty="0">
                          <a:latin typeface="Times New Roman" panose="02020603050405020304" pitchFamily="18" charset="0"/>
                          <a:cs typeface="Times New Roman" panose="02020603050405020304" pitchFamily="18" charset="0"/>
                        </a:rPr>
                        <a:t>Німеччина</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597</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44315</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39720</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1662073"/>
                  </a:ext>
                </a:extLst>
              </a:tr>
              <a:tr h="289217">
                <a:tc>
                  <a:txBody>
                    <a:bodyPr/>
                    <a:lstStyle/>
                    <a:p>
                      <a:pPr algn="ctr"/>
                      <a:r>
                        <a:rPr lang="ru-RU" sz="1400" b="1" dirty="0">
                          <a:latin typeface="Times New Roman" panose="02020603050405020304" pitchFamily="18" charset="0"/>
                          <a:cs typeface="Times New Roman" panose="02020603050405020304" pitchFamily="18" charset="0"/>
                        </a:rPr>
                        <a:t>Фінляндія</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505</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48634</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37319</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68006671"/>
                  </a:ext>
                </a:extLst>
              </a:tr>
              <a:tr h="289217">
                <a:tc>
                  <a:txBody>
                    <a:bodyPr/>
                    <a:lstStyle/>
                    <a:p>
                      <a:pPr algn="ctr"/>
                      <a:r>
                        <a:rPr lang="ru-RU" sz="1400" b="1" dirty="0">
                          <a:latin typeface="Times New Roman" panose="02020603050405020304" pitchFamily="18" charset="0"/>
                          <a:cs typeface="Times New Roman" panose="02020603050405020304" pitchFamily="18" charset="0"/>
                        </a:rPr>
                        <a:t>Швеція</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460</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56755</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41224</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313054425"/>
                  </a:ext>
                </a:extLst>
              </a:tr>
              <a:tr h="289217">
                <a:tc>
                  <a:txBody>
                    <a:bodyPr/>
                    <a:lstStyle/>
                    <a:p>
                      <a:pPr algn="ctr"/>
                      <a:r>
                        <a:rPr lang="ru-RU" sz="1400" b="1" dirty="0">
                          <a:latin typeface="Times New Roman" panose="02020603050405020304" pitchFamily="18" charset="0"/>
                          <a:cs typeface="Times New Roman" panose="02020603050405020304" pitchFamily="18" charset="0"/>
                        </a:rPr>
                        <a:t>Литва</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442</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14148</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22396</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040172981"/>
                  </a:ext>
                </a:extLst>
              </a:tr>
              <a:tr h="289217">
                <a:tc>
                  <a:txBody>
                    <a:bodyPr/>
                    <a:lstStyle/>
                    <a:p>
                      <a:pPr algn="ctr"/>
                      <a:r>
                        <a:rPr lang="ru-RU" sz="1400" b="1" dirty="0">
                          <a:latin typeface="Times New Roman" panose="02020603050405020304" pitchFamily="18" charset="0"/>
                          <a:cs typeface="Times New Roman" panose="02020603050405020304" pitchFamily="18" charset="0"/>
                        </a:rPr>
                        <a:t>Латвія</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350</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13838</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19984</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855099391"/>
                  </a:ext>
                </a:extLst>
              </a:tr>
              <a:tr h="289217">
                <a:tc>
                  <a:txBody>
                    <a:bodyPr/>
                    <a:lstStyle/>
                    <a:p>
                      <a:pPr algn="ctr"/>
                      <a:r>
                        <a:rPr lang="ru-RU" sz="1400" b="1" dirty="0">
                          <a:latin typeface="Times New Roman" panose="02020603050405020304" pitchFamily="18" charset="0"/>
                          <a:cs typeface="Times New Roman" panose="02020603050405020304" pitchFamily="18" charset="0"/>
                        </a:rPr>
                        <a:t>Польща</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315</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3382</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21133</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911280613"/>
                  </a:ext>
                </a:extLst>
              </a:tr>
              <a:tr h="289217">
                <a:tc>
                  <a:txBody>
                    <a:bodyPr/>
                    <a:lstStyle/>
                    <a:p>
                      <a:pPr algn="ctr"/>
                      <a:r>
                        <a:rPr lang="ru-RU" sz="1400" b="1" dirty="0">
                          <a:latin typeface="Times New Roman" panose="02020603050405020304" pitchFamily="18" charset="0"/>
                          <a:cs typeface="Times New Roman" panose="02020603050405020304" pitchFamily="18" charset="0"/>
                        </a:rPr>
                        <a:t>Естонія</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298</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16809</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22362</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512882293"/>
                  </a:ext>
                </a:extLst>
              </a:tr>
              <a:tr h="289217">
                <a:tc>
                  <a:txBody>
                    <a:bodyPr/>
                    <a:lstStyle/>
                    <a:p>
                      <a:pPr algn="ctr"/>
                      <a:r>
                        <a:rPr lang="ru-RU" sz="1400" b="1" dirty="0">
                          <a:latin typeface="Times New Roman" panose="02020603050405020304" pitchFamily="18" charset="0"/>
                          <a:cs typeface="Times New Roman" panose="02020603050405020304" pitchFamily="18" charset="0"/>
                        </a:rPr>
                        <a:t>Росія</a:t>
                      </a:r>
                      <a:endParaRPr lang="uk-UA" sz="1400" b="1"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330</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13284</a:t>
                      </a:r>
                      <a:endParaRPr lang="uk-UA"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22408</a:t>
                      </a:r>
                      <a:endParaRPr lang="uk-UA"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86876508"/>
                  </a:ext>
                </a:extLst>
              </a:tr>
            </a:tbl>
          </a:graphicData>
        </a:graphic>
      </p:graphicFrame>
    </p:spTree>
    <p:extLst>
      <p:ext uri="{BB962C8B-B14F-4D97-AF65-F5344CB8AC3E}">
        <p14:creationId xmlns:p14="http://schemas.microsoft.com/office/powerpoint/2010/main" val="2576170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258088029"/>
              </p:ext>
            </p:extLst>
          </p:nvPr>
        </p:nvGraphicFramePr>
        <p:xfrm>
          <a:off x="199879" y="755392"/>
          <a:ext cx="4012081"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277110" y="5878491"/>
            <a:ext cx="4032448" cy="646331"/>
          </a:xfrm>
          <a:prstGeom prst="rect">
            <a:avLst/>
          </a:prstGeom>
        </p:spPr>
        <p:txBody>
          <a:bodyPr wrap="square">
            <a:spAutoFit/>
          </a:bodyPr>
          <a:lstStyle/>
          <a:p>
            <a:pPr algn="ctr"/>
            <a:r>
              <a:rPr lang="ru-RU" b="1" dirty="0" err="1" smtClean="0"/>
              <a:t>Утворення</a:t>
            </a:r>
            <a:r>
              <a:rPr lang="ru-RU" b="1" dirty="0" smtClean="0"/>
              <a:t> </a:t>
            </a:r>
            <a:r>
              <a:rPr lang="ru-RU" b="1" dirty="0"/>
              <a:t>ТПВ в кг на </a:t>
            </a:r>
            <a:r>
              <a:rPr lang="ru-RU" b="1" dirty="0" smtClean="0"/>
              <a:t>душу </a:t>
            </a:r>
            <a:r>
              <a:rPr lang="ru-RU" b="1" dirty="0" err="1" smtClean="0"/>
              <a:t>населення</a:t>
            </a:r>
            <a:endParaRPr lang="en-GB" b="1" dirty="0"/>
          </a:p>
        </p:txBody>
      </p:sp>
      <p:graphicFrame>
        <p:nvGraphicFramePr>
          <p:cNvPr id="6" name="Диаграмма 5"/>
          <p:cNvGraphicFramePr/>
          <p:nvPr>
            <p:extLst>
              <p:ext uri="{D42A27DB-BD31-4B8C-83A1-F6EECF244321}">
                <p14:modId xmlns:p14="http://schemas.microsoft.com/office/powerpoint/2010/main" val="3240028806"/>
              </p:ext>
            </p:extLst>
          </p:nvPr>
        </p:nvGraphicFramePr>
        <p:xfrm>
          <a:off x="4211960" y="836712"/>
          <a:ext cx="4032448"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Прямоугольник 6"/>
          <p:cNvSpPr/>
          <p:nvPr/>
        </p:nvSpPr>
        <p:spPr>
          <a:xfrm>
            <a:off x="4211960" y="5878491"/>
            <a:ext cx="4464496" cy="369332"/>
          </a:xfrm>
          <a:prstGeom prst="rect">
            <a:avLst/>
          </a:prstGeom>
        </p:spPr>
        <p:txBody>
          <a:bodyPr wrap="square">
            <a:spAutoFit/>
          </a:bodyPr>
          <a:lstStyle/>
          <a:p>
            <a:pPr algn="ctr"/>
            <a:r>
              <a:rPr lang="ru-RU" b="1" dirty="0" err="1" smtClean="0"/>
              <a:t>Утворення</a:t>
            </a:r>
            <a:r>
              <a:rPr lang="ru-RU" b="1" dirty="0" smtClean="0"/>
              <a:t> ТПВ </a:t>
            </a:r>
            <a:r>
              <a:rPr lang="ru-RU" b="1" dirty="0"/>
              <a:t>в тисячах тоннах</a:t>
            </a:r>
            <a:endParaRPr lang="en-GB" b="1" dirty="0"/>
          </a:p>
        </p:txBody>
      </p:sp>
    </p:spTree>
    <p:extLst>
      <p:ext uri="{BB962C8B-B14F-4D97-AF65-F5344CB8AC3E}">
        <p14:creationId xmlns:p14="http://schemas.microsoft.com/office/powerpoint/2010/main" val="1588586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684" y="188640"/>
            <a:ext cx="8028483" cy="1440160"/>
          </a:xfrm>
        </p:spPr>
        <p:txBody>
          <a:bodyPr>
            <a:noAutofit/>
          </a:bodyPr>
          <a:lstStyle/>
          <a:p>
            <a:pPr marL="0" indent="0" algn="ctr">
              <a:buNone/>
            </a:pPr>
            <a:r>
              <a:rPr lang="uk-UA" sz="4000" b="1" dirty="0"/>
              <a:t>С</a:t>
            </a:r>
            <a:r>
              <a:rPr lang="uk-UA" sz="4000" b="1" dirty="0" smtClean="0"/>
              <a:t>ередній </a:t>
            </a:r>
            <a:r>
              <a:rPr lang="uk-UA" sz="4000" b="1" dirty="0"/>
              <a:t>морфологічний склад ТПВ</a:t>
            </a:r>
            <a:r>
              <a:rPr lang="en-US" sz="4000" b="1" dirty="0"/>
              <a:t/>
            </a:r>
            <a:br>
              <a:rPr lang="en-US" sz="4000" b="1" dirty="0"/>
            </a:br>
            <a:endParaRPr lang="uk-UA" sz="4000" b="1" dirty="0"/>
          </a:p>
        </p:txBody>
      </p:sp>
      <p:graphicFrame>
        <p:nvGraphicFramePr>
          <p:cNvPr id="6" name="Диаграмма 5"/>
          <p:cNvGraphicFramePr/>
          <p:nvPr>
            <p:extLst>
              <p:ext uri="{D42A27DB-BD31-4B8C-83A1-F6EECF244321}">
                <p14:modId xmlns:p14="http://schemas.microsoft.com/office/powerpoint/2010/main" val="533157193"/>
              </p:ext>
            </p:extLst>
          </p:nvPr>
        </p:nvGraphicFramePr>
        <p:xfrm>
          <a:off x="5367361" y="778299"/>
          <a:ext cx="3161806" cy="29556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p:cNvGraphicFramePr/>
          <p:nvPr>
            <p:extLst>
              <p:ext uri="{D42A27DB-BD31-4B8C-83A1-F6EECF244321}">
                <p14:modId xmlns:p14="http://schemas.microsoft.com/office/powerpoint/2010/main" val="3919125684"/>
              </p:ext>
            </p:extLst>
          </p:nvPr>
        </p:nvGraphicFramePr>
        <p:xfrm>
          <a:off x="2555776" y="2545430"/>
          <a:ext cx="3849155" cy="3024336"/>
        </p:xfrm>
        <a:graphic>
          <a:graphicData uri="http://schemas.openxmlformats.org/drawingml/2006/chart">
            <c:chart xmlns:c="http://schemas.openxmlformats.org/drawingml/2006/chart" xmlns:r="http://schemas.openxmlformats.org/officeDocument/2006/relationships" r:id="rId3"/>
          </a:graphicData>
        </a:graphic>
      </p:graphicFrame>
      <p:sp>
        <p:nvSpPr>
          <p:cNvPr id="3" name="Прямоугольник 2"/>
          <p:cNvSpPr/>
          <p:nvPr/>
        </p:nvSpPr>
        <p:spPr>
          <a:xfrm>
            <a:off x="1403648" y="3714680"/>
            <a:ext cx="987450" cy="369332"/>
          </a:xfrm>
          <a:prstGeom prst="rect">
            <a:avLst/>
          </a:prstGeom>
        </p:spPr>
        <p:txBody>
          <a:bodyPr wrap="none">
            <a:spAutoFit/>
          </a:bodyPr>
          <a:lstStyle/>
          <a:p>
            <a:r>
              <a:rPr lang="ru-RU" b="1" dirty="0" smtClean="0"/>
              <a:t>Естонія</a:t>
            </a:r>
            <a:endParaRPr lang="uk-UA" dirty="0"/>
          </a:p>
        </p:txBody>
      </p:sp>
      <p:sp>
        <p:nvSpPr>
          <p:cNvPr id="11" name="Прямоугольник 10"/>
          <p:cNvSpPr/>
          <p:nvPr/>
        </p:nvSpPr>
        <p:spPr>
          <a:xfrm>
            <a:off x="4067944" y="2204864"/>
            <a:ext cx="890821" cy="369332"/>
          </a:xfrm>
          <a:prstGeom prst="rect">
            <a:avLst/>
          </a:prstGeom>
        </p:spPr>
        <p:txBody>
          <a:bodyPr wrap="none">
            <a:spAutoFit/>
          </a:bodyPr>
          <a:lstStyle/>
          <a:p>
            <a:r>
              <a:rPr lang="ru-RU" b="1" dirty="0" smtClean="0"/>
              <a:t>Латвія</a:t>
            </a:r>
            <a:endParaRPr lang="uk-UA" dirty="0"/>
          </a:p>
        </p:txBody>
      </p:sp>
      <p:sp>
        <p:nvSpPr>
          <p:cNvPr id="12" name="Прямоугольник 11"/>
          <p:cNvSpPr/>
          <p:nvPr/>
        </p:nvSpPr>
        <p:spPr>
          <a:xfrm>
            <a:off x="6516216" y="3733900"/>
            <a:ext cx="776175" cy="369332"/>
          </a:xfrm>
          <a:prstGeom prst="rect">
            <a:avLst/>
          </a:prstGeom>
        </p:spPr>
        <p:txBody>
          <a:bodyPr wrap="none">
            <a:spAutoFit/>
          </a:bodyPr>
          <a:lstStyle/>
          <a:p>
            <a:r>
              <a:rPr lang="ru-RU" b="1" dirty="0" smtClean="0"/>
              <a:t>Литва</a:t>
            </a:r>
            <a:endParaRPr lang="uk-UA" dirty="0"/>
          </a:p>
        </p:txBody>
      </p:sp>
      <p:graphicFrame>
        <p:nvGraphicFramePr>
          <p:cNvPr id="13" name="Диаграмма 12"/>
          <p:cNvGraphicFramePr/>
          <p:nvPr>
            <p:extLst>
              <p:ext uri="{D42A27DB-BD31-4B8C-83A1-F6EECF244321}">
                <p14:modId xmlns:p14="http://schemas.microsoft.com/office/powerpoint/2010/main" val="979679492"/>
              </p:ext>
            </p:extLst>
          </p:nvPr>
        </p:nvGraphicFramePr>
        <p:xfrm>
          <a:off x="-115113" y="875010"/>
          <a:ext cx="3917890" cy="3024336"/>
        </p:xfrm>
        <a:graphic>
          <a:graphicData uri="http://schemas.openxmlformats.org/drawingml/2006/chart">
            <c:chart xmlns:c="http://schemas.openxmlformats.org/drawingml/2006/chart" xmlns:r="http://schemas.openxmlformats.org/officeDocument/2006/relationships" r:id="rId4"/>
          </a:graphicData>
        </a:graphic>
      </p:graphicFrame>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5445224"/>
            <a:ext cx="7734300"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84210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1768912314"/>
              </p:ext>
            </p:extLst>
          </p:nvPr>
        </p:nvGraphicFramePr>
        <p:xfrm>
          <a:off x="-324544" y="827319"/>
          <a:ext cx="3888432" cy="304312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extLst>
              <p:ext uri="{D42A27DB-BD31-4B8C-83A1-F6EECF244321}">
                <p14:modId xmlns:p14="http://schemas.microsoft.com/office/powerpoint/2010/main" val="1560825462"/>
              </p:ext>
            </p:extLst>
          </p:nvPr>
        </p:nvGraphicFramePr>
        <p:xfrm>
          <a:off x="2513474" y="2718212"/>
          <a:ext cx="3888432" cy="30431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p:nvPr>
            <p:extLst>
              <p:ext uri="{D42A27DB-BD31-4B8C-83A1-F6EECF244321}">
                <p14:modId xmlns:p14="http://schemas.microsoft.com/office/powerpoint/2010/main" val="269559089"/>
              </p:ext>
            </p:extLst>
          </p:nvPr>
        </p:nvGraphicFramePr>
        <p:xfrm>
          <a:off x="5148064" y="827319"/>
          <a:ext cx="3888432" cy="3043121"/>
        </p:xfrm>
        <a:graphic>
          <a:graphicData uri="http://schemas.openxmlformats.org/drawingml/2006/chart">
            <c:chart xmlns:c="http://schemas.openxmlformats.org/drawingml/2006/chart" xmlns:r="http://schemas.openxmlformats.org/officeDocument/2006/relationships" r:id="rId4"/>
          </a:graphicData>
        </a:graphic>
      </p:graphicFrame>
      <p:sp>
        <p:nvSpPr>
          <p:cNvPr id="9" name="Прямоугольник 8"/>
          <p:cNvSpPr/>
          <p:nvPr/>
        </p:nvSpPr>
        <p:spPr>
          <a:xfrm>
            <a:off x="1043608" y="3925624"/>
            <a:ext cx="1348446" cy="369332"/>
          </a:xfrm>
          <a:prstGeom prst="rect">
            <a:avLst/>
          </a:prstGeom>
        </p:spPr>
        <p:txBody>
          <a:bodyPr wrap="none">
            <a:spAutoFit/>
          </a:bodyPr>
          <a:lstStyle/>
          <a:p>
            <a:r>
              <a:rPr lang="ru-RU" b="1" dirty="0" smtClean="0"/>
              <a:t>Фінляндія</a:t>
            </a:r>
            <a:endParaRPr lang="uk-UA" dirty="0"/>
          </a:p>
        </p:txBody>
      </p:sp>
      <p:sp>
        <p:nvSpPr>
          <p:cNvPr id="10" name="Прямоугольник 9"/>
          <p:cNvSpPr/>
          <p:nvPr/>
        </p:nvSpPr>
        <p:spPr>
          <a:xfrm>
            <a:off x="6732240" y="3736598"/>
            <a:ext cx="824265" cy="369332"/>
          </a:xfrm>
          <a:prstGeom prst="rect">
            <a:avLst/>
          </a:prstGeom>
        </p:spPr>
        <p:txBody>
          <a:bodyPr wrap="none">
            <a:spAutoFit/>
          </a:bodyPr>
          <a:lstStyle/>
          <a:p>
            <a:r>
              <a:rPr lang="ru-RU" b="1" dirty="0" smtClean="0"/>
              <a:t>Данія</a:t>
            </a:r>
            <a:endParaRPr lang="uk-UA" dirty="0"/>
          </a:p>
        </p:txBody>
      </p:sp>
      <p:sp>
        <p:nvSpPr>
          <p:cNvPr id="11" name="Прямоугольник 10"/>
          <p:cNvSpPr/>
          <p:nvPr/>
        </p:nvSpPr>
        <p:spPr>
          <a:xfrm>
            <a:off x="3851920" y="2323050"/>
            <a:ext cx="994183" cy="369332"/>
          </a:xfrm>
          <a:prstGeom prst="rect">
            <a:avLst/>
          </a:prstGeom>
        </p:spPr>
        <p:txBody>
          <a:bodyPr wrap="none">
            <a:spAutoFit/>
          </a:bodyPr>
          <a:lstStyle/>
          <a:p>
            <a:r>
              <a:rPr lang="ru-RU" b="1" dirty="0" smtClean="0"/>
              <a:t>Швеція</a:t>
            </a:r>
            <a:endParaRPr lang="uk-UA" dirty="0"/>
          </a:p>
        </p:txBody>
      </p:sp>
      <p:sp>
        <p:nvSpPr>
          <p:cNvPr id="12" name="Заголовок 1"/>
          <p:cNvSpPr txBox="1">
            <a:spLocks/>
          </p:cNvSpPr>
          <p:nvPr/>
        </p:nvSpPr>
        <p:spPr>
          <a:xfrm>
            <a:off x="500684" y="188640"/>
            <a:ext cx="8028483" cy="144016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uk-UA" sz="4000" b="1" smtClean="0"/>
              <a:t>Середній морфологічний склад ТПВ</a:t>
            </a:r>
            <a:r>
              <a:rPr lang="en-US" sz="4000" b="1" smtClean="0"/>
              <a:t/>
            </a:r>
            <a:br>
              <a:rPr lang="en-US" sz="4000" b="1" smtClean="0"/>
            </a:br>
            <a:endParaRPr lang="uk-UA" sz="4000" b="1" dirty="0"/>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589240"/>
            <a:ext cx="7734300"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5525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40022470"/>
              </p:ext>
            </p:extLst>
          </p:nvPr>
        </p:nvGraphicFramePr>
        <p:xfrm>
          <a:off x="-180528" y="1165394"/>
          <a:ext cx="4695229" cy="34563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extLst>
              <p:ext uri="{D42A27DB-BD31-4B8C-83A1-F6EECF244321}">
                <p14:modId xmlns:p14="http://schemas.microsoft.com/office/powerpoint/2010/main" val="1151823070"/>
              </p:ext>
            </p:extLst>
          </p:nvPr>
        </p:nvGraphicFramePr>
        <p:xfrm>
          <a:off x="4390544" y="1156001"/>
          <a:ext cx="4395359" cy="3465777"/>
        </p:xfrm>
        <a:graphic>
          <a:graphicData uri="http://schemas.openxmlformats.org/drawingml/2006/chart">
            <c:chart xmlns:c="http://schemas.openxmlformats.org/drawingml/2006/chart" xmlns:r="http://schemas.openxmlformats.org/officeDocument/2006/relationships" r:id="rId3"/>
          </a:graphicData>
        </a:graphic>
      </p:graphicFrame>
      <p:sp>
        <p:nvSpPr>
          <p:cNvPr id="8" name="Прямоугольник 7"/>
          <p:cNvSpPr/>
          <p:nvPr/>
        </p:nvSpPr>
        <p:spPr>
          <a:xfrm>
            <a:off x="1533590" y="4621778"/>
            <a:ext cx="1152367" cy="369332"/>
          </a:xfrm>
          <a:prstGeom prst="rect">
            <a:avLst/>
          </a:prstGeom>
        </p:spPr>
        <p:txBody>
          <a:bodyPr wrap="none">
            <a:spAutoFit/>
          </a:bodyPr>
          <a:lstStyle/>
          <a:p>
            <a:r>
              <a:rPr lang="ru-RU" b="1" dirty="0" smtClean="0"/>
              <a:t>Німеччина</a:t>
            </a:r>
            <a:endParaRPr lang="uk-UA" dirty="0"/>
          </a:p>
        </p:txBody>
      </p:sp>
      <p:sp>
        <p:nvSpPr>
          <p:cNvPr id="9" name="Прямоугольник 8"/>
          <p:cNvSpPr/>
          <p:nvPr/>
        </p:nvSpPr>
        <p:spPr>
          <a:xfrm>
            <a:off x="6146296" y="4621778"/>
            <a:ext cx="975780" cy="369332"/>
          </a:xfrm>
          <a:prstGeom prst="rect">
            <a:avLst/>
          </a:prstGeom>
        </p:spPr>
        <p:txBody>
          <a:bodyPr wrap="none">
            <a:spAutoFit/>
          </a:bodyPr>
          <a:lstStyle/>
          <a:p>
            <a:r>
              <a:rPr lang="ru-RU" b="1" dirty="0" smtClean="0"/>
              <a:t>Польща</a:t>
            </a:r>
            <a:endParaRPr lang="uk-UA" dirty="0"/>
          </a:p>
        </p:txBody>
      </p:sp>
      <p:sp>
        <p:nvSpPr>
          <p:cNvPr id="10" name="Заголовок 1"/>
          <p:cNvSpPr>
            <a:spLocks noGrp="1"/>
          </p:cNvSpPr>
          <p:nvPr>
            <p:ph type="title"/>
          </p:nvPr>
        </p:nvSpPr>
        <p:spPr>
          <a:xfrm>
            <a:off x="500684" y="188640"/>
            <a:ext cx="8028483" cy="1440160"/>
          </a:xfrm>
        </p:spPr>
        <p:txBody>
          <a:bodyPr>
            <a:noAutofit/>
          </a:bodyPr>
          <a:lstStyle/>
          <a:p>
            <a:pPr marL="0" indent="0" algn="ctr">
              <a:buNone/>
            </a:pPr>
            <a:r>
              <a:rPr lang="uk-UA" sz="4000" b="1" dirty="0"/>
              <a:t>С</a:t>
            </a:r>
            <a:r>
              <a:rPr lang="uk-UA" sz="4000" b="1" dirty="0" smtClean="0"/>
              <a:t>ередній </a:t>
            </a:r>
            <a:r>
              <a:rPr lang="uk-UA" sz="4000" b="1" dirty="0"/>
              <a:t>морфологічний склад ТПВ</a:t>
            </a:r>
            <a:r>
              <a:rPr lang="en-US" sz="4000" b="1" dirty="0"/>
              <a:t/>
            </a:r>
            <a:br>
              <a:rPr lang="en-US" sz="4000" b="1" dirty="0"/>
            </a:br>
            <a:endParaRPr lang="uk-UA" sz="4000" b="1" dirty="0"/>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301208"/>
            <a:ext cx="7848872" cy="1150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24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p:cNvGraphicFramePr>
          <p:nvPr>
            <p:extLst>
              <p:ext uri="{D42A27DB-BD31-4B8C-83A1-F6EECF244321}">
                <p14:modId xmlns:p14="http://schemas.microsoft.com/office/powerpoint/2010/main" val="1184235523"/>
              </p:ext>
            </p:extLst>
          </p:nvPr>
        </p:nvGraphicFramePr>
        <p:xfrm>
          <a:off x="145042" y="1052736"/>
          <a:ext cx="8591473" cy="5805264"/>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277110" y="260648"/>
            <a:ext cx="8327338" cy="553998"/>
          </a:xfrm>
          <a:prstGeom prst="rect">
            <a:avLst/>
          </a:prstGeom>
        </p:spPr>
        <p:txBody>
          <a:bodyPr wrap="square">
            <a:spAutoFit/>
          </a:bodyPr>
          <a:lstStyle/>
          <a:p>
            <a:pPr algn="ctr"/>
            <a:r>
              <a:rPr lang="ru-RU" sz="3000" b="1" dirty="0" err="1" smtClean="0">
                <a:solidFill>
                  <a:schemeClr val="tx2"/>
                </a:solidFill>
                <a:latin typeface="+mj-lt"/>
                <a:cs typeface="Times New Roman" panose="02020603050405020304" pitchFamily="18" charset="0"/>
              </a:rPr>
              <a:t>Поводження</a:t>
            </a:r>
            <a:r>
              <a:rPr lang="ru-RU" sz="3000" b="1" dirty="0" smtClean="0">
                <a:solidFill>
                  <a:schemeClr val="tx2"/>
                </a:solidFill>
                <a:latin typeface="+mj-lt"/>
                <a:cs typeface="Times New Roman" panose="02020603050405020304" pitchFamily="18" charset="0"/>
              </a:rPr>
              <a:t>  </a:t>
            </a:r>
            <a:r>
              <a:rPr lang="ru-RU" sz="3000" b="1" dirty="0">
                <a:solidFill>
                  <a:schemeClr val="tx2"/>
                </a:solidFill>
                <a:latin typeface="+mj-lt"/>
                <a:cs typeface="Times New Roman" panose="02020603050405020304" pitchFamily="18" charset="0"/>
              </a:rPr>
              <a:t>з ТПВ, кг на </a:t>
            </a:r>
            <a:r>
              <a:rPr lang="ru-RU" sz="3000" b="1" dirty="0" smtClean="0">
                <a:solidFill>
                  <a:schemeClr val="tx2"/>
                </a:solidFill>
                <a:latin typeface="+mj-lt"/>
                <a:cs typeface="Times New Roman" panose="02020603050405020304" pitchFamily="18" charset="0"/>
              </a:rPr>
              <a:t>душу </a:t>
            </a:r>
            <a:r>
              <a:rPr lang="ru-RU" sz="3000" b="1" dirty="0" err="1" smtClean="0">
                <a:solidFill>
                  <a:schemeClr val="tx2"/>
                </a:solidFill>
                <a:latin typeface="+mj-lt"/>
                <a:cs typeface="Times New Roman" panose="02020603050405020304" pitchFamily="18" charset="0"/>
              </a:rPr>
              <a:t>населення</a:t>
            </a:r>
            <a:endParaRPr lang="en-GB" sz="3000" b="1" dirty="0">
              <a:solidFill>
                <a:schemeClr val="tx2"/>
              </a:solidFill>
              <a:latin typeface="+mj-lt"/>
              <a:cs typeface="Times New Roman" panose="02020603050405020304" pitchFamily="18" charset="0"/>
            </a:endParaRPr>
          </a:p>
        </p:txBody>
      </p:sp>
    </p:spTree>
    <p:extLst>
      <p:ext uri="{BB962C8B-B14F-4D97-AF65-F5344CB8AC3E}">
        <p14:creationId xmlns:p14="http://schemas.microsoft.com/office/powerpoint/2010/main" val="2175447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2338875" y="492348"/>
            <a:ext cx="4033325" cy="1143000"/>
          </a:xfrm>
        </p:spPr>
        <p:txBody>
          <a:bodyPr/>
          <a:lstStyle/>
          <a:p>
            <a:pPr marL="0" indent="0" algn="ctr">
              <a:buNone/>
            </a:pPr>
            <a:r>
              <a:rPr lang="ru-RU" sz="3500" b="1" dirty="0"/>
              <a:t>Управління відходами в Україні</a:t>
            </a:r>
            <a:endParaRPr lang="uk-UA" sz="3500" b="1" dirty="0"/>
          </a:p>
        </p:txBody>
      </p:sp>
      <p:pic>
        <p:nvPicPr>
          <p:cNvPr id="15" name="Picture 2" descr="https://storage1b.censor.net.ua/images/1/8/c/0/18c0c3aa6808e477ad9a1a8dca3a0e48/original.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628" b="89859" l="5258" r="94742">
                        <a14:foregroundMark x1="36899" y1="40693" x2="36174" y2="36714"/>
                        <a14:foregroundMark x1="42792" y1="40565" x2="39710" y2="40308"/>
                        <a14:foregroundMark x1="42792" y1="47368" x2="42792" y2="47368"/>
                        <a14:foregroundMark x1="40798" y1="52118" x2="40798" y2="52118"/>
                        <a14:foregroundMark x1="57026" y1="46855" x2="57026" y2="46855"/>
                        <a14:foregroundMark x1="52765" y1="21309" x2="52765" y2="21309"/>
                        <a14:foregroundMark x1="84497" y1="36457" x2="84497" y2="36457"/>
                        <a14:foregroundMark x1="93382" y1="45186" x2="93382" y2="45186"/>
                        <a14:foregroundMark x1="36627" y1="21823" x2="33001" y2="20411"/>
                        <a14:foregroundMark x1="44515" y1="25032" x2="39801" y2="24904"/>
                        <a14:foregroundMark x1="31460" y1="32092" x2="28558" y2="28883"/>
                        <a14:foregroundMark x1="53672" y1="48780" x2="52584" y2="42747"/>
                        <a14:foregroundMark x1="44696" y1="51733" x2="44696" y2="51733"/>
                        <a14:foregroundMark x1="38078" y1="53017" x2="38078" y2="53017"/>
                        <a14:foregroundMark x1="7525" y1="32991" x2="7525" y2="32991"/>
                        <a14:foregroundMark x1="12149" y1="27214" x2="10607" y2="27214"/>
                        <a14:foregroundMark x1="12783" y1="28883" x2="10517" y2="28498"/>
                        <a14:foregroundMark x1="8976" y1="33633" x2="7978" y2="26316"/>
                        <a14:foregroundMark x1="5349" y1="54814" x2="6346" y2="41592"/>
                        <a14:foregroundMark x1="11061" y1="55712" x2="10517" y2="46855"/>
                        <a14:foregroundMark x1="15775" y1="39666" x2="15775" y2="39666"/>
                        <a14:foregroundMark x1="17135" y1="40308" x2="17135" y2="40308"/>
                        <a14:foregroundMark x1="20036" y1="40565" x2="20036" y2="40565"/>
                        <a14:foregroundMark x1="23119" y1="39666" x2="23119" y2="39666"/>
                        <a14:foregroundMark x1="15231" y1="44159" x2="15231" y2="44159"/>
                        <a14:foregroundMark x1="18404" y1="45058" x2="18404" y2="45058"/>
                        <a14:foregroundMark x1="19402" y1="43646" x2="19402" y2="43646"/>
                        <a14:foregroundMark x1="77516" y1="45058" x2="70807" y2="40950"/>
                        <a14:foregroundMark x1="77425" y1="43902" x2="80598" y2="44673"/>
                        <a14:foregroundMark x1="70535" y1="43261" x2="68631" y2="45058"/>
                        <a14:foregroundMark x1="72983" y1="49679" x2="74252" y2="47625"/>
                        <a14:foregroundMark x1="77516" y1="50321" x2="77153" y2="49166"/>
                        <a14:foregroundMark x1="73255" y1="53530" x2="73255" y2="53530"/>
                        <a14:foregroundMark x1="73980" y1="36585" x2="73980" y2="36585"/>
                        <a14:foregroundMark x1="75249" y1="34788" x2="75249" y2="34788"/>
                        <a14:foregroundMark x1="85766" y1="33890" x2="85766" y2="33890"/>
                        <a14:foregroundMark x1="90299" y1="34917" x2="90299" y2="34917"/>
                        <a14:foregroundMark x1="92022" y1="32991" x2="92022" y2="32991"/>
                        <a14:foregroundMark x1="92566" y1="35173" x2="92566" y2="35173"/>
                        <a14:foregroundMark x1="92294" y1="36970" x2="92294" y2="36970"/>
                        <a14:foregroundMark x1="94742" y1="36200" x2="94742" y2="35687"/>
                        <a14:foregroundMark x1="93563" y1="34788" x2="94198" y2="33119"/>
                        <a14:foregroundMark x1="88033" y1="49551" x2="88939" y2="48139"/>
                        <a14:foregroundMark x1="75068" y1="37099" x2="76609" y2="34275"/>
                        <a14:foregroundMark x1="74161" y1="53273" x2="76428" y2="53017"/>
                        <a14:foregroundMark x1="87851" y1="53659" x2="91659" y2="53145"/>
                        <a14:foregroundMark x1="87489" y1="54172" x2="91387" y2="53659"/>
                        <a14:foregroundMark x1="75340" y1="12452" x2="75340" y2="12452"/>
                        <a14:foregroundMark x1="76156" y1="14377" x2="76700" y2="12965"/>
                        <a14:foregroundMark x1="74796" y1="11040" x2="76337" y2="10783"/>
                        <a14:foregroundMark x1="77788" y1="12067" x2="77788" y2="12067"/>
                        <a14:foregroundMark x1="74433" y1="13350" x2="80236" y2="13350"/>
                        <a14:foregroundMark x1="78422" y1="11938" x2="77879" y2="9884"/>
                      </a14:backgroundRemoval>
                    </a14:imgEffect>
                  </a14:imgLayer>
                </a14:imgProps>
              </a:ext>
              <a:ext uri="{28A0092B-C50C-407E-A947-70E740481C1C}">
                <a14:useLocalDpi xmlns:a14="http://schemas.microsoft.com/office/drawing/2010/main" val="0"/>
              </a:ext>
            </a:extLst>
          </a:blip>
          <a:srcRect l="961" t="17838" r="85891" b="34775"/>
          <a:stretch/>
        </p:blipFill>
        <p:spPr bwMode="auto">
          <a:xfrm>
            <a:off x="0" y="-544214"/>
            <a:ext cx="1611703" cy="5184576"/>
          </a:xfrm>
          <a:prstGeom prst="rect">
            <a:avLst/>
          </a:prstGeom>
          <a:noFill/>
          <a:extLst>
            <a:ext uri="{909E8E84-426E-40DD-AFC4-6F175D3DCCD1}">
              <a14:hiddenFill xmlns:a14="http://schemas.microsoft.com/office/drawing/2010/main">
                <a:solidFill>
                  <a:srgbClr val="FFFFFF"/>
                </a:solidFill>
              </a14:hiddenFill>
            </a:ext>
          </a:extLst>
        </p:spPr>
      </p:pic>
      <p:sp>
        <p:nvSpPr>
          <p:cNvPr id="17" name="Прямоугольник 16"/>
          <p:cNvSpPr/>
          <p:nvPr/>
        </p:nvSpPr>
        <p:spPr>
          <a:xfrm>
            <a:off x="6372200" y="2060535"/>
            <a:ext cx="2142728" cy="830997"/>
          </a:xfrm>
          <a:prstGeom prst="rect">
            <a:avLst/>
          </a:prstGeom>
        </p:spPr>
        <p:txBody>
          <a:bodyPr wrap="square">
            <a:spAutoFit/>
          </a:bodyPr>
          <a:lstStyle/>
          <a:p>
            <a:pPr algn="ctr"/>
            <a:r>
              <a:rPr lang="ru-RU" sz="1600" dirty="0">
                <a:latin typeface="Times New Roman" panose="02020603050405020304" pitchFamily="18" charset="0"/>
                <a:cs typeface="Times New Roman" panose="02020603050405020304" pitchFamily="18" charset="0"/>
              </a:rPr>
              <a:t>Територія зайнята побутовими відходами</a:t>
            </a:r>
            <a:endParaRPr lang="uk-UA" sz="1600" dirty="0">
              <a:latin typeface="Times New Roman" panose="02020603050405020304" pitchFamily="18" charset="0"/>
              <a:cs typeface="Times New Roman" panose="02020603050405020304" pitchFamily="18" charset="0"/>
            </a:endParaRPr>
          </a:p>
        </p:txBody>
      </p:sp>
      <p:pic>
        <p:nvPicPr>
          <p:cNvPr id="20" name="Picture 2" descr="https://storage1b.censor.net.ua/images/1/8/c/0/18c0c3aa6808e477ad9a1a8dca3a0e48/original.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628" b="89859" l="5258" r="94742">
                        <a14:foregroundMark x1="36899" y1="40693" x2="36174" y2="36714"/>
                        <a14:foregroundMark x1="42792" y1="40565" x2="39710" y2="40308"/>
                        <a14:foregroundMark x1="42792" y1="47368" x2="42792" y2="47368"/>
                        <a14:foregroundMark x1="40798" y1="52118" x2="40798" y2="52118"/>
                        <a14:foregroundMark x1="57026" y1="46855" x2="57026" y2="46855"/>
                        <a14:foregroundMark x1="52765" y1="21309" x2="52765" y2="21309"/>
                        <a14:foregroundMark x1="84497" y1="36457" x2="84497" y2="36457"/>
                        <a14:foregroundMark x1="93382" y1="45186" x2="93382" y2="45186"/>
                        <a14:foregroundMark x1="36627" y1="21823" x2="33001" y2="20411"/>
                        <a14:foregroundMark x1="44515" y1="25032" x2="39801" y2="24904"/>
                        <a14:foregroundMark x1="31460" y1="32092" x2="28558" y2="28883"/>
                        <a14:foregroundMark x1="53672" y1="48780" x2="52584" y2="42747"/>
                        <a14:foregroundMark x1="44696" y1="51733" x2="44696" y2="51733"/>
                        <a14:foregroundMark x1="38078" y1="53017" x2="38078" y2="53017"/>
                        <a14:foregroundMark x1="7525" y1="32991" x2="7525" y2="32991"/>
                        <a14:foregroundMark x1="12149" y1="27214" x2="10607" y2="27214"/>
                        <a14:foregroundMark x1="12783" y1="28883" x2="10517" y2="28498"/>
                        <a14:foregroundMark x1="8976" y1="33633" x2="7978" y2="26316"/>
                        <a14:foregroundMark x1="5349" y1="54814" x2="6346" y2="41592"/>
                        <a14:foregroundMark x1="11061" y1="55712" x2="10517" y2="46855"/>
                        <a14:foregroundMark x1="15775" y1="39666" x2="15775" y2="39666"/>
                        <a14:foregroundMark x1="17135" y1="40308" x2="17135" y2="40308"/>
                        <a14:foregroundMark x1="20036" y1="40565" x2="20036" y2="40565"/>
                        <a14:foregroundMark x1="23119" y1="39666" x2="23119" y2="39666"/>
                        <a14:foregroundMark x1="15231" y1="44159" x2="15231" y2="44159"/>
                        <a14:foregroundMark x1="18404" y1="45058" x2="18404" y2="45058"/>
                        <a14:foregroundMark x1="19402" y1="43646" x2="19402" y2="43646"/>
                        <a14:foregroundMark x1="77516" y1="45058" x2="70807" y2="40950"/>
                        <a14:foregroundMark x1="77425" y1="43902" x2="80598" y2="44673"/>
                        <a14:foregroundMark x1="70535" y1="43261" x2="68631" y2="45058"/>
                        <a14:foregroundMark x1="72983" y1="49679" x2="74252" y2="47625"/>
                        <a14:foregroundMark x1="77516" y1="50321" x2="77153" y2="49166"/>
                        <a14:foregroundMark x1="73255" y1="53530" x2="73255" y2="53530"/>
                        <a14:foregroundMark x1="73980" y1="36585" x2="73980" y2="36585"/>
                        <a14:foregroundMark x1="75249" y1="34788" x2="75249" y2="34788"/>
                        <a14:foregroundMark x1="85766" y1="33890" x2="85766" y2="33890"/>
                        <a14:foregroundMark x1="90299" y1="34917" x2="90299" y2="34917"/>
                        <a14:foregroundMark x1="92022" y1="32991" x2="92022" y2="32991"/>
                        <a14:foregroundMark x1="92566" y1="35173" x2="92566" y2="35173"/>
                        <a14:foregroundMark x1="92294" y1="36970" x2="92294" y2="36970"/>
                        <a14:foregroundMark x1="94742" y1="36200" x2="94742" y2="35687"/>
                        <a14:foregroundMark x1="93563" y1="34788" x2="94198" y2="33119"/>
                        <a14:foregroundMark x1="88033" y1="49551" x2="88939" y2="48139"/>
                        <a14:foregroundMark x1="75068" y1="37099" x2="76609" y2="34275"/>
                        <a14:foregroundMark x1="74161" y1="53273" x2="76428" y2="53017"/>
                        <a14:foregroundMark x1="87851" y1="53659" x2="91659" y2="53145"/>
                        <a14:foregroundMark x1="87489" y1="54172" x2="91387" y2="53659"/>
                        <a14:foregroundMark x1="75340" y1="12452" x2="75340" y2="12452"/>
                        <a14:foregroundMark x1="76156" y1="14377" x2="76700" y2="12965"/>
                        <a14:foregroundMark x1="74796" y1="11040" x2="76337" y2="10783"/>
                        <a14:foregroundMark x1="77788" y1="12067" x2="77788" y2="12067"/>
                        <a14:foregroundMark x1="74433" y1="13350" x2="80236" y2="13350"/>
                        <a14:foregroundMark x1="78422" y1="11938" x2="77879" y2="9884"/>
                      </a14:backgroundRemoval>
                    </a14:imgEffect>
                  </a14:imgLayer>
                </a14:imgProps>
              </a:ext>
              <a:ext uri="{28A0092B-C50C-407E-A947-70E740481C1C}">
                <a14:useLocalDpi xmlns:a14="http://schemas.microsoft.com/office/drawing/2010/main" val="0"/>
              </a:ext>
            </a:extLst>
          </a:blip>
          <a:srcRect l="25407" t="13729" r="33145" b="44757"/>
          <a:stretch/>
        </p:blipFill>
        <p:spPr bwMode="auto">
          <a:xfrm>
            <a:off x="1358128" y="2019017"/>
            <a:ext cx="6297135" cy="47110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storage1b.censor.net.ua/images/1/8/c/0/18c0c3aa6808e477ad9a1a8dca3a0e48/original.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628" b="89859" l="5258" r="94742">
                        <a14:foregroundMark x1="36899" y1="40693" x2="36174" y2="36714"/>
                        <a14:foregroundMark x1="42792" y1="40565" x2="39710" y2="40308"/>
                        <a14:foregroundMark x1="42792" y1="47368" x2="42792" y2="47368"/>
                        <a14:foregroundMark x1="40798" y1="52118" x2="40798" y2="52118"/>
                        <a14:foregroundMark x1="57026" y1="46855" x2="57026" y2="46855"/>
                        <a14:foregroundMark x1="52765" y1="21309" x2="52765" y2="21309"/>
                        <a14:foregroundMark x1="84497" y1="36457" x2="84497" y2="36457"/>
                        <a14:foregroundMark x1="93382" y1="45186" x2="93382" y2="45186"/>
                        <a14:foregroundMark x1="36627" y1="21823" x2="33001" y2="20411"/>
                        <a14:foregroundMark x1="44515" y1="25032" x2="39801" y2="24904"/>
                        <a14:foregroundMark x1="31460" y1="32092" x2="28558" y2="28883"/>
                        <a14:foregroundMark x1="53672" y1="48780" x2="52584" y2="42747"/>
                        <a14:foregroundMark x1="44696" y1="51733" x2="44696" y2="51733"/>
                        <a14:foregroundMark x1="38078" y1="53017" x2="38078" y2="53017"/>
                        <a14:foregroundMark x1="7525" y1="32991" x2="7525" y2="32991"/>
                        <a14:foregroundMark x1="12149" y1="27214" x2="10607" y2="27214"/>
                        <a14:foregroundMark x1="12783" y1="28883" x2="10517" y2="28498"/>
                        <a14:foregroundMark x1="8976" y1="33633" x2="7978" y2="26316"/>
                        <a14:foregroundMark x1="5349" y1="54814" x2="6346" y2="41592"/>
                        <a14:foregroundMark x1="11061" y1="55712" x2="10517" y2="46855"/>
                        <a14:foregroundMark x1="15775" y1="39666" x2="15775" y2="39666"/>
                        <a14:foregroundMark x1="17135" y1="40308" x2="17135" y2="40308"/>
                        <a14:foregroundMark x1="20036" y1="40565" x2="20036" y2="40565"/>
                        <a14:foregroundMark x1="23119" y1="39666" x2="23119" y2="39666"/>
                        <a14:foregroundMark x1="15231" y1="44159" x2="15231" y2="44159"/>
                        <a14:foregroundMark x1="18404" y1="45058" x2="18404" y2="45058"/>
                        <a14:foregroundMark x1="19402" y1="43646" x2="19402" y2="43646"/>
                        <a14:foregroundMark x1="77516" y1="45058" x2="70807" y2="40950"/>
                        <a14:foregroundMark x1="77425" y1="43902" x2="80598" y2="44673"/>
                        <a14:foregroundMark x1="70535" y1="43261" x2="68631" y2="45058"/>
                        <a14:foregroundMark x1="72983" y1="49679" x2="74252" y2="47625"/>
                        <a14:foregroundMark x1="77516" y1="50321" x2="77153" y2="49166"/>
                        <a14:foregroundMark x1="73255" y1="53530" x2="73255" y2="53530"/>
                        <a14:foregroundMark x1="73980" y1="36585" x2="73980" y2="36585"/>
                        <a14:foregroundMark x1="75249" y1="34788" x2="75249" y2="34788"/>
                        <a14:foregroundMark x1="85766" y1="33890" x2="85766" y2="33890"/>
                        <a14:foregroundMark x1="90299" y1="34917" x2="90299" y2="34917"/>
                        <a14:foregroundMark x1="92022" y1="32991" x2="92022" y2="32991"/>
                        <a14:foregroundMark x1="92566" y1="35173" x2="92566" y2="35173"/>
                        <a14:foregroundMark x1="92294" y1="36970" x2="92294" y2="36970"/>
                        <a14:foregroundMark x1="94742" y1="36200" x2="94742" y2="35687"/>
                        <a14:foregroundMark x1="93563" y1="34788" x2="94198" y2="33119"/>
                        <a14:foregroundMark x1="88033" y1="49551" x2="88939" y2="48139"/>
                        <a14:foregroundMark x1="75068" y1="37099" x2="76609" y2="34275"/>
                        <a14:foregroundMark x1="74161" y1="53273" x2="76428" y2="53017"/>
                        <a14:foregroundMark x1="87851" y1="53659" x2="91659" y2="53145"/>
                        <a14:foregroundMark x1="87489" y1="54172" x2="91387" y2="53659"/>
                        <a14:foregroundMark x1="75340" y1="12452" x2="75340" y2="12452"/>
                        <a14:foregroundMark x1="76156" y1="14377" x2="76700" y2="12965"/>
                        <a14:foregroundMark x1="74796" y1="11040" x2="76337" y2="10783"/>
                        <a14:foregroundMark x1="77788" y1="12067" x2="77788" y2="12067"/>
                        <a14:foregroundMark x1="74433" y1="13350" x2="80236" y2="13350"/>
                        <a14:foregroundMark x1="78422" y1="11938" x2="77879" y2="9884"/>
                      </a14:backgroundRemoval>
                    </a14:imgEffect>
                  </a14:imgLayer>
                </a14:imgProps>
              </a:ext>
              <a:ext uri="{28A0092B-C50C-407E-A947-70E740481C1C}">
                <a14:useLocalDpi xmlns:a14="http://schemas.microsoft.com/office/drawing/2010/main" val="0"/>
              </a:ext>
            </a:extLst>
          </a:blip>
          <a:srcRect l="65485" t="29839" b="38629"/>
          <a:stretch/>
        </p:blipFill>
        <p:spPr bwMode="auto">
          <a:xfrm>
            <a:off x="5925868" y="404664"/>
            <a:ext cx="3169024" cy="202985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6"/>
          <p:cNvSpPr txBox="1">
            <a:spLocks noChangeArrowheads="1"/>
          </p:cNvSpPr>
          <p:nvPr/>
        </p:nvSpPr>
        <p:spPr bwMode="auto">
          <a:xfrm>
            <a:off x="2339752" y="5517232"/>
            <a:ext cx="2520280" cy="1015663"/>
          </a:xfrm>
          <a:prstGeom prst="rect">
            <a:avLst/>
          </a:prstGeom>
          <a:ln>
            <a:solidFill>
              <a:schemeClr val="bg1"/>
            </a:solidFill>
            <a:headEnd/>
            <a:tailEnd/>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ru-RU" sz="3000" b="1" dirty="0">
                <a:solidFill>
                  <a:srgbClr val="000000"/>
                </a:solidFill>
              </a:rPr>
              <a:t>млн. тонн на рік</a:t>
            </a:r>
            <a:r>
              <a:rPr lang="en-US" sz="3000" b="1" dirty="0">
                <a:solidFill>
                  <a:srgbClr val="000000"/>
                </a:solidFill>
              </a:rPr>
              <a:t> </a:t>
            </a:r>
            <a:endParaRPr lang="uk-UA" sz="3000" b="1" dirty="0">
              <a:solidFill>
                <a:srgbClr val="000000"/>
              </a:solidFill>
            </a:endParaRPr>
          </a:p>
        </p:txBody>
      </p:sp>
      <p:pic>
        <p:nvPicPr>
          <p:cNvPr id="22" name="Picture 2" descr="https://storage1b.censor.net.ua/images/1/8/c/0/18c0c3aa6808e477ad9a1a8dca3a0e48/original.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628" b="89859" l="5258" r="94742">
                        <a14:foregroundMark x1="36899" y1="40693" x2="36174" y2="36714"/>
                        <a14:foregroundMark x1="42792" y1="40565" x2="39710" y2="40308"/>
                        <a14:foregroundMark x1="42792" y1="47368" x2="42792" y2="47368"/>
                        <a14:foregroundMark x1="40798" y1="52118" x2="40798" y2="52118"/>
                        <a14:foregroundMark x1="57026" y1="46855" x2="57026" y2="46855"/>
                        <a14:foregroundMark x1="52765" y1="21309" x2="52765" y2="21309"/>
                        <a14:foregroundMark x1="84497" y1="36457" x2="84497" y2="36457"/>
                        <a14:foregroundMark x1="93382" y1="45186" x2="93382" y2="45186"/>
                        <a14:foregroundMark x1="36627" y1="21823" x2="33001" y2="20411"/>
                        <a14:foregroundMark x1="44515" y1="25032" x2="39801" y2="24904"/>
                        <a14:foregroundMark x1="31460" y1="32092" x2="28558" y2="28883"/>
                        <a14:foregroundMark x1="53672" y1="48780" x2="52584" y2="42747"/>
                        <a14:foregroundMark x1="44696" y1="51733" x2="44696" y2="51733"/>
                        <a14:foregroundMark x1="38078" y1="53017" x2="38078" y2="53017"/>
                        <a14:foregroundMark x1="7525" y1="32991" x2="7525" y2="32991"/>
                        <a14:foregroundMark x1="12149" y1="27214" x2="10607" y2="27214"/>
                        <a14:foregroundMark x1="12783" y1="28883" x2="10517" y2="28498"/>
                        <a14:foregroundMark x1="8976" y1="33633" x2="7978" y2="26316"/>
                        <a14:foregroundMark x1="5349" y1="54814" x2="6346" y2="41592"/>
                        <a14:foregroundMark x1="11061" y1="55712" x2="10517" y2="46855"/>
                        <a14:foregroundMark x1="15775" y1="39666" x2="15775" y2="39666"/>
                        <a14:foregroundMark x1="17135" y1="40308" x2="17135" y2="40308"/>
                        <a14:foregroundMark x1="20036" y1="40565" x2="20036" y2="40565"/>
                        <a14:foregroundMark x1="23119" y1="39666" x2="23119" y2="39666"/>
                        <a14:foregroundMark x1="15231" y1="44159" x2="15231" y2="44159"/>
                        <a14:foregroundMark x1="18404" y1="45058" x2="18404" y2="45058"/>
                        <a14:foregroundMark x1="19402" y1="43646" x2="19402" y2="43646"/>
                        <a14:foregroundMark x1="77516" y1="45058" x2="70807" y2="40950"/>
                        <a14:foregroundMark x1="77425" y1="43902" x2="80598" y2="44673"/>
                        <a14:foregroundMark x1="70535" y1="43261" x2="68631" y2="45058"/>
                        <a14:foregroundMark x1="72983" y1="49679" x2="74252" y2="47625"/>
                        <a14:foregroundMark x1="77516" y1="50321" x2="77153" y2="49166"/>
                        <a14:foregroundMark x1="73255" y1="53530" x2="73255" y2="53530"/>
                        <a14:foregroundMark x1="73980" y1="36585" x2="73980" y2="36585"/>
                        <a14:foregroundMark x1="75249" y1="34788" x2="75249" y2="34788"/>
                        <a14:foregroundMark x1="85766" y1="33890" x2="85766" y2="33890"/>
                        <a14:foregroundMark x1="90299" y1="34917" x2="90299" y2="34917"/>
                        <a14:foregroundMark x1="92022" y1="32991" x2="92022" y2="32991"/>
                        <a14:foregroundMark x1="92566" y1="35173" x2="92566" y2="35173"/>
                        <a14:foregroundMark x1="92294" y1="36970" x2="92294" y2="36970"/>
                        <a14:foregroundMark x1="94742" y1="36200" x2="94742" y2="35687"/>
                        <a14:foregroundMark x1="93563" y1="34788" x2="94198" y2="33119"/>
                        <a14:foregroundMark x1="88033" y1="49551" x2="88939" y2="48139"/>
                        <a14:foregroundMark x1="75068" y1="37099" x2="76609" y2="34275"/>
                        <a14:foregroundMark x1="74161" y1="53273" x2="76428" y2="53017"/>
                        <a14:foregroundMark x1="87851" y1="53659" x2="91659" y2="53145"/>
                        <a14:foregroundMark x1="87489" y1="54172" x2="91387" y2="53659"/>
                        <a14:foregroundMark x1="75340" y1="12452" x2="75340" y2="12452"/>
                        <a14:foregroundMark x1="76156" y1="14377" x2="76700" y2="12965"/>
                        <a14:foregroundMark x1="74796" y1="11040" x2="76337" y2="10783"/>
                        <a14:foregroundMark x1="77788" y1="12067" x2="77788" y2="12067"/>
                        <a14:foregroundMark x1="74433" y1="13350" x2="80236" y2="13350"/>
                        <a14:foregroundMark x1="78422" y1="11938" x2="77879" y2="9884"/>
                      </a14:backgroundRemoval>
                    </a14:imgEffect>
                  </a14:imgLayer>
                </a14:imgProps>
              </a:ext>
              <a:ext uri="{28A0092B-C50C-407E-A947-70E740481C1C}">
                <a14:useLocalDpi xmlns:a14="http://schemas.microsoft.com/office/drawing/2010/main" val="0"/>
              </a:ext>
            </a:extLst>
          </a:blip>
          <a:srcRect l="13864" t="36378" r="75729" b="50000"/>
          <a:stretch/>
        </p:blipFill>
        <p:spPr bwMode="auto">
          <a:xfrm>
            <a:off x="1465416" y="680721"/>
            <a:ext cx="1008111" cy="1177825"/>
          </a:xfrm>
          <a:prstGeom prst="rect">
            <a:avLst/>
          </a:prstGeom>
          <a:noFill/>
          <a:extLst>
            <a:ext uri="{909E8E84-426E-40DD-AFC4-6F175D3DCCD1}">
              <a14:hiddenFill xmlns:a14="http://schemas.microsoft.com/office/drawing/2010/main">
                <a:solidFill>
                  <a:srgbClr val="FFFFFF"/>
                </a:solidFill>
              </a14:hiddenFill>
            </a:ext>
          </a:extLst>
        </p:spPr>
      </p:pic>
      <p:sp>
        <p:nvSpPr>
          <p:cNvPr id="19" name="Прямоугольник 18"/>
          <p:cNvSpPr/>
          <p:nvPr/>
        </p:nvSpPr>
        <p:spPr>
          <a:xfrm>
            <a:off x="1141380" y="1603519"/>
            <a:ext cx="1656184" cy="1077218"/>
          </a:xfrm>
          <a:prstGeom prst="rect">
            <a:avLst/>
          </a:prstGeom>
        </p:spPr>
        <p:txBody>
          <a:bodyPr wrap="square">
            <a:spAutoFit/>
          </a:bodyPr>
          <a:lstStyle/>
          <a:p>
            <a:pPr algn="ctr"/>
            <a:r>
              <a:rPr lang="ru-RU" sz="1600" spc="-50" dirty="0">
                <a:latin typeface="Times New Roman" panose="02020603050405020304" pitchFamily="18" charset="0"/>
                <a:cs typeface="Times New Roman" panose="02020603050405020304" pitchFamily="18" charset="0"/>
              </a:rPr>
              <a:t>кг побутових відходів утворює один житель України за рік</a:t>
            </a:r>
            <a:endParaRPr lang="uk-UA" sz="1600" spc="-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4466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695766507"/>
              </p:ext>
            </p:extLst>
          </p:nvPr>
        </p:nvGraphicFramePr>
        <p:xfrm>
          <a:off x="227247" y="1340768"/>
          <a:ext cx="8640960" cy="4320480"/>
        </p:xfrm>
        <a:graphic>
          <a:graphicData uri="http://schemas.openxmlformats.org/drawingml/2006/chart">
            <c:chart xmlns:c="http://schemas.openxmlformats.org/drawingml/2006/chart" xmlns:r="http://schemas.openxmlformats.org/officeDocument/2006/relationships" r:id="rId2"/>
          </a:graphicData>
        </a:graphic>
      </p:graphicFrame>
      <p:sp>
        <p:nvSpPr>
          <p:cNvPr id="7" name="Прямоугольник 6"/>
          <p:cNvSpPr/>
          <p:nvPr/>
        </p:nvSpPr>
        <p:spPr>
          <a:xfrm>
            <a:off x="2379505" y="332656"/>
            <a:ext cx="4336445" cy="553998"/>
          </a:xfrm>
          <a:prstGeom prst="rect">
            <a:avLst/>
          </a:prstGeom>
        </p:spPr>
        <p:txBody>
          <a:bodyPr wrap="none">
            <a:spAutoFit/>
          </a:bodyPr>
          <a:lstStyle/>
          <a:p>
            <a:pPr algn="ctr">
              <a:defRPr sz="2160" b="1" i="0" u="none" strike="noStrike" kern="1200" baseline="0">
                <a:solidFill>
                  <a:prstClr val="black"/>
                </a:solidFill>
                <a:latin typeface="+mn-lt"/>
                <a:ea typeface="+mn-ea"/>
                <a:cs typeface="+mn-cs"/>
              </a:defRPr>
            </a:pPr>
            <a:r>
              <a:rPr lang="ru-RU" sz="3000" dirty="0" err="1">
                <a:solidFill>
                  <a:schemeClr val="tx2"/>
                </a:solidFill>
                <a:latin typeface="+mj-lt"/>
              </a:rPr>
              <a:t>М</a:t>
            </a:r>
            <a:r>
              <a:rPr lang="ru-RU" sz="3000" dirty="0" err="1" smtClean="0">
                <a:solidFill>
                  <a:schemeClr val="tx2"/>
                </a:solidFill>
                <a:latin typeface="+mj-lt"/>
              </a:rPr>
              <a:t>орфологічний</a:t>
            </a:r>
            <a:r>
              <a:rPr lang="ru-RU" sz="3000" dirty="0" smtClean="0">
                <a:solidFill>
                  <a:schemeClr val="tx2"/>
                </a:solidFill>
                <a:latin typeface="+mj-lt"/>
              </a:rPr>
              <a:t> </a:t>
            </a:r>
            <a:r>
              <a:rPr lang="ru-RU" sz="3000" dirty="0">
                <a:solidFill>
                  <a:schemeClr val="tx2"/>
                </a:solidFill>
                <a:latin typeface="+mj-lt"/>
              </a:rPr>
              <a:t>склад</a:t>
            </a:r>
            <a:endParaRPr lang="en-US" sz="3000" dirty="0">
              <a:solidFill>
                <a:schemeClr val="tx2"/>
              </a:solidFill>
              <a:latin typeface="+mj-lt"/>
            </a:endParaRPr>
          </a:p>
        </p:txBody>
      </p:sp>
    </p:spTree>
    <p:extLst>
      <p:ext uri="{BB962C8B-B14F-4D97-AF65-F5344CB8AC3E}">
        <p14:creationId xmlns:p14="http://schemas.microsoft.com/office/powerpoint/2010/main" val="736898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7524" y="404664"/>
            <a:ext cx="7992888" cy="1754326"/>
          </a:xfrm>
          <a:prstGeom prst="rect">
            <a:avLst/>
          </a:prstGeom>
        </p:spPr>
        <p:txBody>
          <a:bodyPr wrap="square">
            <a:spAutoFit/>
          </a:bodyPr>
          <a:lstStyle/>
          <a:p>
            <a:pPr algn="just"/>
            <a:r>
              <a:rPr lang="en-US" dirty="0"/>
              <a:t>	</a:t>
            </a:r>
            <a:r>
              <a:rPr lang="ru-RU" dirty="0">
                <a:latin typeface="Times New Roman" panose="02020603050405020304" pitchFamily="18" charset="0"/>
                <a:cs typeface="Times New Roman" panose="02020603050405020304" pitchFamily="18" charset="0"/>
              </a:rPr>
              <a:t>В цілому, 93% </a:t>
            </a:r>
            <a:r>
              <a:rPr lang="ru-RU" dirty="0" err="1">
                <a:latin typeface="Times New Roman" panose="02020603050405020304" pitchFamily="18" charset="0"/>
                <a:cs typeface="Times New Roman" panose="02020603050405020304" pitchFamily="18" charset="0"/>
              </a:rPr>
              <a:t>відходів</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направляються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звалища без належної організації роздільного збору, проектування і </a:t>
            </a:r>
            <a:r>
              <a:rPr lang="ru-RU" dirty="0" err="1">
                <a:latin typeface="Times New Roman" panose="02020603050405020304" pitchFamily="18" charset="0"/>
                <a:cs typeface="Times New Roman" panose="02020603050405020304" pitchFamily="18" charset="0"/>
              </a:rPr>
              <a:t>моніторингу</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місць</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захоронення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відходів. У країні налічується близько 6 </a:t>
            </a:r>
            <a:r>
              <a:rPr lang="ru-RU" dirty="0" smtClean="0">
                <a:latin typeface="Times New Roman" panose="02020603050405020304" pitchFamily="18" charset="0"/>
                <a:cs typeface="Times New Roman" panose="02020603050405020304" pitchFamily="18" charset="0"/>
              </a:rPr>
              <a:t>000 </a:t>
            </a:r>
            <a:r>
              <a:rPr lang="ru-RU" dirty="0" err="1" smtClean="0">
                <a:latin typeface="Times New Roman" panose="02020603050405020304" pitchFamily="18" charset="0"/>
                <a:cs typeface="Times New Roman" panose="02020603050405020304" pitchFamily="18" charset="0"/>
              </a:rPr>
              <a:t>легальних</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 32 000 </a:t>
            </a:r>
            <a:r>
              <a:rPr lang="ru-RU" dirty="0" err="1" smtClean="0">
                <a:latin typeface="Times New Roman" panose="02020603050405020304" pitchFamily="18" charset="0"/>
                <a:cs typeface="Times New Roman" panose="02020603050405020304" pitchFamily="18" charset="0"/>
              </a:rPr>
              <a:t>нелегальних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полігонів</a:t>
            </a:r>
            <a:r>
              <a:rPr lang="ru-RU" dirty="0" smtClean="0">
                <a:latin typeface="Times New Roman" panose="02020603050405020304" pitchFamily="18" charset="0"/>
                <a:cs typeface="Times New Roman" panose="02020603050405020304" pitchFamily="18" charset="0"/>
              </a:rPr>
              <a:t> ТПВ, </a:t>
            </a:r>
            <a:r>
              <a:rPr lang="ru-RU" dirty="0">
                <a:latin typeface="Times New Roman" panose="02020603050405020304" pitchFamily="18" charset="0"/>
                <a:cs typeface="Times New Roman" panose="02020603050405020304" pitchFamily="18" charset="0"/>
              </a:rPr>
              <a:t>які в основному </a:t>
            </a:r>
            <a:r>
              <a:rPr lang="ru-RU" dirty="0" smtClean="0">
                <a:latin typeface="Times New Roman" panose="02020603050405020304" pitchFamily="18" charset="0"/>
                <a:cs typeface="Times New Roman" panose="02020603050405020304" pitchFamily="18" charset="0"/>
              </a:rPr>
              <a:t>межують з полями, </a:t>
            </a:r>
            <a:r>
              <a:rPr lang="ru-RU" dirty="0">
                <a:latin typeface="Times New Roman" panose="02020603050405020304" pitchFamily="18" charset="0"/>
                <a:cs typeface="Times New Roman" panose="02020603050405020304" pitchFamily="18" charset="0"/>
              </a:rPr>
              <a:t>де вирощуються традиційні сільськогосподарські продукти. Більше 25</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полігонів</a:t>
            </a:r>
            <a:r>
              <a:rPr lang="ru-RU" dirty="0" smtClean="0">
                <a:latin typeface="Times New Roman" panose="02020603050405020304" pitchFamily="18" charset="0"/>
                <a:cs typeface="Times New Roman" panose="02020603050405020304" pitchFamily="18" charset="0"/>
              </a:rPr>
              <a:t> ТПВ перевантажені </a:t>
            </a:r>
            <a:r>
              <a:rPr lang="ru-RU" dirty="0">
                <a:latin typeface="Times New Roman" panose="02020603050405020304" pitchFamily="18" charset="0"/>
                <a:cs typeface="Times New Roman" panose="02020603050405020304" pitchFamily="18" charset="0"/>
              </a:rPr>
              <a:t>і не відповідають санітарним вимогам.</a:t>
            </a:r>
            <a:endParaRPr lang="uk-UA" sz="2000" dirty="0">
              <a:latin typeface="Times New Roman" panose="02020603050405020304" pitchFamily="18" charset="0"/>
              <a:cs typeface="Times New Roman" panose="02020603050405020304" pitchFamily="18" charset="0"/>
            </a:endParaRPr>
          </a:p>
        </p:txBody>
      </p:sp>
      <p:pic>
        <p:nvPicPr>
          <p:cNvPr id="6" name="Picture 2" descr="https://storage1b.censor.net.ua/images/1/8/c/0/18c0c3aa6808e477ad9a1a8dca3a0e48/original.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63800" b="87677" l="6981" r="33273">
                        <a14:foregroundMark x1="7253" y1="69320" x2="6981" y2="70218"/>
                        <a14:foregroundMark x1="12058" y1="72144" x2="12965" y2="71887"/>
                        <a14:foregroundMark x1="11786" y1="65982" x2="10879" y2="63800"/>
                        <a14:foregroundMark x1="17044" y1="65083" x2="17044" y2="65083"/>
                        <a14:foregroundMark x1="18223" y1="66367" x2="18223" y2="66367"/>
                        <a14:foregroundMark x1="19220" y1="65982" x2="19220" y2="65982"/>
                        <a14:foregroundMark x1="21759" y1="65212" x2="21759" y2="65212"/>
                        <a14:foregroundMark x1="22937" y1="66110" x2="22937" y2="66110"/>
                        <a14:foregroundMark x1="8704" y1="79589" x2="8704" y2="79589"/>
                        <a14:foregroundMark x1="10517" y1="78947" x2="10517" y2="78947"/>
                        <a14:foregroundMark x1="10789" y1="80745" x2="10789" y2="80745"/>
                        <a14:foregroundMark x1="9338" y1="83569" x2="9066" y2="79718"/>
                        <a14:foregroundMark x1="10789" y1="83184" x2="10607" y2="79204"/>
                        <a14:foregroundMark x1="8069" y1="86906" x2="7253" y2="87677"/>
                        <a14:foregroundMark x1="16138" y1="79332" x2="16138" y2="79332"/>
                        <a14:foregroundMark x1="17316" y1="80873" x2="17316" y2="80873"/>
                        <a14:foregroundMark x1="16138" y1="78691" x2="16138" y2="78691"/>
                        <a14:foregroundMark x1="19130" y1="78049" x2="19130" y2="78049"/>
                        <a14:foregroundMark x1="19220" y1="81001" x2="19130" y2="78306"/>
                        <a14:foregroundMark x1="20036" y1="78562" x2="20852" y2="78819"/>
                        <a14:foregroundMark x1="20399" y1="80873" x2="21940" y2="77920"/>
                        <a14:foregroundMark x1="22121" y1="80745" x2="21940" y2="80103"/>
                      </a14:backgroundRemoval>
                    </a14:imgEffect>
                  </a14:imgLayer>
                </a14:imgProps>
              </a:ext>
              <a:ext uri="{28A0092B-C50C-407E-A947-70E740481C1C}">
                <a14:useLocalDpi xmlns:a14="http://schemas.microsoft.com/office/drawing/2010/main" val="0"/>
              </a:ext>
            </a:extLst>
          </a:blip>
          <a:srcRect l="4711" t="61261" r="63479" b="9550"/>
          <a:stretch/>
        </p:blipFill>
        <p:spPr bwMode="auto">
          <a:xfrm>
            <a:off x="217932" y="2800588"/>
            <a:ext cx="3345956" cy="30517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p:cNvSpPr txBox="1">
            <a:spLocks noChangeArrowheads="1"/>
          </p:cNvSpPr>
          <p:nvPr/>
        </p:nvSpPr>
        <p:spPr bwMode="auto">
          <a:xfrm>
            <a:off x="7037042" y="3099534"/>
            <a:ext cx="1144607" cy="338554"/>
          </a:xfrm>
          <a:prstGeom prst="rect">
            <a:avLst/>
          </a:prstGeom>
          <a:noFill/>
          <a:ln w="9525">
            <a:noFill/>
            <a:miter lim="800000"/>
            <a:headEnd/>
            <a:tailEnd/>
          </a:ln>
        </p:spPr>
        <p:txBody>
          <a:bodyPr wrap="square">
            <a:spAutoFit/>
          </a:bodyPr>
          <a:lstStyle/>
          <a:p>
            <a:r>
              <a:rPr lang="ru-RU" sz="1600" dirty="0" smtClean="0">
                <a:solidFill>
                  <a:srgbClr val="000000"/>
                </a:solidFill>
                <a:latin typeface="Times New Roman" panose="02020603050405020304" pitchFamily="18" charset="0"/>
                <a:cs typeface="Times New Roman" panose="02020603050405020304" pitchFamily="18" charset="0"/>
              </a:rPr>
              <a:t>полігонів</a:t>
            </a:r>
            <a:endParaRPr lang="uk-UA" sz="1600" dirty="0">
              <a:solidFill>
                <a:srgbClr val="0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283968" y="4156054"/>
            <a:ext cx="1584176" cy="584775"/>
          </a:xfrm>
          <a:prstGeom prst="rect">
            <a:avLst/>
          </a:prstGeom>
        </p:spPr>
        <p:txBody>
          <a:bodyPr wrap="square">
            <a:spAutoFit/>
          </a:bodyPr>
          <a:lstStyle/>
          <a:p>
            <a:pPr algn="ctr"/>
            <a:r>
              <a:rPr lang="ru-RU" sz="1600" dirty="0" err="1" smtClean="0">
                <a:latin typeface="Times New Roman" panose="02020603050405020304" pitchFamily="18" charset="0"/>
                <a:cs typeface="Times New Roman" panose="02020603050405020304" pitchFamily="18" charset="0"/>
              </a:rPr>
              <a:t>захоронюються</a:t>
            </a:r>
            <a:r>
              <a:rPr lang="ru-RU" sz="1600" dirty="0" smtClean="0">
                <a:latin typeface="Times New Roman" panose="02020603050405020304" pitchFamily="18" charset="0"/>
                <a:cs typeface="Times New Roman" panose="02020603050405020304" pitchFamily="18" charset="0"/>
              </a:rPr>
              <a:t> на полігонах</a:t>
            </a:r>
            <a:endParaRPr lang="uk-UA" sz="1600"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153274" y="3426047"/>
            <a:ext cx="1546518" cy="523220"/>
          </a:xfrm>
          <a:prstGeom prst="rect">
            <a:avLst/>
          </a:prstGeom>
        </p:spPr>
        <p:txBody>
          <a:bodyPr wrap="square">
            <a:spAutoFit/>
          </a:bodyPr>
          <a:lstStyle/>
          <a:p>
            <a:pPr algn="ctr"/>
            <a:r>
              <a:rPr lang="ru-RU" sz="1400" dirty="0" err="1" smtClean="0">
                <a:latin typeface="Times New Roman" panose="02020603050405020304" pitchFamily="18" charset="0"/>
                <a:cs typeface="Times New Roman" panose="02020603050405020304" pitchFamily="18" charset="0"/>
              </a:rPr>
              <a:t>сортується</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переробляється</a:t>
            </a:r>
            <a:r>
              <a:rPr lang="ru-RU" sz="1400" dirty="0" smtClean="0">
                <a:latin typeface="Times New Roman" panose="02020603050405020304" pitchFamily="18" charset="0"/>
                <a:cs typeface="Times New Roman" panose="02020603050405020304" pitchFamily="18" charset="0"/>
              </a:rPr>
              <a:t> </a:t>
            </a:r>
            <a:endParaRPr lang="uk-UA" sz="1400" dirty="0">
              <a:latin typeface="Times New Roman" panose="02020603050405020304" pitchFamily="18" charset="0"/>
              <a:cs typeface="Times New Roman" panose="02020603050405020304" pitchFamily="18" charset="0"/>
            </a:endParaRPr>
          </a:p>
        </p:txBody>
      </p:sp>
      <p:pic>
        <p:nvPicPr>
          <p:cNvPr id="12" name="Picture 2" descr="https://storage1b.censor.net.ua/images/1/8/c/0/18c0c3aa6808e477ad9a1a8dca3a0e48/original.jpg"/>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64827" b="89859" l="66818" r="94379">
                        <a14:foregroundMark x1="77335" y1="70603" x2="77335" y2="70603"/>
                        <a14:foregroundMark x1="80780" y1="66239" x2="80780" y2="66239"/>
                        <a14:foregroundMark x1="76881" y1="65597" x2="76881" y2="65597"/>
                        <a14:foregroundMark x1="74977" y1="65725" x2="74977" y2="65725"/>
                        <a14:foregroundMark x1="80598" y1="72144" x2="75340" y2="67779"/>
                        <a14:foregroundMark x1="83137" y1="67908" x2="83137" y2="67908"/>
                        <a14:foregroundMark x1="85131" y1="68036" x2="85131" y2="68036"/>
                        <a14:foregroundMark x1="86038" y1="68549" x2="86038" y2="68549"/>
                        <a14:foregroundMark x1="88214" y1="68036" x2="88214" y2="68036"/>
                        <a14:foregroundMark x1="73436" y1="80359" x2="82956" y2="89474"/>
                        <a14:foregroundMark x1="75975" y1="87163" x2="77607" y2="87548"/>
                        <a14:foregroundMark x1="70988" y1="88960" x2="66908" y2="89987"/>
                        <a14:foregroundMark x1="74343" y1="84596" x2="79510" y2="86008"/>
                        <a14:foregroundMark x1="78241" y1="86650" x2="74071" y2="86264"/>
                        <a14:foregroundMark x1="80054" y1="84724" x2="79057" y2="82413"/>
                        <a14:foregroundMark x1="75975" y1="78177" x2="75975" y2="78177"/>
                        <a14:foregroundMark x1="73889" y1="75610" x2="73889" y2="75610"/>
                        <a14:foregroundMark x1="83772" y1="79589" x2="83772" y2="79589"/>
                        <a14:foregroundMark x1="85494" y1="80488" x2="85494" y2="80488"/>
                        <a14:foregroundMark x1="85041" y1="81258" x2="86854" y2="81258"/>
                        <a14:foregroundMark x1="89121" y1="80103" x2="90027" y2="79718"/>
                        <a14:foregroundMark x1="91115" y1="80488" x2="91296" y2="79718"/>
                        <a14:foregroundMark x1="93291" y1="80359" x2="94379" y2="80488"/>
                      </a14:backgroundRemoval>
                    </a14:imgEffect>
                  </a14:imgLayer>
                </a14:imgProps>
              </a:ext>
              <a:ext uri="{28A0092B-C50C-407E-A947-70E740481C1C}">
                <a14:useLocalDpi xmlns:a14="http://schemas.microsoft.com/office/drawing/2010/main" val="0"/>
              </a:ext>
            </a:extLst>
          </a:blip>
          <a:srcRect l="65811" t="62175" r="2604" b="8636"/>
          <a:stretch/>
        </p:blipFill>
        <p:spPr bwMode="auto">
          <a:xfrm>
            <a:off x="5508104" y="2037062"/>
            <a:ext cx="3059832" cy="40713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storage1b.censor.net.ua/images/1/8/c/0/18c0c3aa6808e477ad9a1a8dca3a0e48/original.jpg"/>
          <p:cNvPicPr>
            <a:picLocks noChangeAspect="1" noChangeArrowheads="1"/>
          </p:cNvPicPr>
          <p:nvPr/>
        </p:nvPicPr>
        <p:blipFill rotWithShape="1">
          <a:blip r:embed="rId5">
            <a:extLst>
              <a:ext uri="{BEBA8EAE-BF5A-486C-A8C5-ECC9F3942E4B}">
                <a14:imgProps xmlns:a14="http://schemas.microsoft.com/office/drawing/2010/main">
                  <a14:imgLayer r:embed="rId3">
                    <a14:imgEffect>
                      <a14:backgroundRemoval t="63415" b="86778" l="36446" r="45331">
                        <a14:foregroundMark x1="43246" y1="77535" x2="45603" y2="77535"/>
                        <a14:foregroundMark x1="37806" y1="77535" x2="36446" y2="77022"/>
                      </a14:backgroundRemoval>
                    </a14:imgEffect>
                  </a14:imgLayer>
                </a14:imgProps>
              </a:ext>
              <a:ext uri="{28A0092B-C50C-407E-A947-70E740481C1C}">
                <a14:useLocalDpi xmlns:a14="http://schemas.microsoft.com/office/drawing/2010/main" val="0"/>
              </a:ext>
            </a:extLst>
          </a:blip>
          <a:srcRect l="36473" t="61261" r="53927" b="9550"/>
          <a:stretch/>
        </p:blipFill>
        <p:spPr bwMode="auto">
          <a:xfrm>
            <a:off x="2632633" y="2248958"/>
            <a:ext cx="1800888" cy="364751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storage1b.censor.net.ua/images/1/8/c/0/18c0c3aa6808e477ad9a1a8dca3a0e48/original.jpg"/>
          <p:cNvPicPr>
            <a:picLocks noChangeAspect="1" noChangeArrowheads="1"/>
          </p:cNvPicPr>
          <p:nvPr/>
        </p:nvPicPr>
        <p:blipFill rotWithShape="1">
          <a:blip r:embed="rId6">
            <a:extLst>
              <a:ext uri="{BEBA8EAE-BF5A-486C-A8C5-ECC9F3942E4B}">
                <a14:imgProps xmlns:a14="http://schemas.microsoft.com/office/drawing/2010/main">
                  <a14:imgLayer r:embed="rId3">
                    <a14:imgEffect>
                      <a14:backgroundRemoval t="63928" b="87420" l="49501" r="64642">
                        <a14:foregroundMark x1="51768" y1="73042" x2="49592" y2="72015"/>
                        <a14:foregroundMark x1="57570" y1="75481" x2="57570" y2="72786"/>
                        <a14:foregroundMark x1="60018" y1="72272" x2="60018" y2="72272"/>
                        <a14:foregroundMark x1="62103" y1="72657" x2="62103" y2="72657"/>
                        <a14:foregroundMark x1="63010" y1="73941" x2="63010" y2="73941"/>
                        <a14:foregroundMark x1="64642" y1="73941" x2="64642" y2="73941"/>
                        <a14:backgroundMark x1="58840" y1="81772" x2="55213" y2="77664"/>
                      </a14:backgroundRemoval>
                    </a14:imgEffect>
                  </a14:imgLayer>
                </a14:imgProps>
              </a:ext>
              <a:ext uri="{28A0092B-C50C-407E-A947-70E740481C1C}">
                <a14:useLocalDpi xmlns:a14="http://schemas.microsoft.com/office/drawing/2010/main" val="0"/>
              </a:ext>
            </a:extLst>
          </a:blip>
          <a:srcRect l="48741" t="61261" r="34444" b="9550"/>
          <a:stretch/>
        </p:blipFill>
        <p:spPr bwMode="auto">
          <a:xfrm>
            <a:off x="4283967" y="2174068"/>
            <a:ext cx="1961715" cy="3266040"/>
          </a:xfrm>
          <a:prstGeom prst="rect">
            <a:avLst/>
          </a:prstGeom>
          <a:noFill/>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1153274" y="4898964"/>
            <a:ext cx="1177105" cy="307777"/>
          </a:xfrm>
          <a:prstGeom prst="rect">
            <a:avLst/>
          </a:prstGeom>
        </p:spPr>
        <p:txBody>
          <a:bodyPr wrap="square">
            <a:spAutoFit/>
          </a:bodyPr>
          <a:lstStyle/>
          <a:p>
            <a:pPr algn="ctr"/>
            <a:r>
              <a:rPr lang="ru-RU" sz="1400" dirty="0" smtClean="0">
                <a:latin typeface="Times New Roman" panose="02020603050405020304" pitchFamily="18" charset="0"/>
                <a:cs typeface="Times New Roman" panose="02020603050405020304" pitchFamily="18" charset="0"/>
              </a:rPr>
              <a:t>спалюються </a:t>
            </a:r>
            <a:endParaRPr lang="uk-UA" sz="1400" dirty="0">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7225714" y="4883575"/>
            <a:ext cx="767261" cy="338554"/>
          </a:xfrm>
          <a:prstGeom prst="rect">
            <a:avLst/>
          </a:prstGeom>
        </p:spPr>
        <p:txBody>
          <a:bodyPr wrap="none">
            <a:spAutoFit/>
          </a:bodyPr>
          <a:lstStyle/>
          <a:p>
            <a:r>
              <a:rPr lang="ru-RU" sz="1600" dirty="0" smtClean="0">
                <a:solidFill>
                  <a:srgbClr val="000000"/>
                </a:solidFill>
                <a:latin typeface="Times New Roman" panose="02020603050405020304" pitchFamily="18" charset="0"/>
                <a:cs typeface="Times New Roman" panose="02020603050405020304" pitchFamily="18" charset="0"/>
              </a:rPr>
              <a:t>звалищ</a:t>
            </a:r>
            <a:endParaRPr lang="en-GB"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9287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артинки по запросу solid waste ukraine"/>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3068" l="118" r="98824">
                        <a14:foregroundMark x1="21294" y1="47834" x2="235" y2="45234"/>
                        <a14:foregroundMark x1="22588" y1="23397" x2="11294" y2="7799"/>
                        <a14:foregroundMark x1="60824" y1="9532" x2="63647" y2="173"/>
                        <a14:foregroundMark x1="86353" y1="38821" x2="98941" y2="46274"/>
                        <a14:foregroundMark x1="69412" y1="86482" x2="72118" y2="93068"/>
                        <a14:foregroundMark x1="8353" y1="63605" x2="8353" y2="63605"/>
                        <a14:foregroundMark x1="9765" y1="70017" x2="9765" y2="70017"/>
                        <a14:foregroundMark x1="10353" y1="76603" x2="10353" y2="76603"/>
                        <a14:foregroundMark x1="10118" y1="83536" x2="10118" y2="83536"/>
                        <a14:foregroundMark x1="13176" y1="61698" x2="27529" y2="62565"/>
                        <a14:foregroundMark x1="12941" y1="62912" x2="27647" y2="60659"/>
                        <a14:foregroundMark x1="12824" y1="69151" x2="30000" y2="69151"/>
                        <a14:foregroundMark x1="12824" y1="68458" x2="29176" y2="68111"/>
                        <a14:foregroundMark x1="12118" y1="60485" x2="29529" y2="59965"/>
                        <a14:foregroundMark x1="29529" y1="60485" x2="29647" y2="84922"/>
                        <a14:foregroundMark x1="29529" y1="85269" x2="11765" y2="84749"/>
                        <a14:foregroundMark x1="12000" y1="84749" x2="12235" y2="68284"/>
                        <a14:backgroundMark x1="12353" y1="59792" x2="28941" y2="58752"/>
                      </a14:backgroundRemoval>
                    </a14:imgEffect>
                  </a14:imgLayer>
                </a14:imgProps>
              </a:ext>
              <a:ext uri="{28A0092B-C50C-407E-A947-70E740481C1C}">
                <a14:useLocalDpi xmlns:a14="http://schemas.microsoft.com/office/drawing/2010/main" val="0"/>
              </a:ext>
            </a:extLst>
          </a:blip>
          <a:srcRect/>
          <a:stretch>
            <a:fillRect/>
          </a:stretch>
        </p:blipFill>
        <p:spPr bwMode="auto">
          <a:xfrm>
            <a:off x="683568" y="1192424"/>
            <a:ext cx="7353706" cy="499187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39552" y="6184294"/>
            <a:ext cx="8160520" cy="461665"/>
          </a:xfrm>
          <a:prstGeom prst="rect">
            <a:avLst/>
          </a:prstGeom>
        </p:spPr>
        <p:txBody>
          <a:bodyPr wrap="square">
            <a:spAutoFit/>
          </a:bodyPr>
          <a:lstStyle/>
          <a:p>
            <a:pPr algn="ctr"/>
            <a:r>
              <a:rPr lang="ru-RU" sz="2400" b="1" dirty="0"/>
              <a:t>Україна: площа, зайнята муніципальними ТПВ</a:t>
            </a:r>
            <a:endParaRPr lang="uk-UA" sz="2400" b="1" dirty="0"/>
          </a:p>
        </p:txBody>
      </p:sp>
      <p:sp>
        <p:nvSpPr>
          <p:cNvPr id="6" name="Прямоугольник 5"/>
          <p:cNvSpPr/>
          <p:nvPr/>
        </p:nvSpPr>
        <p:spPr>
          <a:xfrm>
            <a:off x="328998" y="176761"/>
            <a:ext cx="8059426" cy="923330"/>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Тільки легальні полігони займають площу близько 10 тисяч гектарів. На цій карті показано скільки гектарів зайнято відходами в </a:t>
            </a:r>
            <a:r>
              <a:rPr lang="ru-RU" dirty="0" err="1">
                <a:latin typeface="Times New Roman" panose="02020603050405020304" pitchFamily="18" charset="0"/>
                <a:cs typeface="Times New Roman" panose="02020603050405020304" pitchFamily="18" charset="0"/>
              </a:rPr>
              <a:t>різних</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областях </a:t>
            </a:r>
            <a:r>
              <a:rPr lang="ru-RU" dirty="0">
                <a:latin typeface="Times New Roman" panose="02020603050405020304" pitchFamily="18" charset="0"/>
                <a:cs typeface="Times New Roman" panose="02020603050405020304" pitchFamily="18" charset="0"/>
              </a:rPr>
              <a:t>України. Нелегальні сміттєзвалища займають площу близько 5% всієї країни.</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9657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350711" cy="1143000"/>
          </a:xfrm>
        </p:spPr>
        <p:txBody>
          <a:bodyPr/>
          <a:lstStyle/>
          <a:p>
            <a:pPr marL="0" indent="0" algn="ctr">
              <a:buNone/>
            </a:pPr>
            <a:r>
              <a:rPr lang="ru-RU" sz="4000" b="1" dirty="0">
                <a:effectLst/>
              </a:rPr>
              <a:t>Управління відходами в Грузії</a:t>
            </a:r>
            <a:endParaRPr lang="uk-UA" sz="4000" b="1" dirty="0"/>
          </a:p>
        </p:txBody>
      </p:sp>
      <p:sp>
        <p:nvSpPr>
          <p:cNvPr id="4" name="Content Placeholder 2"/>
          <p:cNvSpPr>
            <a:spLocks noGrp="1"/>
          </p:cNvSpPr>
          <p:nvPr>
            <p:ph idx="1"/>
          </p:nvPr>
        </p:nvSpPr>
        <p:spPr>
          <a:xfrm>
            <a:off x="0" y="5733256"/>
            <a:ext cx="3563888" cy="608676"/>
          </a:xfrm>
          <a:prstGeom prst="rect">
            <a:avLst/>
          </a:prstGeom>
        </p:spPr>
        <p:txBody>
          <a:bodyPr>
            <a:normAutofit fontScale="85000" lnSpcReduction="20000"/>
          </a:bodyPr>
          <a:lstStyle/>
          <a:p>
            <a:pPr marL="0" indent="0" algn="ctr">
              <a:buNone/>
            </a:pPr>
            <a:r>
              <a:rPr lang="ru-RU" sz="2400" dirty="0">
                <a:latin typeface="Times New Roman" panose="02020603050405020304" pitchFamily="18" charset="0"/>
                <a:cs typeface="Times New Roman" panose="02020603050405020304" pitchFamily="18" charset="0"/>
              </a:rPr>
              <a:t>Щорічне утворення відходів в Тбілісі</a:t>
            </a:r>
            <a:r>
              <a:rPr lang="en-US" sz="2400" dirty="0">
                <a:latin typeface="Times New Roman" panose="02020603050405020304" pitchFamily="18" charset="0"/>
                <a:cs typeface="Times New Roman" panose="02020603050405020304" pitchFamily="18" charset="0"/>
              </a:rPr>
              <a:t>, 2007-2009</a:t>
            </a:r>
          </a:p>
          <a:p>
            <a:pPr algn="ctr"/>
            <a:endParaRPr lang="en-US" sz="2400" dirty="0"/>
          </a:p>
        </p:txBody>
      </p:sp>
      <p:pic>
        <p:nvPicPr>
          <p:cNvPr id="5" name="Picture 3"/>
          <p:cNvPicPr/>
          <p:nvPr/>
        </p:nvPicPr>
        <p:blipFill rotWithShape="1">
          <a:blip r:embed="rId2">
            <a:extLst/>
          </a:blip>
          <a:srcRect l="1558" t="1724" r="1558" b="1724"/>
          <a:stretch/>
        </p:blipFill>
        <p:spPr bwMode="auto">
          <a:xfrm>
            <a:off x="3275857" y="1205940"/>
            <a:ext cx="5184575" cy="3592217"/>
          </a:xfrm>
          <a:prstGeom prst="rect">
            <a:avLst/>
          </a:prstGeom>
          <a:noFill/>
          <a:ln>
            <a:solidFill>
              <a:schemeClr val="tx1"/>
            </a:solidFill>
          </a:ln>
        </p:spPr>
      </p:pic>
      <p:pic>
        <p:nvPicPr>
          <p:cNvPr id="6" name="Picture 1"/>
          <p:cNvPicPr>
            <a:picLocks noChangeAspect="1"/>
          </p:cNvPicPr>
          <p:nvPr/>
        </p:nvPicPr>
        <p:blipFill rotWithShape="1">
          <a:blip r:embed="rId3"/>
          <a:srcRect r="30203"/>
          <a:stretch/>
        </p:blipFill>
        <p:spPr>
          <a:xfrm>
            <a:off x="107505" y="1176196"/>
            <a:ext cx="3168352" cy="3592217"/>
          </a:xfrm>
          <a:prstGeom prst="rect">
            <a:avLst/>
          </a:prstGeom>
          <a:ln>
            <a:solidFill>
              <a:schemeClr val="tx1"/>
            </a:solidFill>
          </a:ln>
        </p:spPr>
      </p:pic>
      <p:sp>
        <p:nvSpPr>
          <p:cNvPr id="7" name="Content Placeholder 2"/>
          <p:cNvSpPr txBox="1">
            <a:spLocks/>
          </p:cNvSpPr>
          <p:nvPr/>
        </p:nvSpPr>
        <p:spPr>
          <a:xfrm>
            <a:off x="3491881" y="5712827"/>
            <a:ext cx="4968552" cy="60867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2200" dirty="0">
                <a:latin typeface="Times New Roman" panose="02020603050405020304" pitchFamily="18" charset="0"/>
                <a:cs typeface="Times New Roman" panose="02020603050405020304" pitchFamily="18" charset="0"/>
              </a:rPr>
              <a:t>Обсяги відходів по місяцях, </a:t>
            </a:r>
            <a:r>
              <a:rPr lang="en-US" sz="2200" dirty="0">
                <a:latin typeface="Times New Roman" panose="02020603050405020304" pitchFamily="18" charset="0"/>
                <a:cs typeface="Times New Roman" panose="02020603050405020304" pitchFamily="18" charset="0"/>
              </a:rPr>
              <a:t>2011-2013 (</a:t>
            </a:r>
            <a:r>
              <a:rPr lang="ru-RU" sz="2200" dirty="0">
                <a:latin typeface="Times New Roman" panose="02020603050405020304" pitchFamily="18" charset="0"/>
                <a:cs typeface="Times New Roman" panose="02020603050405020304" pitchFamily="18" charset="0"/>
              </a:rPr>
              <a:t>Тбілісі</a:t>
            </a:r>
            <a:r>
              <a:rPr lang="en-US" sz="2200" dirty="0">
                <a:latin typeface="Times New Roman" panose="02020603050405020304" pitchFamily="18" charset="0"/>
                <a:cs typeface="Times New Roman" panose="02020603050405020304" pitchFamily="18" charset="0"/>
              </a:rPr>
              <a:t>)</a:t>
            </a:r>
          </a:p>
          <a:p>
            <a:endParaRPr lang="en-US" sz="2400" dirty="0"/>
          </a:p>
        </p:txBody>
      </p:sp>
      <p:pic>
        <p:nvPicPr>
          <p:cNvPr id="8" name="Picture 1"/>
          <p:cNvPicPr>
            <a:picLocks noChangeAspect="1"/>
          </p:cNvPicPr>
          <p:nvPr/>
        </p:nvPicPr>
        <p:blipFill rotWithShape="1">
          <a:blip r:embed="rId3"/>
          <a:srcRect l="68306" t="30307" b="50850"/>
          <a:stretch/>
        </p:blipFill>
        <p:spPr>
          <a:xfrm>
            <a:off x="755106" y="4852021"/>
            <a:ext cx="1510212" cy="676893"/>
          </a:xfrm>
          <a:prstGeom prst="rect">
            <a:avLst/>
          </a:prstGeom>
          <a:ln>
            <a:solidFill>
              <a:schemeClr val="tx1"/>
            </a:solidFill>
          </a:ln>
        </p:spPr>
      </p:pic>
      <p:sp>
        <p:nvSpPr>
          <p:cNvPr id="3" name="Прямокутник 2">
            <a:extLst>
              <a:ext uri="{FF2B5EF4-FFF2-40B4-BE49-F238E27FC236}">
                <a16:creationId xmlns:a16="http://schemas.microsoft.com/office/drawing/2014/main" xmlns="" id="{25D3D5C4-FE15-47E2-9FB9-3AB7DF3ADFC6}"/>
              </a:ext>
            </a:extLst>
          </p:cNvPr>
          <p:cNvSpPr/>
          <p:nvPr/>
        </p:nvSpPr>
        <p:spPr>
          <a:xfrm>
            <a:off x="1115616" y="4972755"/>
            <a:ext cx="1080120" cy="4879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Прямокутник 8">
            <a:extLst>
              <a:ext uri="{FF2B5EF4-FFF2-40B4-BE49-F238E27FC236}">
                <a16:creationId xmlns:a16="http://schemas.microsoft.com/office/drawing/2014/main" xmlns="" id="{5CD24A0E-33C8-4517-95B6-7037805E1436}"/>
              </a:ext>
            </a:extLst>
          </p:cNvPr>
          <p:cNvSpPr/>
          <p:nvPr/>
        </p:nvSpPr>
        <p:spPr>
          <a:xfrm>
            <a:off x="971601" y="4906536"/>
            <a:ext cx="1293718" cy="616772"/>
          </a:xfrm>
          <a:prstGeom prst="rect">
            <a:avLst/>
          </a:prstGeom>
        </p:spPr>
        <p:txBody>
          <a:bodyPr wrap="square">
            <a:spAutoFit/>
          </a:bodyPr>
          <a:lstStyle/>
          <a:p>
            <a:pPr>
              <a:lnSpc>
                <a:spcPct val="150000"/>
              </a:lnSpc>
            </a:pPr>
            <a:r>
              <a:rPr lang="ru-RU" sz="1200" dirty="0">
                <a:latin typeface="Times New Roman" panose="02020603050405020304" pitchFamily="18" charset="0"/>
                <a:cs typeface="Times New Roman" panose="02020603050405020304" pitchFamily="18" charset="0"/>
              </a:rPr>
              <a:t>інші </a:t>
            </a:r>
          </a:p>
          <a:p>
            <a:pPr>
              <a:lnSpc>
                <a:spcPct val="150000"/>
              </a:lnSpc>
            </a:pPr>
            <a:r>
              <a:rPr lang="ru-RU" sz="1200" dirty="0" err="1">
                <a:latin typeface="Times New Roman" panose="02020603050405020304" pitchFamily="18" charset="0"/>
                <a:cs typeface="Times New Roman" panose="02020603050405020304" pitchFamily="18" charset="0"/>
              </a:rPr>
              <a:t>п</a:t>
            </a:r>
            <a:r>
              <a:rPr lang="ru-RU" sz="1200" dirty="0" err="1" smtClean="0">
                <a:latin typeface="Times New Roman" panose="02020603050405020304" pitchFamily="18" charset="0"/>
                <a:cs typeface="Times New Roman" panose="02020603050405020304" pitchFamily="18" charset="0"/>
              </a:rPr>
              <a:t>обутові</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відходи</a:t>
            </a:r>
            <a:endParaRPr lang="uk-UA" sz="1200" dirty="0"/>
          </a:p>
        </p:txBody>
      </p:sp>
    </p:spTree>
    <p:extLst>
      <p:ext uri="{BB962C8B-B14F-4D97-AF65-F5344CB8AC3E}">
        <p14:creationId xmlns:p14="http://schemas.microsoft.com/office/powerpoint/2010/main" val="1155852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0801" y="269843"/>
            <a:ext cx="6512511" cy="1143000"/>
          </a:xfrm>
        </p:spPr>
        <p:txBody>
          <a:bodyPr/>
          <a:lstStyle/>
          <a:p>
            <a:pPr marL="0" indent="0" algn="ctr">
              <a:buNone/>
            </a:pPr>
            <a:r>
              <a:rPr lang="ru-RU" sz="4000" b="1" dirty="0" err="1"/>
              <a:t>М</a:t>
            </a:r>
            <a:r>
              <a:rPr lang="ru-RU" sz="4000" b="1" dirty="0" err="1" smtClean="0"/>
              <a:t>орфологічний</a:t>
            </a:r>
            <a:r>
              <a:rPr lang="ru-RU" sz="4000" b="1" dirty="0" smtClean="0"/>
              <a:t> </a:t>
            </a:r>
            <a:r>
              <a:rPr lang="ru-RU" sz="4000" b="1" dirty="0"/>
              <a:t>склад</a:t>
            </a:r>
            <a:endParaRPr lang="uk-UA" sz="4000" b="1" dirty="0"/>
          </a:p>
        </p:txBody>
      </p:sp>
      <p:sp>
        <p:nvSpPr>
          <p:cNvPr id="7" name="Прямоугольник 6"/>
          <p:cNvSpPr/>
          <p:nvPr/>
        </p:nvSpPr>
        <p:spPr>
          <a:xfrm>
            <a:off x="521218" y="5415996"/>
            <a:ext cx="3312368" cy="646331"/>
          </a:xfrm>
          <a:prstGeom prst="rect">
            <a:avLst/>
          </a:prstGeom>
        </p:spPr>
        <p:txBody>
          <a:bodyPr wrap="square">
            <a:spAutoFit/>
          </a:bodyPr>
          <a:lstStyle/>
          <a:p>
            <a:pPr algn="ctr" fontAlgn="base">
              <a:spcBef>
                <a:spcPct val="0"/>
              </a:spcBef>
              <a:spcAft>
                <a:spcPct val="0"/>
              </a:spcAft>
            </a:pPr>
            <a:r>
              <a:rPr lang="ru-RU" altLang="en-US" b="1" i="1" dirty="0">
                <a:cs typeface="Arial" panose="020B0604020202020204" pitchFamily="34" charset="0"/>
              </a:rPr>
              <a:t>Морфологічний склад відходів в Тбілісі</a:t>
            </a:r>
          </a:p>
        </p:txBody>
      </p:sp>
      <p:sp>
        <p:nvSpPr>
          <p:cNvPr id="11" name="Прямоугольник 10"/>
          <p:cNvSpPr/>
          <p:nvPr/>
        </p:nvSpPr>
        <p:spPr>
          <a:xfrm>
            <a:off x="4701556" y="5415996"/>
            <a:ext cx="3312368" cy="646331"/>
          </a:xfrm>
          <a:prstGeom prst="rect">
            <a:avLst/>
          </a:prstGeom>
        </p:spPr>
        <p:txBody>
          <a:bodyPr wrap="square">
            <a:spAutoFit/>
          </a:bodyPr>
          <a:lstStyle/>
          <a:p>
            <a:pPr algn="ctr" fontAlgn="base">
              <a:spcBef>
                <a:spcPct val="0"/>
              </a:spcBef>
              <a:spcAft>
                <a:spcPct val="0"/>
              </a:spcAft>
            </a:pPr>
            <a:r>
              <a:rPr lang="ru-RU" altLang="en-US" b="1" i="1" dirty="0">
                <a:cs typeface="Arial" panose="020B0604020202020204" pitchFamily="34" charset="0"/>
              </a:rPr>
              <a:t>Морфологічний склад в Кутаїсі</a:t>
            </a:r>
          </a:p>
        </p:txBody>
      </p:sp>
      <p:graphicFrame>
        <p:nvGraphicFramePr>
          <p:cNvPr id="5" name="Діаграма 4">
            <a:extLst>
              <a:ext uri="{FF2B5EF4-FFF2-40B4-BE49-F238E27FC236}">
                <a16:creationId xmlns:a16="http://schemas.microsoft.com/office/drawing/2014/main" xmlns="" id="{F740ED85-1413-489B-BB93-898D7B7C562B}"/>
              </a:ext>
            </a:extLst>
          </p:cNvPr>
          <p:cNvGraphicFramePr/>
          <p:nvPr>
            <p:extLst>
              <p:ext uri="{D42A27DB-BD31-4B8C-83A1-F6EECF244321}">
                <p14:modId xmlns:p14="http://schemas.microsoft.com/office/powerpoint/2010/main" val="2029708258"/>
              </p:ext>
            </p:extLst>
          </p:nvPr>
        </p:nvGraphicFramePr>
        <p:xfrm>
          <a:off x="395536" y="1351996"/>
          <a:ext cx="4608512" cy="406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Діаграма 12">
            <a:extLst>
              <a:ext uri="{FF2B5EF4-FFF2-40B4-BE49-F238E27FC236}">
                <a16:creationId xmlns:a16="http://schemas.microsoft.com/office/drawing/2014/main" xmlns="" id="{E629642D-61BC-490D-86FC-E6640349A275}"/>
              </a:ext>
            </a:extLst>
          </p:cNvPr>
          <p:cNvGraphicFramePr/>
          <p:nvPr>
            <p:extLst>
              <p:ext uri="{D42A27DB-BD31-4B8C-83A1-F6EECF244321}">
                <p14:modId xmlns:p14="http://schemas.microsoft.com/office/powerpoint/2010/main" val="3267354872"/>
              </p:ext>
            </p:extLst>
          </p:nvPr>
        </p:nvGraphicFramePr>
        <p:xfrm>
          <a:off x="4348827" y="1381779"/>
          <a:ext cx="4608512"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1717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p:cNvPicPr>
            <a:picLocks noChangeAspect="1"/>
          </p:cNvPicPr>
          <p:nvPr/>
        </p:nvPicPr>
        <p:blipFill rotWithShape="1">
          <a:blip r:embed="rId2"/>
          <a:srcRect l="5829" t="17435" r="6501" b="5757"/>
          <a:stretch/>
        </p:blipFill>
        <p:spPr>
          <a:xfrm>
            <a:off x="310694" y="207280"/>
            <a:ext cx="7986120" cy="4680519"/>
          </a:xfrm>
          <a:prstGeom prst="rect">
            <a:avLst/>
          </a:prstGeom>
          <a:ln>
            <a:solidFill>
              <a:schemeClr val="accent1"/>
            </a:solidFill>
          </a:ln>
        </p:spPr>
      </p:pic>
      <p:pic>
        <p:nvPicPr>
          <p:cNvPr id="5" name="Picture 3"/>
          <p:cNvPicPr>
            <a:picLocks noChangeAspect="1"/>
          </p:cNvPicPr>
          <p:nvPr/>
        </p:nvPicPr>
        <p:blipFill rotWithShape="1">
          <a:blip r:embed="rId3"/>
          <a:srcRect l="18382" t="48216" r="62888" b="31341"/>
          <a:stretch/>
        </p:blipFill>
        <p:spPr>
          <a:xfrm>
            <a:off x="684782" y="5371996"/>
            <a:ext cx="2288165" cy="1239891"/>
          </a:xfrm>
          <a:prstGeom prst="rect">
            <a:avLst/>
          </a:prstGeom>
        </p:spPr>
      </p:pic>
      <p:sp>
        <p:nvSpPr>
          <p:cNvPr id="3" name="Прямокутник 2">
            <a:extLst>
              <a:ext uri="{FF2B5EF4-FFF2-40B4-BE49-F238E27FC236}">
                <a16:creationId xmlns:a16="http://schemas.microsoft.com/office/drawing/2014/main" xmlns="" id="{20BFF4F0-4D8D-4F67-8F8F-0F80E8E3B792}"/>
              </a:ext>
            </a:extLst>
          </p:cNvPr>
          <p:cNvSpPr/>
          <p:nvPr/>
        </p:nvSpPr>
        <p:spPr>
          <a:xfrm>
            <a:off x="4427984" y="185231"/>
            <a:ext cx="3993060" cy="18422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Прямокутник 1">
            <a:extLst>
              <a:ext uri="{FF2B5EF4-FFF2-40B4-BE49-F238E27FC236}">
                <a16:creationId xmlns:a16="http://schemas.microsoft.com/office/drawing/2014/main" xmlns="" id="{E9E89126-4A46-46FF-A668-998DF9FC3C9F}"/>
              </a:ext>
            </a:extLst>
          </p:cNvPr>
          <p:cNvSpPr/>
          <p:nvPr/>
        </p:nvSpPr>
        <p:spPr>
          <a:xfrm>
            <a:off x="3779912" y="285675"/>
            <a:ext cx="4641132" cy="2092881"/>
          </a:xfrm>
          <a:prstGeom prst="rect">
            <a:avLst/>
          </a:prstGeom>
        </p:spPr>
        <p:txBody>
          <a:bodyPr wrap="square">
            <a:spAutoFit/>
          </a:bodyPr>
          <a:lstStyle/>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56 муніципальних полігонів для побутових відходів в 3 адміністративних районах</a:t>
            </a:r>
          </a:p>
          <a:p>
            <a:pPr marL="285750" indent="-285750">
              <a:buFont typeface="Arial" panose="020B0604020202020204" pitchFamily="34" charset="0"/>
              <a:buChar char="•"/>
            </a:pPr>
            <a:r>
              <a:rPr lang="ru-RU" sz="1600" dirty="0" smtClean="0">
                <a:latin typeface="Times New Roman" panose="02020603050405020304" pitchFamily="18" charset="0"/>
                <a:cs typeface="Times New Roman" panose="02020603050405020304" pitchFamily="18" charset="0"/>
              </a:rPr>
              <a:t>компанія </a:t>
            </a:r>
            <a:r>
              <a:rPr lang="ru-RU" sz="1600" dirty="0">
                <a:latin typeface="Times New Roman" panose="02020603050405020304" pitchFamily="18" charset="0"/>
                <a:cs typeface="Times New Roman" panose="02020603050405020304" pitchFamily="18" charset="0"/>
              </a:rPr>
              <a:t>з управління побутовими відходами - полігони в 9 регіонах</a:t>
            </a:r>
          </a:p>
          <a:p>
            <a:pPr marL="285750" indent="-285750">
              <a:buFont typeface="Arial" panose="020B0604020202020204" pitchFamily="34" charset="0"/>
              <a:buChar char="•"/>
            </a:pPr>
            <a:r>
              <a:rPr lang="ru-RU" sz="1600" dirty="0" err="1">
                <a:latin typeface="Times New Roman" panose="02020603050405020304" pitchFamily="18" charset="0"/>
                <a:cs typeface="Times New Roman" panose="02020603050405020304" pitchFamily="18" charset="0"/>
              </a:rPr>
              <a:t>п</a:t>
            </a:r>
            <a:r>
              <a:rPr lang="ru-RU" sz="1600" dirty="0" err="1" smtClean="0">
                <a:latin typeface="Times New Roman" panose="02020603050405020304" pitchFamily="18" charset="0"/>
                <a:cs typeface="Times New Roman" panose="02020603050405020304" pitchFamily="18" charset="0"/>
              </a:rPr>
              <a:t>олігон</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біля</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м. </a:t>
            </a:r>
            <a:r>
              <a:rPr lang="ru-RU" sz="1600" dirty="0" err="1" smtClean="0">
                <a:latin typeface="Times New Roman" panose="02020603050405020304" pitchFamily="18" charset="0"/>
                <a:cs typeface="Times New Roman" panose="02020603050405020304" pitchFamily="18" charset="0"/>
              </a:rPr>
              <a:t>Тбілісі</a:t>
            </a:r>
            <a:endParaRPr lang="ru-RU"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dirty="0">
                <a:latin typeface="Times New Roman" panose="02020603050405020304" pitchFamily="18" charset="0"/>
                <a:cs typeface="Times New Roman" panose="02020603050405020304" pitchFamily="18" charset="0"/>
              </a:rPr>
              <a:t>Автономна Республіка Аджарія - полігон в Батумі і </a:t>
            </a:r>
            <a:r>
              <a:rPr lang="ru-RU" sz="1600" dirty="0" err="1">
                <a:latin typeface="Times New Roman" panose="02020603050405020304" pitchFamily="18" charset="0"/>
                <a:cs typeface="Times New Roman" panose="02020603050405020304" pitchFamily="18" charset="0"/>
              </a:rPr>
              <a:t>Кабулеті</a:t>
            </a:r>
            <a:endParaRPr lang="ru-RU"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uk-UA" dirty="0"/>
          </a:p>
        </p:txBody>
      </p:sp>
      <p:sp>
        <p:nvSpPr>
          <p:cNvPr id="6" name="Прямокутник 5">
            <a:extLst>
              <a:ext uri="{FF2B5EF4-FFF2-40B4-BE49-F238E27FC236}">
                <a16:creationId xmlns:a16="http://schemas.microsoft.com/office/drawing/2014/main" xmlns="" id="{EC7FE98A-6FF4-4BD3-91B7-E140514C50FC}"/>
              </a:ext>
            </a:extLst>
          </p:cNvPr>
          <p:cNvSpPr/>
          <p:nvPr/>
        </p:nvSpPr>
        <p:spPr>
          <a:xfrm>
            <a:off x="684782" y="4988243"/>
            <a:ext cx="7237943" cy="400110"/>
          </a:xfrm>
          <a:prstGeom prst="rect">
            <a:avLst/>
          </a:prstGeom>
        </p:spPr>
        <p:txBody>
          <a:bodyPr wrap="none">
            <a:spAutoFit/>
          </a:bodyPr>
          <a:lstStyle/>
          <a:p>
            <a:r>
              <a:rPr lang="ru-RU" sz="2000" b="1" dirty="0">
                <a:solidFill>
                  <a:schemeClr val="tx2"/>
                </a:solidFill>
              </a:rPr>
              <a:t>Управління побутовими відходами - досягнення 2013-2016 роки</a:t>
            </a:r>
            <a:endParaRPr lang="uk-UA" sz="2000" dirty="0">
              <a:solidFill>
                <a:schemeClr val="tx2"/>
              </a:solidFill>
            </a:endParaRPr>
          </a:p>
        </p:txBody>
      </p:sp>
      <p:sp>
        <p:nvSpPr>
          <p:cNvPr id="7" name="Прямокутник 6">
            <a:extLst>
              <a:ext uri="{FF2B5EF4-FFF2-40B4-BE49-F238E27FC236}">
                <a16:creationId xmlns:a16="http://schemas.microsoft.com/office/drawing/2014/main" xmlns="" id="{033064E7-EDA8-496E-8965-BAC70F64F7EC}"/>
              </a:ext>
            </a:extLst>
          </p:cNvPr>
          <p:cNvSpPr/>
          <p:nvPr/>
        </p:nvSpPr>
        <p:spPr>
          <a:xfrm>
            <a:off x="3192857" y="5371996"/>
            <a:ext cx="4572000" cy="1477328"/>
          </a:xfrm>
          <a:prstGeom prst="rect">
            <a:avLst/>
          </a:prstGeom>
        </p:spPr>
        <p:txBody>
          <a:bodyPr>
            <a:spAutoFit/>
          </a:bodyPr>
          <a:lstStyle/>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53 </a:t>
            </a:r>
            <a:r>
              <a:rPr lang="ru-RU" dirty="0" err="1" smtClean="0">
                <a:latin typeface="Times New Roman" panose="02020603050405020304" pitchFamily="18" charset="0"/>
                <a:cs typeface="Times New Roman" panose="02020603050405020304" pitchFamily="18" charset="0"/>
              </a:rPr>
              <a:t>полігонів</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під нашим управлінням</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28 </a:t>
            </a:r>
            <a:r>
              <a:rPr lang="ru-RU" dirty="0" err="1" smtClean="0">
                <a:latin typeface="Times New Roman" panose="02020603050405020304" pitchFamily="18" charset="0"/>
                <a:cs typeface="Times New Roman" panose="02020603050405020304" pitchFamily="18" charset="0"/>
              </a:rPr>
              <a:t>полігонів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рекультивовані</a:t>
            </a:r>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13 полігонів закриті</a:t>
            </a:r>
          </a:p>
          <a:p>
            <a:pPr marL="285750" indent="-285750">
              <a:buFont typeface="Arial" panose="020B0604020202020204" pitchFamily="34" charset="0"/>
              <a:buChar char="•"/>
            </a:pPr>
            <a:r>
              <a:rPr lang="ru-RU" dirty="0" err="1">
                <a:latin typeface="Times New Roman" panose="02020603050405020304" pitchFamily="18" charset="0"/>
                <a:cs typeface="Times New Roman" panose="02020603050405020304" pitchFamily="18" charset="0"/>
              </a:rPr>
              <a:t>п</a:t>
            </a:r>
            <a:r>
              <a:rPr lang="ru-RU" dirty="0" err="1" smtClean="0">
                <a:latin typeface="Times New Roman" panose="02020603050405020304" pitchFamily="18" charset="0"/>
                <a:cs typeface="Times New Roman" panose="02020603050405020304" pitchFamily="18" charset="0"/>
              </a:rPr>
              <a:t>обудовано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9 нових регіональних полігонів</a:t>
            </a:r>
            <a:endParaRPr lang="uk-UA" dirty="0"/>
          </a:p>
        </p:txBody>
      </p:sp>
    </p:spTree>
    <p:extLst>
      <p:ext uri="{BB962C8B-B14F-4D97-AF65-F5344CB8AC3E}">
        <p14:creationId xmlns:p14="http://schemas.microsoft.com/office/powerpoint/2010/main" val="398196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7992888" cy="1143000"/>
          </a:xfrm>
        </p:spPr>
        <p:txBody>
          <a:bodyPr/>
          <a:lstStyle/>
          <a:p>
            <a:pPr marL="0" indent="0" algn="ctr">
              <a:buNone/>
            </a:pPr>
            <a:r>
              <a:rPr lang="ru-RU" sz="4000" b="1" dirty="0" err="1" smtClean="0"/>
              <a:t>Концепція</a:t>
            </a:r>
            <a:r>
              <a:rPr lang="ru-RU" sz="4000" b="1" dirty="0" smtClean="0"/>
              <a:t> </a:t>
            </a:r>
            <a:r>
              <a:rPr lang="ru-RU" sz="4000" b="1" dirty="0" err="1" smtClean="0"/>
              <a:t>логцістичного</a:t>
            </a:r>
            <a:r>
              <a:rPr lang="ru-RU" sz="4000" b="1" dirty="0" smtClean="0"/>
              <a:t> </a:t>
            </a:r>
            <a:r>
              <a:rPr lang="ru-RU" sz="4000" b="1" dirty="0" err="1" smtClean="0"/>
              <a:t>управління</a:t>
            </a:r>
            <a:r>
              <a:rPr lang="ru-RU" sz="4000" b="1" dirty="0" smtClean="0"/>
              <a:t> </a:t>
            </a:r>
            <a:endParaRPr lang="uk-UA" sz="4000" b="1" dirty="0"/>
          </a:p>
        </p:txBody>
      </p:sp>
      <p:sp>
        <p:nvSpPr>
          <p:cNvPr id="4" name="Прямоугольник 3"/>
          <p:cNvSpPr/>
          <p:nvPr/>
        </p:nvSpPr>
        <p:spPr>
          <a:xfrm>
            <a:off x="501371" y="1628800"/>
            <a:ext cx="7685990" cy="2246769"/>
          </a:xfrm>
          <a:prstGeom prst="rect">
            <a:avLst/>
          </a:prstGeom>
        </p:spPr>
        <p:txBody>
          <a:bodyPr wrap="square">
            <a:spAutoFit/>
          </a:bodyPr>
          <a:lstStyle/>
          <a:p>
            <a:pPr indent="457200" algn="ctr"/>
            <a:r>
              <a:rPr lang="ru-RU" sz="2200" b="1" dirty="0" err="1">
                <a:solidFill>
                  <a:schemeClr val="tx2"/>
                </a:solidFill>
                <a:latin typeface="Times New Roman" panose="02020603050405020304" pitchFamily="18" charset="0"/>
                <a:cs typeface="Times New Roman" panose="02020603050405020304" pitchFamily="18" charset="0"/>
              </a:rPr>
              <a:t>Т</a:t>
            </a:r>
            <a:r>
              <a:rPr lang="ru-RU" sz="2200" b="1" dirty="0" err="1" smtClean="0">
                <a:solidFill>
                  <a:schemeClr val="tx2"/>
                </a:solidFill>
                <a:latin typeface="Times New Roman" panose="02020603050405020304" pitchFamily="18" charset="0"/>
                <a:cs typeface="Times New Roman" panose="02020603050405020304" pitchFamily="18" charset="0"/>
              </a:rPr>
              <a:t>радиційне</a:t>
            </a:r>
            <a:r>
              <a:rPr lang="ru-RU" sz="2200" b="1" dirty="0" smtClean="0">
                <a:solidFill>
                  <a:schemeClr val="tx2"/>
                </a:solidFill>
                <a:latin typeface="Times New Roman" panose="02020603050405020304" pitchFamily="18" charset="0"/>
                <a:cs typeface="Times New Roman" panose="02020603050405020304" pitchFamily="18" charset="0"/>
              </a:rPr>
              <a:t> визначення</a:t>
            </a:r>
            <a:r>
              <a:rPr lang="en-US" sz="2200" b="1" dirty="0" smtClean="0">
                <a:solidFill>
                  <a:schemeClr val="tx2"/>
                </a:solidFill>
                <a:latin typeface="Times New Roman" panose="02020603050405020304" pitchFamily="18" charset="0"/>
                <a:cs typeface="Times New Roman" panose="02020603050405020304" pitchFamily="18" charset="0"/>
              </a:rPr>
              <a:t> </a:t>
            </a:r>
            <a:endParaRPr lang="en-US" sz="2200" b="1" dirty="0">
              <a:solidFill>
                <a:schemeClr val="tx2"/>
              </a:solidFill>
              <a:latin typeface="Times New Roman" panose="02020603050405020304" pitchFamily="18" charset="0"/>
              <a:cs typeface="Times New Roman" panose="02020603050405020304" pitchFamily="18" charset="0"/>
            </a:endParaRPr>
          </a:p>
          <a:p>
            <a:pPr indent="457200" algn="just"/>
            <a:r>
              <a:rPr lang="uk-UA" sz="2000" b="1" dirty="0">
                <a:latin typeface="Times New Roman" panose="02020603050405020304" pitchFamily="18" charset="0"/>
                <a:cs typeface="Times New Roman" panose="02020603050405020304" pitchFamily="18" charset="0"/>
              </a:rPr>
              <a:t>Логістичне управління</a:t>
            </a:r>
            <a:r>
              <a:rPr lang="uk-UA" sz="2000" dirty="0">
                <a:latin typeface="Times New Roman" panose="02020603050405020304" pitchFamily="18" charset="0"/>
                <a:cs typeface="Times New Roman" panose="02020603050405020304" pitchFamily="18" charset="0"/>
              </a:rPr>
              <a:t> – це процес формулювання </a:t>
            </a:r>
            <a:r>
              <a:rPr lang="uk-UA" sz="2000" dirty="0" smtClean="0">
                <a:latin typeface="Times New Roman" panose="02020603050405020304" pitchFamily="18" charset="0"/>
                <a:cs typeface="Times New Roman" panose="02020603050405020304" pitchFamily="18" charset="0"/>
              </a:rPr>
              <a:t>стратегії, </a:t>
            </a:r>
            <a:r>
              <a:rPr lang="uk-UA" sz="2000" dirty="0">
                <a:latin typeface="Times New Roman" panose="02020603050405020304" pitchFamily="18" charset="0"/>
                <a:cs typeface="Times New Roman" panose="02020603050405020304" pitchFamily="18" charset="0"/>
              </a:rPr>
              <a:t>планування, управління і контролю за переміщенням і складуванням сировини, матеріалів, виробничих запасів, готових виробів </a:t>
            </a:r>
            <a:r>
              <a:rPr lang="uk-UA" sz="2000" dirty="0" smtClean="0">
                <a:latin typeface="Times New Roman" panose="02020603050405020304" pitchFamily="18" charset="0"/>
                <a:cs typeface="Times New Roman" panose="02020603050405020304" pitchFamily="18" charset="0"/>
              </a:rPr>
              <a:t>від </a:t>
            </a:r>
            <a:r>
              <a:rPr lang="uk-UA" sz="2000" dirty="0">
                <a:latin typeface="Times New Roman" panose="02020603050405020304" pitchFamily="18" charset="0"/>
                <a:cs typeface="Times New Roman" panose="02020603050405020304" pitchFamily="18" charset="0"/>
              </a:rPr>
              <a:t>пункту виникнення до пункту використання (споживання) з метою найефективнішого пристосування та задоволення потреб клієнта</a:t>
            </a:r>
            <a:r>
              <a:rPr lang="uk-UA" sz="2000" dirty="0" smtClean="0">
                <a:latin typeface="Times New Roman" panose="02020603050405020304" pitchFamily="18" charset="0"/>
                <a:cs typeface="Times New Roman" panose="02020603050405020304" pitchFamily="18" charset="0"/>
              </a:rPr>
              <a:t>.</a:t>
            </a:r>
          </a:p>
          <a:p>
            <a:pPr indent="457200" algn="r"/>
            <a:r>
              <a:rPr lang="en-US" i="1" dirty="0" smtClean="0"/>
              <a:t>Council </a:t>
            </a:r>
            <a:r>
              <a:rPr lang="en-US" i="1" dirty="0"/>
              <a:t>of Logistic Management in USA</a:t>
            </a:r>
            <a:endParaRPr lang="uk-UA" i="1" dirty="0"/>
          </a:p>
        </p:txBody>
      </p:sp>
      <p:sp>
        <p:nvSpPr>
          <p:cNvPr id="5" name="Прямоугольник 4"/>
          <p:cNvSpPr/>
          <p:nvPr/>
        </p:nvSpPr>
        <p:spPr>
          <a:xfrm>
            <a:off x="467544" y="4169302"/>
            <a:ext cx="7704856" cy="2246769"/>
          </a:xfrm>
          <a:prstGeom prst="rect">
            <a:avLst/>
          </a:prstGeom>
        </p:spPr>
        <p:txBody>
          <a:bodyPr wrap="square">
            <a:spAutoFit/>
          </a:bodyPr>
          <a:lstStyle/>
          <a:p>
            <a:pPr indent="457200" algn="just"/>
            <a:r>
              <a:rPr lang="ru-RU" sz="2000" dirty="0" err="1">
                <a:latin typeface="Times New Roman" panose="02020603050405020304" pitchFamily="18" charset="0"/>
                <a:cs typeface="Times New Roman" panose="02020603050405020304" pitchFamily="18" charset="0"/>
              </a:rPr>
              <a:t>С</a:t>
            </a:r>
            <a:r>
              <a:rPr lang="ru-RU" sz="2000" dirty="0" err="1" smtClean="0">
                <a:latin typeface="Times New Roman" panose="02020603050405020304" pitchFamily="18" charset="0"/>
                <a:cs typeface="Times New Roman" panose="02020603050405020304" pitchFamily="18" charset="0"/>
              </a:rPr>
              <a:t>ьогодні</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підприємства </a:t>
            </a:r>
            <a:r>
              <a:rPr lang="ru-RU" sz="2000" dirty="0" smtClean="0">
                <a:latin typeface="Times New Roman" panose="02020603050405020304" pitchFamily="18" charset="0"/>
                <a:cs typeface="Times New Roman" panose="02020603050405020304" pitchFamily="18" charset="0"/>
              </a:rPr>
              <a:t>займаються діяльністю</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яка </a:t>
            </a:r>
            <a:r>
              <a:rPr lang="ru-RU" sz="2000" dirty="0" err="1" smtClean="0">
                <a:latin typeface="Times New Roman" panose="02020603050405020304" pitchFamily="18" charset="0"/>
                <a:cs typeface="Times New Roman" panose="02020603050405020304" pitchFamily="18" charset="0"/>
              </a:rPr>
              <a:t>виходить</a:t>
            </a:r>
            <a:r>
              <a:rPr lang="ru-RU" sz="2000" dirty="0" smtClean="0">
                <a:latin typeface="Times New Roman" panose="02020603050405020304" pitchFamily="18" charset="0"/>
                <a:cs typeface="Times New Roman" panose="02020603050405020304" pitchFamily="18" charset="0"/>
              </a:rPr>
              <a:t> за </a:t>
            </a:r>
            <a:r>
              <a:rPr lang="ru-RU" sz="2000" dirty="0" err="1" smtClean="0">
                <a:latin typeface="Times New Roman" panose="02020603050405020304" pitchFamily="18" charset="0"/>
                <a:cs typeface="Times New Roman" panose="02020603050405020304" pitchFamily="18" charset="0"/>
              </a:rPr>
              <a:t>межі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описані</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традиційним визначенням. Всі ці дії пов'язані з управлінням продуктами, які вже використовуються </a:t>
            </a:r>
            <a:r>
              <a:rPr lang="ru-RU" sz="2000" dirty="0" err="1">
                <a:latin typeface="Times New Roman" panose="02020603050405020304" pitchFamily="18" charset="0"/>
                <a:cs typeface="Times New Roman" panose="02020603050405020304" pitchFamily="18" charset="0"/>
              </a:rPr>
              <a:t>клієнтами</a:t>
            </a:r>
            <a:r>
              <a:rPr lang="ru-RU" sz="2000" dirty="0" smtClean="0">
                <a:latin typeface="Times New Roman" panose="02020603050405020304" pitchFamily="18" charset="0"/>
                <a:cs typeface="Times New Roman" panose="02020603050405020304" pitchFamily="18" charset="0"/>
              </a:rPr>
              <a:t>, і </a:t>
            </a:r>
            <a:r>
              <a:rPr lang="ru-RU" sz="2000" dirty="0">
                <a:latin typeface="Times New Roman" panose="02020603050405020304" pitchFamily="18" charset="0"/>
                <a:cs typeface="Times New Roman" panose="02020603050405020304" pitchFamily="18" charset="0"/>
              </a:rPr>
              <a:t>процес </a:t>
            </a:r>
            <a:r>
              <a:rPr lang="ru-RU" sz="2000" dirty="0" smtClean="0">
                <a:latin typeface="Times New Roman" panose="02020603050405020304" pitchFamily="18" charset="0"/>
                <a:cs typeface="Times New Roman" panose="02020603050405020304" pitchFamily="18" charset="0"/>
              </a:rPr>
              <a:t>логістики тепер  </a:t>
            </a:r>
            <a:r>
              <a:rPr lang="ru-RU" sz="2000" dirty="0">
                <a:latin typeface="Times New Roman" panose="02020603050405020304" pitchFamily="18" charset="0"/>
                <a:cs typeface="Times New Roman" panose="02020603050405020304" pitchFamily="18" charset="0"/>
              </a:rPr>
              <a:t>спрямований </a:t>
            </a:r>
            <a:r>
              <a:rPr lang="ru-RU" sz="2000" dirty="0" smtClean="0">
                <a:latin typeface="Times New Roman" panose="02020603050405020304" pitchFamily="18" charset="0"/>
                <a:cs typeface="Times New Roman" panose="02020603050405020304" pitchFamily="18" charset="0"/>
              </a:rPr>
              <a:t>не тільки від </a:t>
            </a:r>
            <a:r>
              <a:rPr lang="ru-RU" sz="2000" dirty="0">
                <a:latin typeface="Times New Roman" panose="02020603050405020304" pitchFamily="18" charset="0"/>
                <a:cs typeface="Times New Roman" panose="02020603050405020304" pitchFamily="18" charset="0"/>
              </a:rPr>
              <a:t>джерела до </a:t>
            </a:r>
            <a:r>
              <a:rPr lang="ru-RU" sz="2000" dirty="0" smtClean="0">
                <a:latin typeface="Times New Roman" panose="02020603050405020304" pitchFamily="18" charset="0"/>
                <a:cs typeface="Times New Roman" panose="02020603050405020304" pitchFamily="18" charset="0"/>
              </a:rPr>
              <a:t>клієнту, але і від </a:t>
            </a:r>
            <a:r>
              <a:rPr lang="ru-RU" sz="2000" dirty="0">
                <a:latin typeface="Times New Roman" panose="02020603050405020304" pitchFamily="18" charset="0"/>
                <a:cs typeface="Times New Roman" panose="02020603050405020304" pitchFamily="18" charset="0"/>
              </a:rPr>
              <a:t>клієнта до джерела. Це призвело до того, що була розроблена нова концепція логістики, </a:t>
            </a:r>
            <a:r>
              <a:rPr lang="ru-RU" sz="2000" dirty="0" smtClean="0">
                <a:latin typeface="Times New Roman" panose="02020603050405020304" pitchFamily="18" charset="0"/>
                <a:cs typeface="Times New Roman" panose="02020603050405020304" pitchFamily="18" charset="0"/>
              </a:rPr>
              <a:t>так звана </a:t>
            </a:r>
            <a:r>
              <a:rPr lang="ru-RU" sz="2000" dirty="0" err="1" smtClean="0">
                <a:latin typeface="Times New Roman" panose="02020603050405020304" pitchFamily="18" charset="0"/>
                <a:cs typeface="Times New Roman" panose="02020603050405020304" pitchFamily="18" charset="0"/>
              </a:rPr>
              <a:t>зворотня</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логістикою.</a:t>
            </a:r>
            <a:endParaRPr lang="uk-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4105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2735"/>
            <a:ext cx="8352928" cy="1143000"/>
          </a:xfrm>
        </p:spPr>
        <p:txBody>
          <a:bodyPr/>
          <a:lstStyle/>
          <a:p>
            <a:pPr marL="0" indent="0" algn="ctr">
              <a:buNone/>
            </a:pPr>
            <a:r>
              <a:rPr lang="ru-RU" sz="4000" b="1" dirty="0" err="1" smtClean="0"/>
              <a:t>Логістика</a:t>
            </a:r>
            <a:r>
              <a:rPr lang="ru-RU" sz="4000" b="1" dirty="0" smtClean="0"/>
              <a:t> </a:t>
            </a:r>
            <a:r>
              <a:rPr lang="ru-RU" sz="4000" b="1" dirty="0" err="1" smtClean="0"/>
              <a:t>управління</a:t>
            </a:r>
            <a:r>
              <a:rPr lang="ru-RU" sz="4000" b="1" dirty="0" smtClean="0"/>
              <a:t> </a:t>
            </a:r>
            <a:r>
              <a:rPr lang="ru-RU" sz="4000" b="1" dirty="0"/>
              <a:t>відходами</a:t>
            </a:r>
            <a:endParaRPr lang="uk-UA" sz="4000" b="1" dirty="0"/>
          </a:p>
        </p:txBody>
      </p:sp>
      <p:sp>
        <p:nvSpPr>
          <p:cNvPr id="4" name="Прямоугольник 3"/>
          <p:cNvSpPr/>
          <p:nvPr/>
        </p:nvSpPr>
        <p:spPr>
          <a:xfrm>
            <a:off x="539552" y="1639197"/>
            <a:ext cx="3096344" cy="4401205"/>
          </a:xfrm>
          <a:prstGeom prst="rect">
            <a:avLst/>
          </a:prstGeom>
        </p:spPr>
        <p:txBody>
          <a:bodyPr wrap="square">
            <a:spAutoFit/>
          </a:bodyPr>
          <a:lstStyle/>
          <a:p>
            <a:pPr indent="457200" algn="just"/>
            <a:r>
              <a:rPr lang="ru-RU" sz="2000" dirty="0" err="1" smtClean="0">
                <a:latin typeface="Times New Roman" panose="02020603050405020304" pitchFamily="18" charset="0"/>
                <a:cs typeface="Times New Roman" panose="02020603050405020304" pitchFamily="18" charset="0"/>
              </a:rPr>
              <a:t>Зворотня</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логістика</a:t>
            </a:r>
            <a:r>
              <a:rPr lang="ru-RU" sz="2000" dirty="0" smtClean="0">
                <a:latin typeface="Times New Roman" panose="02020603050405020304" pitchFamily="18" charset="0"/>
                <a:cs typeface="Times New Roman" panose="02020603050405020304" pitchFamily="18" charset="0"/>
              </a:rPr>
              <a:t> - </a:t>
            </a:r>
            <a:r>
              <a:rPr lang="ru-RU" sz="2000" dirty="0" err="1" smtClean="0">
                <a:latin typeface="Times New Roman" panose="02020603050405020304" pitchFamily="18" charset="0"/>
                <a:cs typeface="Times New Roman" panose="02020603050405020304" pitchFamily="18" charset="0"/>
              </a:rPr>
              <a:t>це</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частина логістики, яка фокусується на </a:t>
            </a:r>
            <a:r>
              <a:rPr lang="ru-RU" sz="2000" dirty="0" err="1" smtClean="0">
                <a:latin typeface="Times New Roman" panose="02020603050405020304" pitchFamily="18" charset="0"/>
                <a:cs typeface="Times New Roman" panose="02020603050405020304" pitchFamily="18" charset="0"/>
              </a:rPr>
              <a:t>переміщенні</a:t>
            </a:r>
            <a:r>
              <a:rPr lang="ru-RU" sz="2000" dirty="0" smtClean="0">
                <a:latin typeface="Times New Roman" panose="02020603050405020304" pitchFamily="18" charset="0"/>
                <a:cs typeface="Times New Roman" panose="02020603050405020304" pitchFamily="18" charset="0"/>
              </a:rPr>
              <a:t> і </a:t>
            </a:r>
            <a:r>
              <a:rPr lang="ru-RU" sz="2000" dirty="0" err="1" smtClean="0">
                <a:latin typeface="Times New Roman" panose="02020603050405020304" pitchFamily="18" charset="0"/>
                <a:cs typeface="Times New Roman" panose="02020603050405020304" pitchFamily="18" charset="0"/>
              </a:rPr>
              <a:t>управлінні</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продуктами і ресурсами після продажу і доставки до </a:t>
            </a:r>
            <a:r>
              <a:rPr lang="ru-RU" sz="2000" dirty="0" err="1" smtClean="0">
                <a:latin typeface="Times New Roman" panose="02020603050405020304" pitchFamily="18" charset="0"/>
                <a:cs typeface="Times New Roman" panose="02020603050405020304" pitchFamily="18" charset="0"/>
              </a:rPr>
              <a:t>споживача</a:t>
            </a:r>
            <a:r>
              <a:rPr lang="ru-RU" sz="2000" dirty="0" smtClean="0">
                <a:latin typeface="Times New Roman" panose="02020603050405020304" pitchFamily="18" charset="0"/>
                <a:cs typeface="Times New Roman" panose="02020603050405020304" pitchFamily="18" charset="0"/>
              </a:rPr>
              <a:t>. Вона </a:t>
            </a:r>
            <a:r>
              <a:rPr lang="ru-RU" sz="2000" dirty="0" err="1" smtClean="0">
                <a:latin typeface="Times New Roman" panose="02020603050405020304" pitchFamily="18" charset="0"/>
                <a:cs typeface="Times New Roman" panose="02020603050405020304" pitchFamily="18" charset="0"/>
              </a:rPr>
              <a:t>включає</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повернення продуктів для ремонту. </a:t>
            </a:r>
            <a:r>
              <a:rPr lang="ru-RU" sz="2000" dirty="0" err="1" smtClean="0">
                <a:latin typeface="Times New Roman" panose="02020603050405020304" pitchFamily="18" charset="0"/>
                <a:cs typeface="Times New Roman" panose="02020603050405020304" pitchFamily="18" charset="0"/>
              </a:rPr>
              <a:t>Зворотня</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логістика може також розглядатися як </a:t>
            </a:r>
            <a:r>
              <a:rPr lang="ru-RU" sz="2000" dirty="0" err="1" smtClean="0">
                <a:latin typeface="Times New Roman" panose="02020603050405020304" pitchFamily="18" charset="0"/>
                <a:cs typeface="Times New Roman" panose="02020603050405020304" pitchFamily="18" charset="0"/>
              </a:rPr>
              <a:t>логістика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управління відходами або логістика потоків відходів.</a:t>
            </a:r>
            <a:endParaRPr lang="uk-UA" sz="2000" dirty="0"/>
          </a:p>
        </p:txBody>
      </p:sp>
      <p:sp>
        <p:nvSpPr>
          <p:cNvPr id="5" name="Скругленный прямоугольник 4"/>
          <p:cNvSpPr/>
          <p:nvPr/>
        </p:nvSpPr>
        <p:spPr>
          <a:xfrm>
            <a:off x="4788024" y="1222900"/>
            <a:ext cx="3240360" cy="5499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t>Логістика</a:t>
            </a:r>
            <a:endParaRPr lang="uk-UA" sz="2000" b="1" dirty="0"/>
          </a:p>
        </p:txBody>
      </p:sp>
      <p:sp>
        <p:nvSpPr>
          <p:cNvPr id="6" name="Прямоугольник 5"/>
          <p:cNvSpPr/>
          <p:nvPr/>
        </p:nvSpPr>
        <p:spPr>
          <a:xfrm>
            <a:off x="4572000" y="1916832"/>
            <a:ext cx="108012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500" dirty="0" smtClean="0"/>
              <a:t>Розробка продуктів</a:t>
            </a:r>
            <a:endParaRPr lang="uk-UA" sz="1500" dirty="0"/>
          </a:p>
        </p:txBody>
      </p:sp>
      <p:sp>
        <p:nvSpPr>
          <p:cNvPr id="7" name="Прямоугольник 6"/>
          <p:cNvSpPr/>
          <p:nvPr/>
        </p:nvSpPr>
        <p:spPr>
          <a:xfrm>
            <a:off x="5796136" y="1916832"/>
            <a:ext cx="1224136"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500" dirty="0" smtClean="0"/>
              <a:t>Управління запасами</a:t>
            </a:r>
            <a:endParaRPr lang="uk-UA" sz="1500" dirty="0"/>
          </a:p>
        </p:txBody>
      </p:sp>
      <p:sp>
        <p:nvSpPr>
          <p:cNvPr id="8" name="Прямоугольник 7"/>
          <p:cNvSpPr/>
          <p:nvPr/>
        </p:nvSpPr>
        <p:spPr>
          <a:xfrm>
            <a:off x="7164288" y="1916832"/>
            <a:ext cx="1224136"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smtClean="0"/>
              <a:t>Виробництво розподіл</a:t>
            </a:r>
            <a:endParaRPr lang="uk-UA" sz="1400" dirty="0"/>
          </a:p>
        </p:txBody>
      </p:sp>
      <p:sp>
        <p:nvSpPr>
          <p:cNvPr id="9" name="Скругленный прямоугольник 8"/>
          <p:cNvSpPr/>
          <p:nvPr/>
        </p:nvSpPr>
        <p:spPr>
          <a:xfrm>
            <a:off x="4940424" y="2994109"/>
            <a:ext cx="3240360" cy="5499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t>У</a:t>
            </a:r>
            <a:r>
              <a:rPr lang="uk-UA" sz="2000" b="1" dirty="0" smtClean="0"/>
              <a:t>творення відходів</a:t>
            </a:r>
            <a:endParaRPr lang="uk-UA" sz="2000" b="1" dirty="0"/>
          </a:p>
        </p:txBody>
      </p:sp>
      <p:sp>
        <p:nvSpPr>
          <p:cNvPr id="10" name="Скругленный прямоугольник 9"/>
          <p:cNvSpPr/>
          <p:nvPr/>
        </p:nvSpPr>
        <p:spPr>
          <a:xfrm>
            <a:off x="4901428" y="3685911"/>
            <a:ext cx="3240360" cy="5499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t>Управління відходами</a:t>
            </a:r>
            <a:endParaRPr lang="uk-UA" sz="2000" b="1" dirty="0"/>
          </a:p>
        </p:txBody>
      </p:sp>
      <p:sp>
        <p:nvSpPr>
          <p:cNvPr id="11" name="Скругленный прямоугольник 10"/>
          <p:cNvSpPr/>
          <p:nvPr/>
        </p:nvSpPr>
        <p:spPr>
          <a:xfrm>
            <a:off x="4572000" y="5578212"/>
            <a:ext cx="3608784" cy="654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smtClean="0"/>
              <a:t>Логістика управління відходами</a:t>
            </a:r>
            <a:endParaRPr lang="uk-UA" sz="2000" b="1" dirty="0"/>
          </a:p>
        </p:txBody>
      </p:sp>
      <p:sp>
        <p:nvSpPr>
          <p:cNvPr id="14" name="Прямоугольник 13"/>
          <p:cNvSpPr/>
          <p:nvPr/>
        </p:nvSpPr>
        <p:spPr>
          <a:xfrm>
            <a:off x="5287105" y="4441560"/>
            <a:ext cx="2469006"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500" dirty="0" smtClean="0"/>
              <a:t>Обслуговування клієнтів</a:t>
            </a:r>
          </a:p>
          <a:p>
            <a:pPr algn="ctr"/>
            <a:endParaRPr lang="uk-UA" sz="1500" dirty="0"/>
          </a:p>
          <a:p>
            <a:pPr algn="ctr"/>
            <a:endParaRPr lang="uk-UA" sz="1500" dirty="0" smtClean="0"/>
          </a:p>
          <a:p>
            <a:pPr algn="ctr"/>
            <a:r>
              <a:rPr lang="uk-UA" sz="1500" dirty="0" smtClean="0"/>
              <a:t>Управління відходами</a:t>
            </a:r>
            <a:endParaRPr lang="uk-UA" sz="1500" dirty="0"/>
          </a:p>
        </p:txBody>
      </p:sp>
    </p:spTree>
    <p:extLst>
      <p:ext uri="{BB962C8B-B14F-4D97-AF65-F5344CB8AC3E}">
        <p14:creationId xmlns:p14="http://schemas.microsoft.com/office/powerpoint/2010/main" val="414992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188640"/>
            <a:ext cx="7704856" cy="3456384"/>
          </a:xfrm>
        </p:spPr>
        <p:txBody>
          <a:bodyPr>
            <a:normAutofit/>
          </a:bodyPr>
          <a:lstStyle/>
          <a:p>
            <a:pPr marL="45720" indent="457200" algn="just">
              <a:buNone/>
            </a:pPr>
            <a:r>
              <a:rPr lang="uk-UA" dirty="0">
                <a:latin typeface="Times New Roman" panose="02020603050405020304" pitchFamily="18" charset="0"/>
                <a:cs typeface="Times New Roman" panose="02020603050405020304" pitchFamily="18" charset="0"/>
              </a:rPr>
              <a:t>Т</a:t>
            </a:r>
            <a:r>
              <a:rPr lang="uk-UA" dirty="0" smtClean="0">
                <a:latin typeface="Times New Roman" panose="02020603050405020304" pitchFamily="18" charset="0"/>
                <a:cs typeface="Times New Roman" panose="02020603050405020304" pitchFamily="18" charset="0"/>
              </a:rPr>
              <a:t>радиційна </a:t>
            </a:r>
            <a:r>
              <a:rPr lang="uk-UA" dirty="0">
                <a:latin typeface="Times New Roman" panose="02020603050405020304" pitchFamily="18" charset="0"/>
                <a:cs typeface="Times New Roman" panose="02020603050405020304" pitchFamily="18" charset="0"/>
              </a:rPr>
              <a:t>логістика </a:t>
            </a:r>
            <a:r>
              <a:rPr lang="ru-RU" dirty="0">
                <a:latin typeface="Times New Roman" panose="02020603050405020304" pitchFamily="18" charset="0"/>
                <a:cs typeface="Times New Roman" panose="02020603050405020304" pitchFamily="18" charset="0"/>
              </a:rPr>
              <a:t>включає всі процеси створення і доставки готових продуктів до споживачів, щоб задовольнити їхні потреби. </a:t>
            </a:r>
          </a:p>
          <a:p>
            <a:pPr marL="45720" indent="457200" algn="just">
              <a:buNone/>
            </a:pPr>
            <a:r>
              <a:rPr lang="ru-RU" dirty="0">
                <a:latin typeface="Times New Roman" panose="02020603050405020304" pitchFamily="18" charset="0"/>
                <a:cs typeface="Times New Roman" panose="02020603050405020304" pitchFamily="18" charset="0"/>
              </a:rPr>
              <a:t>Логістика управління відходами в основному займається збором і обробкою найефективнішим способом відходів як тих, які підлягають повторному </a:t>
            </a:r>
            <a:r>
              <a:rPr lang="ru-RU" dirty="0" err="1" smtClean="0">
                <a:latin typeface="Times New Roman" panose="02020603050405020304" pitchFamily="18" charset="0"/>
                <a:cs typeface="Times New Roman" panose="02020603050405020304" pitchFamily="18" charset="0"/>
              </a:rPr>
              <a:t>використанню</a:t>
            </a:r>
            <a:r>
              <a:rPr lang="ru-RU"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так і </a:t>
            </a:r>
            <a:r>
              <a:rPr lang="ru-RU" dirty="0">
                <a:latin typeface="Times New Roman" panose="02020603050405020304" pitchFamily="18" charset="0"/>
                <a:cs typeface="Times New Roman" panose="02020603050405020304" pitchFamily="18" charset="0"/>
              </a:rPr>
              <a:t>тих, які не придатні для повторного використання. Дана логістика включає такі елементи як переробка, ремонт, повторне використання.</a:t>
            </a:r>
            <a:endParaRPr lang="uk-UA" dirty="0">
              <a:latin typeface="Times New Roman" panose="02020603050405020304" pitchFamily="18" charset="0"/>
              <a:cs typeface="Times New Roman" panose="02020603050405020304" pitchFamily="18" charset="0"/>
            </a:endParaRPr>
          </a:p>
        </p:txBody>
      </p:sp>
      <p:pic>
        <p:nvPicPr>
          <p:cNvPr id="2054" name="Picture 6" descr="ÐÐ°ÑÑÐ¸Ð½ÐºÐ¸ Ð¿Ð¾ Ð·Ð°Ð¿ÑÐ¾ÑÑ reverse logistics"/>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45972" b="71528" l="208" r="99375">
                        <a14:foregroundMark x1="2917" y1="54167" x2="15625" y2="46528"/>
                        <a14:foregroundMark x1="20000" y1="54167" x2="32813" y2="46667"/>
                        <a14:foregroundMark x1="14583" y1="50556" x2="17917" y2="49861"/>
                        <a14:foregroundMark x1="36875" y1="54306" x2="49688" y2="46389"/>
                        <a14:foregroundMark x1="47917" y1="50833" x2="51979" y2="49722"/>
                        <a14:foregroundMark x1="53750" y1="54028" x2="66146" y2="46250"/>
                        <a14:foregroundMark x1="87813" y1="54306" x2="99583" y2="46389"/>
                        <a14:foregroundMark x1="70625" y1="54028" x2="83542" y2="46250"/>
                        <a14:foregroundMark x1="1458" y1="71667" x2="6146" y2="65556"/>
                        <a14:foregroundMark x1="5208" y1="67222" x2="5625" y2="58194"/>
                        <a14:foregroundMark x1="9375" y1="65278" x2="19271" y2="64583"/>
                        <a14:foregroundMark x1="19167" y1="63889" x2="19271" y2="55000"/>
                        <a14:foregroundMark x1="1875" y1="66667" x2="208" y2="64722"/>
                        <a14:foregroundMark x1="20729" y1="67917" x2="21875" y2="64028"/>
                        <a14:foregroundMark x1="25208" y1="66806" x2="25208" y2="62500"/>
                        <a14:foregroundMark x1="30625" y1="64167" x2="35521" y2="63750"/>
                        <a14:foregroundMark x1="35000" y1="63472" x2="35000" y2="55278"/>
                        <a14:foregroundMark x1="39375" y1="70833" x2="49583" y2="57500"/>
                        <a14:foregroundMark x1="50000" y1="70694" x2="39375" y2="57361"/>
                        <a14:foregroundMark x1="40417" y1="69444" x2="48229" y2="68611"/>
                        <a14:foregroundMark x1="49792" y1="64583" x2="53854" y2="64583"/>
                        <a14:foregroundMark x1="53333" y1="63889" x2="53438" y2="55417"/>
                        <a14:foregroundMark x1="56354" y1="70417" x2="60625" y2="70694"/>
                        <a14:foregroundMark x1="61042" y1="70694" x2="55937" y2="69306"/>
                        <a14:foregroundMark x1="63542" y1="63333" x2="69167" y2="63889"/>
                        <a14:foregroundMark x1="69063" y1="62500" x2="68854" y2="55972"/>
                        <a14:foregroundMark x1="73125" y1="70278" x2="83646" y2="57500"/>
                        <a14:foregroundMark x1="83125" y1="70417" x2="73542" y2="57083"/>
                        <a14:foregroundMark x1="83229" y1="65417" x2="86458" y2="65278"/>
                        <a14:foregroundMark x1="86563" y1="65833" x2="90938" y2="62500"/>
                        <a14:foregroundMark x1="91354" y1="61806" x2="93021" y2="57639"/>
                        <a14:foregroundMark x1="73333" y1="70278" x2="72917" y2="57500"/>
                        <a14:foregroundMark x1="73854" y1="64167" x2="71875" y2="63889"/>
                        <a14:foregroundMark x1="71771" y1="60000" x2="71563" y2="53472"/>
                        <a14:foregroundMark x1="24375" y1="57917" x2="24375" y2="57917"/>
                        <a14:foregroundMark x1="28229" y1="65556" x2="28229" y2="65556"/>
                        <a14:foregroundMark x1="39271" y1="63889" x2="37917" y2="63472"/>
                        <a14:foregroundMark x1="38125" y1="63472" x2="37813" y2="53333"/>
                        <a14:foregroundMark x1="48854" y1="51250" x2="51354" y2="48750"/>
                        <a14:foregroundMark x1="33229" y1="50000" x2="34063" y2="48750"/>
                        <a14:foregroundMark x1="30208" y1="50000" x2="34792" y2="50139"/>
                        <a14:foregroundMark x1="87188" y1="65833" x2="93750" y2="61111"/>
                        <a14:foregroundMark x1="87917" y1="66389" x2="84688" y2="66389"/>
                        <a14:foregroundMark x1="71042" y1="65556" x2="71458" y2="58889"/>
                        <a14:backgroundMark x1="71250" y1="63472" x2="70208" y2="53611"/>
                        <a14:backgroundMark x1="72604" y1="66806" x2="72396" y2="55556"/>
                        <a14:backgroundMark x1="38646" y1="61806" x2="38333" y2="54722"/>
                      </a14:backgroundRemoval>
                    </a14:imgEffect>
                  </a14:imgLayer>
                </a14:imgProps>
              </a:ext>
              <a:ext uri="{28A0092B-C50C-407E-A947-70E740481C1C}">
                <a14:useLocalDpi xmlns:a14="http://schemas.microsoft.com/office/drawing/2010/main" val="0"/>
              </a:ext>
            </a:extLst>
          </a:blip>
          <a:srcRect t="45368" b="25888"/>
          <a:stretch/>
        </p:blipFill>
        <p:spPr bwMode="auto">
          <a:xfrm>
            <a:off x="-27587" y="3904099"/>
            <a:ext cx="8460432" cy="1971304"/>
          </a:xfrm>
          <a:prstGeom prst="rect">
            <a:avLst/>
          </a:prstGeom>
          <a:noFill/>
          <a:extLst>
            <a:ext uri="{909E8E84-426E-40DD-AFC4-6F175D3DCCD1}">
              <a14:hiddenFill xmlns:a14="http://schemas.microsoft.com/office/drawing/2010/main">
                <a:solidFill>
                  <a:srgbClr val="FFFFFF"/>
                </a:solidFill>
              </a14:hiddenFill>
            </a:ext>
          </a:extLst>
        </p:spPr>
      </p:pic>
      <p:sp>
        <p:nvSpPr>
          <p:cNvPr id="4" name="Стрелка вправо 3"/>
          <p:cNvSpPr/>
          <p:nvPr/>
        </p:nvSpPr>
        <p:spPr>
          <a:xfrm>
            <a:off x="276207" y="3284984"/>
            <a:ext cx="8208912" cy="57606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rPr>
              <a:t>Forward logistics</a:t>
            </a:r>
            <a:endParaRPr lang="uk-UA" dirty="0">
              <a:solidFill>
                <a:schemeClr val="tx1"/>
              </a:solidFill>
            </a:endParaRPr>
          </a:p>
        </p:txBody>
      </p:sp>
      <p:sp>
        <p:nvSpPr>
          <p:cNvPr id="5" name="Стрелка влево 4"/>
          <p:cNvSpPr/>
          <p:nvPr/>
        </p:nvSpPr>
        <p:spPr>
          <a:xfrm>
            <a:off x="248911" y="5846181"/>
            <a:ext cx="8208912" cy="54897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rPr>
              <a:t>Reserve logistics</a:t>
            </a:r>
            <a:endParaRPr lang="uk-UA" dirty="0">
              <a:solidFill>
                <a:schemeClr val="tx1"/>
              </a:solidFill>
            </a:endParaRPr>
          </a:p>
        </p:txBody>
      </p:sp>
      <p:pic>
        <p:nvPicPr>
          <p:cNvPr id="6146" name="Picture 2" descr="ÐÐ°ÑÑÐ¸Ð½ÐºÐ¸ Ð¿Ð¾ Ð·Ð°Ð¿ÑÐ¾ÑÑ reverse logistics"/>
          <p:cNvPicPr>
            <a:picLocks noChangeAspect="1" noChangeArrowheads="1"/>
          </p:cNvPicPr>
          <p:nvPr/>
        </p:nvPicPr>
        <p:blipFill rotWithShape="1">
          <a:blip r:embed="rId4">
            <a:extLst>
              <a:ext uri="{28A0092B-C50C-407E-A947-70E740481C1C}">
                <a14:useLocalDpi xmlns:a14="http://schemas.microsoft.com/office/drawing/2010/main" val="0"/>
              </a:ext>
            </a:extLst>
          </a:blip>
          <a:srcRect t="12442" b="14125"/>
          <a:stretch/>
        </p:blipFill>
        <p:spPr bwMode="auto">
          <a:xfrm>
            <a:off x="52274" y="3284984"/>
            <a:ext cx="8380571" cy="352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884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8074" y="548680"/>
            <a:ext cx="6512511" cy="1143000"/>
          </a:xfrm>
        </p:spPr>
        <p:txBody>
          <a:bodyPr/>
          <a:lstStyle/>
          <a:p>
            <a:pPr marL="0" indent="0" algn="ctr">
              <a:buNone/>
            </a:pPr>
            <a:r>
              <a:rPr lang="ru-RU" sz="4000" b="1" dirty="0" err="1" smtClean="0"/>
              <a:t>Глобальне</a:t>
            </a:r>
            <a:r>
              <a:rPr lang="ru-RU" sz="4000" b="1" dirty="0" smtClean="0"/>
              <a:t> </a:t>
            </a:r>
            <a:r>
              <a:rPr lang="ru-RU" sz="4000" b="1" dirty="0"/>
              <a:t>транспортування відходів</a:t>
            </a:r>
            <a:endParaRPr lang="uk-UA" sz="4000" b="1" dirty="0"/>
          </a:p>
        </p:txBody>
      </p:sp>
      <p:pic>
        <p:nvPicPr>
          <p:cNvPr id="5124" name="Picture 4" descr="ÐÐ¾ÑÐ¾Ð¶ÐµÐµ Ð¸Ð·Ð¾Ð±ÑÐ°Ð¶ÐµÐ½Ð¸Ðµ"/>
          <p:cNvPicPr>
            <a:picLocks noChangeAspect="1" noChangeArrowheads="1"/>
          </p:cNvPicPr>
          <p:nvPr/>
        </p:nvPicPr>
        <p:blipFill rotWithShape="1">
          <a:blip r:embed="rId2">
            <a:extLst>
              <a:ext uri="{28A0092B-C50C-407E-A947-70E740481C1C}">
                <a14:useLocalDpi xmlns:a14="http://schemas.microsoft.com/office/drawing/2010/main" val="0"/>
              </a:ext>
            </a:extLst>
          </a:blip>
          <a:srcRect t="9382" b="9142"/>
          <a:stretch/>
        </p:blipFill>
        <p:spPr bwMode="auto">
          <a:xfrm>
            <a:off x="825938" y="2204864"/>
            <a:ext cx="7056784" cy="41447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896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p:nvPr>
        </p:nvSpPr>
        <p:spPr>
          <a:xfrm>
            <a:off x="323528" y="116632"/>
            <a:ext cx="8496944" cy="1143000"/>
          </a:xfrm>
          <a:prstGeom prst="rect">
            <a:avLst/>
          </a:prstGeom>
        </p:spPr>
        <p:txBody>
          <a:bodyPr/>
          <a:lstStyle>
            <a:lvl1pPr lvl="0" rtl="0">
              <a:defRPr/>
            </a:lvl1pPr>
          </a:lstStyle>
          <a:p>
            <a:pPr marL="0" lvl="0" indent="0" algn="ctr" rtl="0">
              <a:buNone/>
            </a:pPr>
            <a:r>
              <a:rPr lang="ru" sz="4000" b="1" dirty="0"/>
              <a:t>Тренди в </a:t>
            </a:r>
            <a:r>
              <a:rPr lang="ru" sz="4000" b="1" dirty="0" smtClean="0"/>
              <a:t>глобальному транспортуванні </a:t>
            </a:r>
            <a:r>
              <a:rPr lang="ru" sz="4000" b="1" dirty="0"/>
              <a:t>відходів</a:t>
            </a:r>
          </a:p>
        </p:txBody>
      </p:sp>
      <p:sp>
        <p:nvSpPr>
          <p:cNvPr id="3" name="Текст 2"/>
          <p:cNvSpPr txBox="1">
            <a:spLocks noGrp="1"/>
          </p:cNvSpPr>
          <p:nvPr>
            <p:ph type="body" idx="1"/>
          </p:nvPr>
        </p:nvSpPr>
        <p:spPr>
          <a:xfrm>
            <a:off x="107504" y="1412776"/>
            <a:ext cx="8249507" cy="4896545"/>
          </a:xfrm>
          <a:prstGeom prst="rect">
            <a:avLst/>
          </a:prstGeom>
        </p:spPr>
        <p:txBody>
          <a:bodyPr>
            <a:normAutofit lnSpcReduction="10000"/>
          </a:bodyPr>
          <a:lstStyle>
            <a:lvl1pPr lvl="0" rtl="0">
              <a:defRPr/>
            </a:lvl1pPr>
          </a:lstStyle>
          <a:p>
            <a:pPr lvl="0" indent="36000" algn="just">
              <a:buNone/>
            </a:pP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Я</a:t>
            </a:r>
            <a:r>
              <a:rPr sz="2000" dirty="0" smtClean="0">
                <a:latin typeface="Times New Roman" panose="02020603050405020304" pitchFamily="18" charset="0"/>
                <a:cs typeface="Times New Roman" panose="02020603050405020304" pitchFamily="18" charset="0"/>
              </a:rPr>
              <a:t>к </a:t>
            </a:r>
            <a:r>
              <a:rPr sz="2000" dirty="0" err="1">
                <a:latin typeface="Times New Roman" panose="02020603050405020304" pitchFamily="18" charset="0"/>
                <a:cs typeface="Times New Roman" panose="02020603050405020304" pitchFamily="18" charset="0"/>
              </a:rPr>
              <a:t>правило</a:t>
            </a:r>
            <a:r>
              <a:rPr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чим </a:t>
            </a:r>
            <a:r>
              <a:rPr sz="2000" dirty="0" err="1" smtClean="0">
                <a:latin typeface="Times New Roman" panose="02020603050405020304" pitchFamily="18" charset="0"/>
                <a:cs typeface="Times New Roman" panose="02020603050405020304" pitchFamily="18" charset="0"/>
              </a:rPr>
              <a:t>вищ</a:t>
            </a:r>
            <a:r>
              <a:rPr lang="uk-UA" sz="2000" dirty="0" err="1" smtClean="0">
                <a:latin typeface="Times New Roman" panose="02020603050405020304" pitchFamily="18" charset="0"/>
                <a:cs typeface="Times New Roman" panose="02020603050405020304" pitchFamily="18" charset="0"/>
              </a:rPr>
              <a:t>ий</a:t>
            </a:r>
            <a:r>
              <a:rPr sz="2000" dirty="0" smtClean="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економічн</a:t>
            </a:r>
            <a:r>
              <a:rPr lang="uk-UA" sz="2000" dirty="0" err="1" smtClean="0">
                <a:latin typeface="Times New Roman" panose="02020603050405020304" pitchFamily="18" charset="0"/>
                <a:cs typeface="Times New Roman" panose="02020603050405020304" pitchFamily="18" charset="0"/>
              </a:rPr>
              <a:t>ий</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розвиток</a:t>
            </a:r>
            <a:r>
              <a:rPr sz="2000" dirty="0">
                <a:latin typeface="Times New Roman" panose="02020603050405020304" pitchFamily="18" charset="0"/>
                <a:cs typeface="Times New Roman" panose="02020603050405020304" pitchFamily="18" charset="0"/>
              </a:rPr>
              <a:t> і </a:t>
            </a:r>
            <a:r>
              <a:rPr sz="2000" dirty="0" err="1" smtClean="0">
                <a:latin typeface="Times New Roman" panose="02020603050405020304" pitchFamily="18" charset="0"/>
                <a:cs typeface="Times New Roman" panose="02020603050405020304" pitchFamily="18" charset="0"/>
              </a:rPr>
              <a:t>темпи</a:t>
            </a:r>
            <a:r>
              <a:rPr lang="ru-RU"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урбанізації</a:t>
            </a:r>
            <a:r>
              <a:rPr sz="2000" dirty="0" smtClean="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в </a:t>
            </a:r>
            <a:r>
              <a:rPr sz="2000" dirty="0" err="1">
                <a:latin typeface="Times New Roman" panose="02020603050405020304" pitchFamily="18" charset="0"/>
                <a:cs typeface="Times New Roman" panose="02020603050405020304" pitchFamily="18" charset="0"/>
              </a:rPr>
              <a:t>країні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тим</a:t>
            </a:r>
            <a:r>
              <a:rPr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більш</a:t>
            </a:r>
            <a:r>
              <a:rPr lang="uk-UA" sz="2000" dirty="0" smtClean="0">
                <a:latin typeface="Times New Roman" panose="02020603050405020304" pitchFamily="18" charset="0"/>
                <a:cs typeface="Times New Roman" panose="02020603050405020304" pitchFamily="18" charset="0"/>
              </a:rPr>
              <a:t>а</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кількість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твердих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відходів</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там</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утворюється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Тому</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країни</a:t>
            </a:r>
            <a:r>
              <a:rPr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івночі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які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більше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економічно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розвинені</a:t>
            </a:r>
            <a:r>
              <a:rPr sz="2000" dirty="0">
                <a:latin typeface="Times New Roman" panose="02020603050405020304" pitchFamily="18" charset="0"/>
                <a:cs typeface="Times New Roman" panose="02020603050405020304" pitchFamily="18" charset="0"/>
              </a:rPr>
              <a:t> і </a:t>
            </a:r>
            <a:r>
              <a:rPr sz="2000" dirty="0" err="1">
                <a:latin typeface="Times New Roman" panose="02020603050405020304" pitchFamily="18" charset="0"/>
                <a:cs typeface="Times New Roman" panose="02020603050405020304" pitchFamily="18" charset="0"/>
              </a:rPr>
              <a:t>урбанізовані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виробляють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більше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твердих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відходів</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ніж</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країни</a:t>
            </a:r>
            <a:r>
              <a:rPr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івдня</a:t>
            </a:r>
            <a:r>
              <a:rPr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Загалом</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потоки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відходів</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спрямовані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країн</a:t>
            </a:r>
            <a:r>
              <a:rPr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івночі</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до</a:t>
            </a:r>
            <a:r>
              <a:rPr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країн</a:t>
            </a:r>
            <a:r>
              <a:rPr sz="2000" dirty="0" smtClean="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івдня</a:t>
            </a:r>
            <a:r>
              <a:rPr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Частина</a:t>
            </a:r>
            <a:r>
              <a:rPr sz="2000" dirty="0" smtClean="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цих</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відходів</a:t>
            </a:r>
            <a:r>
              <a:rPr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призначен</a:t>
            </a:r>
            <a:r>
              <a:rPr lang="uk-UA" sz="2000" dirty="0" smtClean="0">
                <a:latin typeface="Times New Roman" panose="02020603050405020304" pitchFamily="18" charset="0"/>
                <a:cs typeface="Times New Roman" panose="02020603050405020304" pitchFamily="18" charset="0"/>
              </a:rPr>
              <a:t>а</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для</a:t>
            </a:r>
            <a:r>
              <a:rPr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захоронення</a:t>
            </a:r>
            <a:r>
              <a:rPr sz="2000" dirty="0" smtClean="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в </a:t>
            </a:r>
            <a:r>
              <a:rPr sz="2000" dirty="0" err="1">
                <a:latin typeface="Times New Roman" panose="02020603050405020304" pitchFamily="18" charset="0"/>
                <a:cs typeface="Times New Roman" panose="02020603050405020304" pitchFamily="18" charset="0"/>
              </a:rPr>
              <a:t>то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час</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як</a:t>
            </a:r>
            <a:r>
              <a:rPr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інш</a:t>
            </a:r>
            <a:r>
              <a:rPr lang="uk-UA" sz="2000" dirty="0" smtClean="0">
                <a:latin typeface="Times New Roman" panose="02020603050405020304" pitchFamily="18" charset="0"/>
                <a:cs typeface="Times New Roman" panose="02020603050405020304" pitchFamily="18" charset="0"/>
              </a:rPr>
              <a:t>а частина</a:t>
            </a:r>
            <a:r>
              <a:rPr lang="uk-UA"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направля</a:t>
            </a:r>
            <a:r>
              <a:rPr lang="uk-UA" sz="2000" dirty="0" smtClean="0">
                <a:latin typeface="Times New Roman" panose="02020603050405020304" pitchFamily="18" charset="0"/>
                <a:cs typeface="Times New Roman" panose="02020603050405020304" pitchFamily="18" charset="0"/>
              </a:rPr>
              <a:t>є</a:t>
            </a:r>
            <a:r>
              <a:rPr sz="2000" dirty="0" err="1" smtClean="0">
                <a:latin typeface="Times New Roman" panose="02020603050405020304" pitchFamily="18" charset="0"/>
                <a:cs typeface="Times New Roman" panose="02020603050405020304" pitchFamily="18" charset="0"/>
              </a:rPr>
              <a:t>ться</a:t>
            </a:r>
            <a:r>
              <a:rPr sz="2000" dirty="0" smtClean="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на</a:t>
            </a: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видобуток</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корисних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ресурсів</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їх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повторне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використання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або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переробку</a:t>
            </a:r>
            <a:r>
              <a:rPr sz="2000" dirty="0">
                <a:latin typeface="Times New Roman" panose="02020603050405020304" pitchFamily="18" charset="0"/>
                <a:cs typeface="Times New Roman" panose="02020603050405020304" pitchFamily="18" charset="0"/>
              </a:rPr>
              <a:t>.</a:t>
            </a:r>
          </a:p>
          <a:p>
            <a:pPr lvl="0" indent="36000" algn="just">
              <a:buNone/>
            </a:pP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Ц</a:t>
            </a:r>
            <a:r>
              <a:rPr sz="2000" dirty="0" smtClean="0">
                <a:latin typeface="Times New Roman" panose="02020603050405020304" pitchFamily="18" charset="0"/>
                <a:cs typeface="Times New Roman" panose="02020603050405020304" pitchFamily="18" charset="0"/>
              </a:rPr>
              <a:t>і </a:t>
            </a:r>
            <a:r>
              <a:rPr sz="2000" dirty="0" err="1">
                <a:latin typeface="Times New Roman" panose="02020603050405020304" pitchFamily="18" charset="0"/>
                <a:cs typeface="Times New Roman" panose="02020603050405020304" pitchFamily="18" charset="0"/>
              </a:rPr>
              <a:t>потоки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різко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зросли</a:t>
            </a:r>
            <a:r>
              <a:rPr sz="2000" dirty="0">
                <a:latin typeface="Times New Roman" panose="02020603050405020304" pitchFamily="18" charset="0"/>
                <a:cs typeface="Times New Roman" panose="02020603050405020304" pitchFamily="18" charset="0"/>
              </a:rPr>
              <a:t> з </a:t>
            </a:r>
            <a:r>
              <a:rPr sz="2000" dirty="0" err="1">
                <a:latin typeface="Times New Roman" panose="02020603050405020304" pitchFamily="18" charset="0"/>
                <a:cs typeface="Times New Roman" panose="02020603050405020304" pitchFamily="18" charset="0"/>
              </a:rPr>
              <a:t>кінця</a:t>
            </a:r>
            <a:r>
              <a:rPr sz="2000" dirty="0">
                <a:latin typeface="Times New Roman" panose="02020603050405020304" pitchFamily="18" charset="0"/>
                <a:cs typeface="Times New Roman" panose="02020603050405020304" pitchFamily="18" charset="0"/>
              </a:rPr>
              <a:t> 1990-х </a:t>
            </a:r>
            <a:r>
              <a:rPr sz="2000" dirty="0" err="1">
                <a:latin typeface="Times New Roman" panose="02020603050405020304" pitchFamily="18" charset="0"/>
                <a:cs typeface="Times New Roman" panose="02020603050405020304" pitchFamily="18" charset="0"/>
              </a:rPr>
              <a:t>років</a:t>
            </a:r>
            <a:r>
              <a:rPr sz="2000" dirty="0">
                <a:latin typeface="Times New Roman" panose="02020603050405020304" pitchFamily="18" charset="0"/>
                <a:cs typeface="Times New Roman" panose="02020603050405020304" pitchFamily="18" charset="0"/>
              </a:rPr>
              <a:t> і </a:t>
            </a:r>
            <a:r>
              <a:rPr sz="2000" dirty="0" err="1">
                <a:latin typeface="Times New Roman" panose="02020603050405020304" pitchFamily="18" charset="0"/>
                <a:cs typeface="Times New Roman" panose="02020603050405020304" pitchFamily="18" charset="0"/>
              </a:rPr>
              <a:t>на</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даний</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момент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вони</a:t>
            </a:r>
            <a:r>
              <a:rPr sz="2000" dirty="0">
                <a:latin typeface="Times New Roman" panose="02020603050405020304" pitchFamily="18" charset="0"/>
                <a:cs typeface="Times New Roman" panose="02020603050405020304" pitchFamily="18" charset="0"/>
              </a:rPr>
              <a:t> є </a:t>
            </a:r>
            <a:r>
              <a:rPr sz="2000" dirty="0" err="1">
                <a:latin typeface="Times New Roman" panose="02020603050405020304" pitchFamily="18" charset="0"/>
                <a:cs typeface="Times New Roman" panose="02020603050405020304" pitchFamily="18" charset="0"/>
              </a:rPr>
              <a:t>значною</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частиною</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загального</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експорту</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країн</a:t>
            </a:r>
            <a:r>
              <a:rPr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івночі</a:t>
            </a:r>
            <a:r>
              <a:rPr sz="2000" dirty="0" smtClean="0">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Ц</a:t>
            </a:r>
            <a:r>
              <a:rPr sz="2000" dirty="0" err="1" smtClean="0">
                <a:latin typeface="Times New Roman" panose="02020603050405020304" pitchFamily="18" charset="0"/>
                <a:cs typeface="Times New Roman" panose="02020603050405020304" pitchFamily="18" charset="0"/>
              </a:rPr>
              <a:t>ей</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експорт</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розглядають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як</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скидання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відходів</a:t>
            </a:r>
            <a:r>
              <a:rPr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в</a:t>
            </a:r>
            <a:r>
              <a:rPr sz="2000" dirty="0" smtClean="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країн</a:t>
            </a:r>
            <a:r>
              <a:rPr lang="uk-UA" sz="2000" dirty="0" smtClean="0">
                <a:latin typeface="Times New Roman" panose="02020603050405020304" pitchFamily="18" charset="0"/>
                <a:cs typeface="Times New Roman" panose="02020603050405020304" pitchFamily="18" charset="0"/>
              </a:rPr>
              <a:t>и</a:t>
            </a:r>
            <a:r>
              <a:rPr sz="2000" dirty="0" smtClean="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і </a:t>
            </a:r>
            <a:r>
              <a:rPr sz="2000" dirty="0" err="1" smtClean="0">
                <a:latin typeface="Times New Roman" panose="02020603050405020304" pitchFamily="18" charset="0"/>
                <a:cs typeface="Times New Roman" panose="02020603050405020304" pitchFamily="18" charset="0"/>
              </a:rPr>
              <a:t>народ</a:t>
            </a:r>
            <a:r>
              <a:rPr lang="uk-UA" sz="2000" dirty="0" smtClean="0">
                <a:latin typeface="Times New Roman" panose="02020603050405020304" pitchFamily="18" charset="0"/>
                <a:cs typeface="Times New Roman" panose="02020603050405020304" pitchFamily="18" charset="0"/>
              </a:rPr>
              <a:t>и</a:t>
            </a:r>
            <a:r>
              <a:rPr sz="2000" dirty="0" smtClean="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івдня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де</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управління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відходами</a:t>
            </a:r>
            <a:r>
              <a:rPr sz="2000" dirty="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перебува</a:t>
            </a:r>
            <a:r>
              <a:rPr lang="uk-UA" sz="2000" dirty="0" smtClean="0">
                <a:latin typeface="Times New Roman" panose="02020603050405020304" pitchFamily="18" charset="0"/>
                <a:cs typeface="Times New Roman" panose="02020603050405020304" pitchFamily="18" charset="0"/>
              </a:rPr>
              <a:t>є</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на</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низькому</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рівні</a:t>
            </a:r>
            <a:r>
              <a:rPr sz="2000" dirty="0">
                <a:latin typeface="Times New Roman" panose="02020603050405020304" pitchFamily="18" charset="0"/>
                <a:cs typeface="Times New Roman" panose="02020603050405020304" pitchFamily="18" charset="0"/>
              </a:rPr>
              <a:t> і </a:t>
            </a:r>
            <a:r>
              <a:rPr sz="2000" dirty="0" err="1">
                <a:latin typeface="Times New Roman" panose="02020603050405020304" pitchFamily="18" charset="0"/>
                <a:cs typeface="Times New Roman" panose="02020603050405020304" pitchFamily="18" charset="0"/>
              </a:rPr>
              <a:t>для</a:t>
            </a:r>
            <a:r>
              <a:rPr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поводження</a:t>
            </a:r>
            <a:r>
              <a:rPr sz="2000" dirty="0" smtClean="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з </a:t>
            </a:r>
            <a:r>
              <a:rPr sz="2000" dirty="0" err="1">
                <a:latin typeface="Times New Roman" panose="02020603050405020304" pitchFamily="18" charset="0"/>
                <a:cs typeface="Times New Roman" panose="02020603050405020304" pitchFamily="18" charset="0"/>
              </a:rPr>
              <a:t>відходами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використовують</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невідповідні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практики</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як</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для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своїх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так</a:t>
            </a:r>
            <a:r>
              <a:rPr sz="2000" dirty="0">
                <a:latin typeface="Times New Roman" panose="02020603050405020304" pitchFamily="18" charset="0"/>
                <a:cs typeface="Times New Roman" panose="02020603050405020304" pitchFamily="18" charset="0"/>
              </a:rPr>
              <a:t> і </a:t>
            </a:r>
            <a:r>
              <a:rPr sz="2000" dirty="0" err="1">
                <a:latin typeface="Times New Roman" panose="02020603050405020304" pitchFamily="18" charset="0"/>
                <a:cs typeface="Times New Roman" panose="02020603050405020304" pitchFamily="18" charset="0"/>
              </a:rPr>
              <a:t>привезених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відходів</a:t>
            </a:r>
            <a:r>
              <a:rPr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Т</a:t>
            </a:r>
            <a:r>
              <a:rPr sz="2000" dirty="0" err="1" smtClean="0">
                <a:latin typeface="Times New Roman" panose="02020603050405020304" pitchFamily="18" charset="0"/>
                <a:cs typeface="Times New Roman" panose="02020603050405020304" pitchFamily="18" charset="0"/>
              </a:rPr>
              <a:t>ак</a:t>
            </a:r>
            <a:r>
              <a:rPr lang="uk-UA" sz="2000" dirty="0" err="1" smtClean="0">
                <a:latin typeface="Times New Roman" panose="02020603050405020304" pitchFamily="18" charset="0"/>
                <a:cs typeface="Times New Roman" panose="02020603050405020304" pitchFamily="18" charset="0"/>
              </a:rPr>
              <a:t>ий</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зв'язок</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між</a:t>
            </a:r>
            <a:r>
              <a:rPr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івніччю</a:t>
            </a:r>
            <a:r>
              <a:rPr sz="2000" dirty="0" smtClean="0">
                <a:latin typeface="Times New Roman" panose="02020603050405020304" pitchFamily="18" charset="0"/>
                <a:cs typeface="Times New Roman" panose="02020603050405020304" pitchFamily="18" charset="0"/>
              </a:rPr>
              <a:t> </a:t>
            </a:r>
            <a:r>
              <a:rPr sz="2000" dirty="0">
                <a:latin typeface="Times New Roman" panose="02020603050405020304" pitchFamily="18" charset="0"/>
                <a:cs typeface="Times New Roman" panose="02020603050405020304" pitchFamily="18" charset="0"/>
              </a:rPr>
              <a:t>і </a:t>
            </a:r>
            <a:r>
              <a:rPr lang="uk-UA" sz="2000" dirty="0" err="1">
                <a:latin typeface="Times New Roman" panose="02020603050405020304" pitchFamily="18" charset="0"/>
                <a:cs typeface="Times New Roman" panose="02020603050405020304" pitchFamily="18" charset="0"/>
              </a:rPr>
              <a:t>П</a:t>
            </a:r>
            <a:r>
              <a:rPr sz="2000" dirty="0" err="1" smtClean="0">
                <a:latin typeface="Times New Roman" panose="02020603050405020304" pitchFamily="18" charset="0"/>
                <a:cs typeface="Times New Roman" panose="02020603050405020304" pitchFamily="18" charset="0"/>
              </a:rPr>
              <a:t>івднем</a:t>
            </a:r>
            <a:r>
              <a:rPr sz="2000" dirty="0" smtClean="0">
                <a:latin typeface="Times New Roman" panose="02020603050405020304" pitchFamily="18" charset="0"/>
                <a:cs typeface="Times New Roman" panose="02020603050405020304" pitchFamily="18" charset="0"/>
              </a:rPr>
              <a:t> </a:t>
            </a:r>
            <a:r>
              <a:rPr sz="2000" dirty="0" err="1" smtClean="0">
                <a:latin typeface="Times New Roman" panose="02020603050405020304" pitchFamily="18" charset="0"/>
                <a:cs typeface="Times New Roman" panose="02020603050405020304" pitchFamily="18" charset="0"/>
              </a:rPr>
              <a:t>породжу</a:t>
            </a:r>
            <a:r>
              <a:rPr lang="uk-UA" sz="2000" dirty="0" err="1" smtClean="0">
                <a:latin typeface="Times New Roman" panose="02020603050405020304" pitchFamily="18" charset="0"/>
                <a:cs typeface="Times New Roman" panose="02020603050405020304" pitchFamily="18" charset="0"/>
              </a:rPr>
              <a:t>ють</a:t>
            </a:r>
            <a:r>
              <a:rPr sz="2000" dirty="0" smtClean="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питання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екологічної</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справедливості</a:t>
            </a:r>
            <a:r>
              <a:rPr sz="2000" dirty="0">
                <a:latin typeface="Times New Roman" panose="02020603050405020304" pitchFamily="18" charset="0"/>
                <a:cs typeface="Times New Roman" panose="02020603050405020304" pitchFamily="18" charset="0"/>
              </a:rPr>
              <a:t> і є </a:t>
            </a:r>
            <a:r>
              <a:rPr sz="2000" dirty="0" err="1">
                <a:latin typeface="Times New Roman" panose="02020603050405020304" pitchFamily="18" charset="0"/>
                <a:cs typeface="Times New Roman" panose="02020603050405020304" pitchFamily="18" charset="0"/>
              </a:rPr>
              <a:t>темою</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для</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глобальних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дебатів</a:t>
            </a:r>
            <a:r>
              <a:rPr sz="2000" dirty="0">
                <a:latin typeface="Times New Roman" panose="02020603050405020304" pitchFamily="18" charset="0"/>
                <a:cs typeface="Times New Roman" panose="02020603050405020304" pitchFamily="18" charset="0"/>
              </a:rPr>
              <a:t> в </a:t>
            </a:r>
            <a:r>
              <a:rPr sz="2000" dirty="0" err="1">
                <a:latin typeface="Times New Roman" panose="02020603050405020304" pitchFamily="18" charset="0"/>
                <a:cs typeface="Times New Roman" panose="02020603050405020304" pitchFamily="18" charset="0"/>
              </a:rPr>
              <a:t>області</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соціальних</a:t>
            </a:r>
            <a:r>
              <a:rPr sz="2000" dirty="0">
                <a:latin typeface="Times New Roman" panose="02020603050405020304" pitchFamily="18" charset="0"/>
                <a:cs typeface="Times New Roman" panose="02020603050405020304" pitchFamily="18" charset="0"/>
              </a:rPr>
              <a:t> </a:t>
            </a:r>
            <a:r>
              <a:rPr sz="2000" dirty="0" err="1">
                <a:latin typeface="Times New Roman" panose="02020603050405020304" pitchFamily="18" charset="0"/>
                <a:cs typeface="Times New Roman" panose="02020603050405020304" pitchFamily="18" charset="0"/>
              </a:rPr>
              <a:t>наук</a:t>
            </a:r>
            <a:r>
              <a:rPr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78726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uk-UA"/>
          </a:p>
        </p:txBody>
      </p:sp>
      <p:sp>
        <p:nvSpPr>
          <p:cNvPr id="4" name="Rectangle 3"/>
          <p:cNvSpPr txBox="1">
            <a:spLocks noChangeArrowheads="1"/>
          </p:cNvSpPr>
          <p:nvPr/>
        </p:nvSpPr>
        <p:spPr>
          <a:xfrm>
            <a:off x="55563" y="224413"/>
            <a:ext cx="8577262" cy="560387"/>
          </a:xfrm>
          <a:prstGeom prst="rect">
            <a:avLst/>
          </a:prstGeom>
        </p:spPr>
        <p:txBody>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600"/>
              </a:spcBef>
              <a:buNone/>
            </a:pPr>
            <a:r>
              <a:rPr lang="ru-RU" altLang="uk-UA" sz="3000" b="1" dirty="0" smtClean="0">
                <a:solidFill>
                  <a:schemeClr val="tx2"/>
                </a:solidFill>
                <a:latin typeface="+mj-lt"/>
                <a:cs typeface="Times New Roman" panose="02020603050405020304" pitchFamily="18" charset="0"/>
              </a:rPr>
              <a:t>Міжнародне перевезення небезпечних відходів</a:t>
            </a:r>
            <a:endParaRPr lang="en-US" altLang="uk-UA" sz="3000" b="1" dirty="0">
              <a:solidFill>
                <a:schemeClr val="tx2"/>
              </a:solidFill>
              <a:latin typeface="+mj-lt"/>
              <a:cs typeface="Times New Roman" panose="02020603050405020304" pitchFamily="18" charset="0"/>
            </a:endParaRPr>
          </a:p>
        </p:txBody>
      </p:sp>
      <p:pic>
        <p:nvPicPr>
          <p:cNvPr id="5" name="Picture 15" descr="1"/>
          <p:cNvPicPr>
            <a:picLocks noChangeAspect="1" noChangeArrowheads="1"/>
          </p:cNvPicPr>
          <p:nvPr/>
        </p:nvPicPr>
        <p:blipFill>
          <a:blip r:embed="rId2">
            <a:extLst>
              <a:ext uri="{28A0092B-C50C-407E-A947-70E740481C1C}">
                <a14:useLocalDpi xmlns:a14="http://schemas.microsoft.com/office/drawing/2010/main" val="0"/>
              </a:ext>
            </a:extLst>
          </a:blip>
          <a:srcRect l="560" t="838" r="1118" b="1465"/>
          <a:stretch>
            <a:fillRect/>
          </a:stretch>
        </p:blipFill>
        <p:spPr bwMode="auto">
          <a:xfrm>
            <a:off x="55563" y="1196752"/>
            <a:ext cx="8404870" cy="5213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941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026" name="Picture 2" descr="ÐÐ°ÑÑÐ¸Ð½ÐºÐ¸ Ð¿Ð¾ Ð·Ð°Ð¿ÑÐ¾ÑÑ Exports of electronics waste in the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460432" cy="566124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35756" y="5805264"/>
            <a:ext cx="7998131" cy="830997"/>
          </a:xfrm>
          <a:prstGeom prst="rect">
            <a:avLst/>
          </a:prstGeom>
        </p:spPr>
        <p:txBody>
          <a:bodyPr wrap="square">
            <a:spAutoFit/>
          </a:bodyPr>
          <a:lstStyle/>
          <a:p>
            <a:pPr indent="457200"/>
            <a:r>
              <a:rPr lang="ru-RU" sz="2400" dirty="0">
                <a:latin typeface="Times New Roman" panose="02020603050405020304" pitchFamily="18" charset="0"/>
                <a:cs typeface="Times New Roman" panose="02020603050405020304" pitchFamily="18" charset="0"/>
              </a:rPr>
              <a:t>Небезпечні електронні відходи експортуються в Китай, Гану, Пакистан і Індію, в основному з Північної Америки</a:t>
            </a:r>
            <a:r>
              <a:rPr lang="en-US"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69851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87824" y="188640"/>
            <a:ext cx="5472608" cy="587577"/>
          </a:xfrm>
        </p:spPr>
        <p:txBody>
          <a:bodyPr>
            <a:normAutofit fontScale="90000"/>
          </a:bodyPr>
          <a:lstStyle/>
          <a:p>
            <a:r>
              <a:rPr lang="ru-RU" b="1" dirty="0"/>
              <a:t>П</a:t>
            </a:r>
            <a:r>
              <a:rPr lang="ru-RU" b="1" dirty="0" smtClean="0">
                <a:solidFill>
                  <a:schemeClr val="tx2"/>
                </a:solidFill>
              </a:rPr>
              <a:t>ластик</a:t>
            </a:r>
            <a:endParaRPr lang="uk-UA" b="1" dirty="0">
              <a:solidFill>
                <a:schemeClr val="tx2"/>
              </a:solidFill>
            </a:endParaRPr>
          </a:p>
        </p:txBody>
      </p:sp>
      <p:sp>
        <p:nvSpPr>
          <p:cNvPr id="3" name="Объект 2"/>
          <p:cNvSpPr>
            <a:spLocks noGrp="1"/>
          </p:cNvSpPr>
          <p:nvPr>
            <p:ph idx="1"/>
          </p:nvPr>
        </p:nvSpPr>
        <p:spPr/>
        <p:txBody>
          <a:bodyPr/>
          <a:lstStyle/>
          <a:p>
            <a:endParaRPr lang="uk-UA" dirty="0"/>
          </a:p>
        </p:txBody>
      </p:sp>
      <p:pic>
        <p:nvPicPr>
          <p:cNvPr id="2050" name="Picture 2" descr="Source:Â Directorate General of Commercial Intelligence and Statistics, Union Ministry of Commerce and Industry"/>
          <p:cNvPicPr>
            <a:picLocks noChangeAspect="1" noChangeArrowheads="1"/>
          </p:cNvPicPr>
          <p:nvPr/>
        </p:nvPicPr>
        <p:blipFill rotWithShape="1">
          <a:blip r:embed="rId2">
            <a:extLst>
              <a:ext uri="{28A0092B-C50C-407E-A947-70E740481C1C}">
                <a14:useLocalDpi xmlns:a14="http://schemas.microsoft.com/office/drawing/2010/main" val="0"/>
              </a:ext>
            </a:extLst>
          </a:blip>
          <a:srcRect t="18789"/>
          <a:stretch/>
        </p:blipFill>
        <p:spPr bwMode="auto">
          <a:xfrm>
            <a:off x="9920" y="908720"/>
            <a:ext cx="8450512" cy="435003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05253" y="5661248"/>
            <a:ext cx="8183171" cy="1200329"/>
          </a:xfrm>
          <a:prstGeom prst="rect">
            <a:avLst/>
          </a:prstGeom>
        </p:spPr>
        <p:txBody>
          <a:bodyPr wrap="square">
            <a:spAutoFit/>
          </a:bodyPr>
          <a:lstStyle/>
          <a:p>
            <a:pPr lvl="0" indent="457200" algn="just"/>
            <a:r>
              <a:rPr lang="ru-RU" sz="2400" dirty="0">
                <a:latin typeface="Times New Roman"/>
              </a:rPr>
              <a:t>Індії, </a:t>
            </a:r>
            <a:r>
              <a:rPr lang="ru-RU" sz="2400" dirty="0" smtClean="0">
                <a:latin typeface="Times New Roman"/>
              </a:rPr>
              <a:t>Китай, Гонконг</a:t>
            </a:r>
            <a:r>
              <a:rPr lang="ru-RU" sz="2400" dirty="0">
                <a:latin typeface="Times New Roman"/>
              </a:rPr>
              <a:t>, Нідерланди, Німеччина, США, Бельгія, Малайзія, Канада, Австрія і Тайвань - найбільші </a:t>
            </a:r>
            <a:r>
              <a:rPr lang="ru-RU" sz="2400" dirty="0" err="1">
                <a:latin typeface="Times New Roman"/>
              </a:rPr>
              <a:t>імпортери</a:t>
            </a:r>
            <a:r>
              <a:rPr lang="ru-RU" sz="2400" dirty="0">
                <a:latin typeface="Times New Roman"/>
              </a:rPr>
              <a:t> </a:t>
            </a:r>
            <a:r>
              <a:rPr lang="ru-RU" sz="2400" dirty="0" smtClean="0">
                <a:latin typeface="Times New Roman"/>
              </a:rPr>
              <a:t>пластику </a:t>
            </a:r>
            <a:r>
              <a:rPr lang="ru-RU" sz="2400" dirty="0">
                <a:latin typeface="Times New Roman"/>
              </a:rPr>
              <a:t>в світі. </a:t>
            </a:r>
            <a:endParaRPr lang="en-US" sz="2400" dirty="0">
              <a:latin typeface="Times New Roman"/>
            </a:endParaRPr>
          </a:p>
        </p:txBody>
      </p:sp>
    </p:spTree>
    <p:extLst>
      <p:ext uri="{BB962C8B-B14F-4D97-AF65-F5344CB8AC3E}">
        <p14:creationId xmlns:p14="http://schemas.microsoft.com/office/powerpoint/2010/main" val="42384626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txBox="1">
            <a:spLocks noGrp="1"/>
          </p:cNvSpPr>
          <p:nvPr>
            <p:ph type="body" idx="1"/>
          </p:nvPr>
        </p:nvSpPr>
        <p:spPr>
          <a:xfrm>
            <a:off x="395536" y="1297029"/>
            <a:ext cx="3600400" cy="5384664"/>
          </a:xfrm>
          <a:prstGeom prst="rect">
            <a:avLst/>
          </a:prstGeom>
        </p:spPr>
        <p:txBody>
          <a:bodyPr>
            <a:normAutofit fontScale="92000" lnSpcReduction="20000"/>
          </a:bodyPr>
          <a:lstStyle>
            <a:lvl1pPr lvl="0" rtl="0">
              <a:defRPr/>
            </a:lvl1pPr>
          </a:lstStyle>
          <a:p>
            <a:pPr marL="44450" lvl="0" indent="457200" algn="just">
              <a:buNone/>
            </a:pPr>
            <a:r>
              <a:rPr lang="ru-RU" dirty="0">
                <a:latin typeface="Times New Roman"/>
              </a:rPr>
              <a:t>Дослідження, що стосуються трансформації відходів в </a:t>
            </a:r>
            <a:r>
              <a:rPr lang="ru-RU" dirty="0" err="1" smtClean="0">
                <a:latin typeface="Times New Roman"/>
              </a:rPr>
              <a:t>сировину</a:t>
            </a:r>
            <a:r>
              <a:rPr lang="ru-RU" dirty="0" smtClean="0">
                <a:latin typeface="Times New Roman"/>
              </a:rPr>
              <a:t> </a:t>
            </a:r>
            <a:r>
              <a:rPr lang="ru-RU" dirty="0">
                <a:latin typeface="Times New Roman"/>
              </a:rPr>
              <a:t>в країнах з більш низьким рівнем доходу, підкреслюють агломераційні тенденції цих видів діяльності.</a:t>
            </a:r>
          </a:p>
          <a:p>
            <a:pPr marL="44450" lvl="0" indent="457200" algn="just">
              <a:buNone/>
            </a:pPr>
            <a:r>
              <a:rPr lang="ru-RU" dirty="0" err="1" smtClean="0">
                <a:latin typeface="Times New Roman"/>
              </a:rPr>
              <a:t>Збільшення</a:t>
            </a:r>
            <a:r>
              <a:rPr lang="ru-RU" dirty="0" smtClean="0">
                <a:latin typeface="Times New Roman"/>
              </a:rPr>
              <a:t> </a:t>
            </a:r>
            <a:r>
              <a:rPr lang="ru-RU" dirty="0" err="1" smtClean="0">
                <a:latin typeface="Times New Roman"/>
              </a:rPr>
              <a:t>використання</a:t>
            </a:r>
            <a:r>
              <a:rPr lang="ru-RU" dirty="0" smtClean="0">
                <a:latin typeface="Times New Roman"/>
              </a:rPr>
              <a:t> </a:t>
            </a:r>
            <a:r>
              <a:rPr lang="ru-RU" dirty="0" err="1" smtClean="0">
                <a:latin typeface="Times New Roman"/>
              </a:rPr>
              <a:t>вторинних</a:t>
            </a:r>
            <a:r>
              <a:rPr lang="ru-RU" dirty="0" smtClean="0">
                <a:latin typeface="Times New Roman"/>
              </a:rPr>
              <a:t> </a:t>
            </a:r>
            <a:r>
              <a:rPr lang="ru-RU" dirty="0" err="1" smtClean="0">
                <a:latin typeface="Times New Roman"/>
              </a:rPr>
              <a:t>ресурсів</a:t>
            </a:r>
            <a:r>
              <a:rPr lang="ru-RU" dirty="0" smtClean="0">
                <a:latin typeface="Times New Roman"/>
              </a:rPr>
              <a:t> </a:t>
            </a:r>
            <a:r>
              <a:rPr lang="ru-RU" dirty="0" err="1" smtClean="0">
                <a:latin typeface="Times New Roman"/>
              </a:rPr>
              <a:t>відбувається</a:t>
            </a:r>
            <a:r>
              <a:rPr lang="ru-RU" dirty="0" smtClean="0">
                <a:latin typeface="Times New Roman"/>
              </a:rPr>
              <a:t> </a:t>
            </a:r>
            <a:r>
              <a:rPr lang="ru-RU" dirty="0" err="1" smtClean="0">
                <a:latin typeface="Times New Roman"/>
              </a:rPr>
              <a:t>зарахунок</a:t>
            </a:r>
            <a:r>
              <a:rPr lang="ru-RU" dirty="0" smtClean="0">
                <a:latin typeface="Times New Roman"/>
              </a:rPr>
              <a:t> </a:t>
            </a:r>
            <a:r>
              <a:rPr lang="ru-RU" dirty="0" err="1" smtClean="0">
                <a:latin typeface="Times New Roman"/>
              </a:rPr>
              <a:t>зростаючих</a:t>
            </a:r>
            <a:r>
              <a:rPr lang="ru-RU" dirty="0" smtClean="0">
                <a:latin typeface="Times New Roman"/>
              </a:rPr>
              <a:t> потребах в </a:t>
            </a:r>
            <a:r>
              <a:rPr lang="ru-RU" dirty="0" smtClean="0">
                <a:latin typeface="Times New Roman"/>
              </a:rPr>
              <a:t>ресурсах. </a:t>
            </a:r>
            <a:r>
              <a:rPr lang="ru-RU" dirty="0">
                <a:latin typeface="Times New Roman"/>
              </a:rPr>
              <a:t>Першим прикладом є Китай, який, наприклад, споживає 43% світової міді, причому 50% з них надходить з металобрухту.</a:t>
            </a:r>
          </a:p>
          <a:p>
            <a:pPr marL="44450" lvl="0" indent="457200" algn="just">
              <a:buNone/>
            </a:pPr>
            <a:r>
              <a:rPr lang="ru-RU" dirty="0">
                <a:latin typeface="Times New Roman"/>
              </a:rPr>
              <a:t>Очищення світу від відходів і їх збір, з тим щоб вони стали вторинними ресурсами, перетворилися в глобальний бізнес на </a:t>
            </a:r>
            <a:r>
              <a:rPr lang="ru-RU" dirty="0" err="1" smtClean="0">
                <a:latin typeface="Times New Roman"/>
              </a:rPr>
              <a:t>мільйони</a:t>
            </a:r>
            <a:r>
              <a:rPr lang="ru-RU" dirty="0" smtClean="0">
                <a:latin typeface="Times New Roman"/>
              </a:rPr>
              <a:t>  </a:t>
            </a:r>
            <a:r>
              <a:rPr lang="ru-RU" dirty="0" err="1" smtClean="0">
                <a:latin typeface="Times New Roman"/>
              </a:rPr>
              <a:t>доларів</a:t>
            </a:r>
            <a:r>
              <a:rPr lang="ru-RU" dirty="0" smtClean="0">
                <a:latin typeface="Times New Roman"/>
              </a:rPr>
              <a:t>.</a:t>
            </a:r>
            <a:endParaRPr lang="en-US" dirty="0">
              <a:latin typeface="Times New Roman"/>
            </a:endParaRPr>
          </a:p>
        </p:txBody>
      </p:sp>
      <p:sp>
        <p:nvSpPr>
          <p:cNvPr id="3" name="Прямоугольник 2"/>
          <p:cNvSpPr/>
          <p:nvPr/>
        </p:nvSpPr>
        <p:spPr>
          <a:xfrm>
            <a:off x="251520" y="130299"/>
            <a:ext cx="4248472" cy="1169551"/>
          </a:xfrm>
          <a:prstGeom prst="rect">
            <a:avLst/>
          </a:prstGeom>
        </p:spPr>
        <p:txBody>
          <a:bodyPr wrap="square"/>
          <a:lstStyle>
            <a:lvl1pPr lvl="0" rtl="0">
              <a:defRPr/>
            </a:lvl1pPr>
          </a:lstStyle>
          <a:p>
            <a:pPr algn="ctr"/>
            <a:r>
              <a:rPr lang="ru-RU" sz="3500" b="1" dirty="0" smtClean="0">
                <a:solidFill>
                  <a:srgbClr val="1F497D"/>
                </a:solidFill>
              </a:rPr>
              <a:t>Від відходів до ресурсів</a:t>
            </a:r>
            <a:endParaRPr lang="en-US" sz="3500" b="1" dirty="0">
              <a:solidFill>
                <a:srgbClr val="1F497D"/>
              </a:solidFill>
            </a:endParaRPr>
          </a:p>
        </p:txBody>
      </p:sp>
      <p:grpSp>
        <p:nvGrpSpPr>
          <p:cNvPr id="4" name="Группа 3"/>
          <p:cNvGrpSpPr/>
          <p:nvPr/>
        </p:nvGrpSpPr>
        <p:grpSpPr>
          <a:xfrm>
            <a:off x="4295590" y="289324"/>
            <a:ext cx="4668668" cy="799453"/>
            <a:chOff x="285707" y="0"/>
            <a:chExt cx="3689068" cy="493724"/>
          </a:xfrm>
        </p:grpSpPr>
        <p:sp>
          <p:nvSpPr>
            <p:cNvPr id="5" name="Скругленный прямоугольник 4"/>
            <p:cNvSpPr/>
            <p:nvPr/>
          </p:nvSpPr>
          <p:spPr>
            <a:xfrm>
              <a:off x="285707" y="0"/>
              <a:ext cx="3689068" cy="493724"/>
            </a:xfrm>
            <a:prstGeom prst="roundRect">
              <a:avLst>
                <a:gd name="adj" fmla="val 10000"/>
              </a:avLst>
            </a:prstGeom>
            <a:solidFill>
              <a:schemeClr val="accent1">
                <a:hueOff val="0"/>
                <a:satOff val="0"/>
                <a:lumOff val="0"/>
              </a:schemeClr>
            </a:solidFill>
            <a:ln w="25400" cap="flat">
              <a:solidFill>
                <a:schemeClr val="lt1">
                  <a:hueOff val="0"/>
                  <a:satOff val="0"/>
                  <a:lumOff val="0"/>
                </a:schemeClr>
              </a:solidFill>
            </a:ln>
          </p:spPr>
          <p:txBody>
            <a:bodyPr/>
            <a:lstStyle>
              <a:lvl1pPr lvl="0" rtl="0">
                <a:defRPr/>
              </a:lvl1pPr>
            </a:lstStyle>
            <a:p>
              <a:endParaRPr>
                <a:solidFill>
                  <a:prstClr val="black"/>
                </a:solidFill>
              </a:endParaRPr>
            </a:p>
          </p:txBody>
        </p:sp>
        <p:sp>
          <p:nvSpPr>
            <p:cNvPr id="6" name="Прямоугольник 5"/>
            <p:cNvSpPr/>
            <p:nvPr/>
          </p:nvSpPr>
          <p:spPr>
            <a:xfrm>
              <a:off x="300168" y="14461"/>
              <a:ext cx="3660146" cy="464802"/>
            </a:xfrm>
            <a:prstGeom prst="rect">
              <a:avLst/>
            </a:prstGeom>
            <a:noFill/>
            <a:ln w="12700" cap="flat">
              <a:solidFill>
                <a:srgbClr val="000000">
                  <a:shade val="95000"/>
                  <a:satMod val="105000"/>
                </a:srgbClr>
              </a:solidFill>
            </a:ln>
          </p:spPr>
          <p:txBody>
            <a:bodyPr wrap="square" lIns="32385" tIns="21590" rIns="32385" bIns="21590" anchor="ctr"/>
            <a:lstStyle>
              <a:lvl1pPr lvl="0" rtl="0">
                <a:defRPr/>
              </a:lvl1pPr>
            </a:lstStyle>
            <a:p>
              <a:pPr algn="ctr">
                <a:lnSpc>
                  <a:spcPct val="90000"/>
                </a:lnSpc>
                <a:spcAft>
                  <a:spcPct val="35000"/>
                </a:spcAft>
              </a:pPr>
              <a:r>
                <a:rPr lang="uk-UA" sz="2000" dirty="0" smtClean="0">
                  <a:solidFill>
                    <a:prstClr val="black"/>
                  </a:solidFill>
                  <a:latin typeface="Times New Roman" panose="02020603050405020304" pitchFamily="18" charset="0"/>
                  <a:cs typeface="Times New Roman" panose="02020603050405020304" pitchFamily="18" charset="0"/>
                </a:rPr>
                <a:t>Рушійні сили транспортування відходів в країни Півдня</a:t>
              </a:r>
              <a:endParaRPr lang="en-US" sz="2000" dirty="0">
                <a:solidFill>
                  <a:prstClr val="black"/>
                </a:solidFill>
                <a:latin typeface="Times New Roman" panose="02020603050405020304" pitchFamily="18" charset="0"/>
                <a:cs typeface="Times New Roman" panose="02020603050405020304" pitchFamily="18" charset="0"/>
              </a:endParaRPr>
            </a:p>
          </p:txBody>
        </p:sp>
      </p:grpSp>
      <p:grpSp>
        <p:nvGrpSpPr>
          <p:cNvPr id="7" name="Группа 6"/>
          <p:cNvGrpSpPr/>
          <p:nvPr/>
        </p:nvGrpSpPr>
        <p:grpSpPr>
          <a:xfrm>
            <a:off x="4250845" y="1293596"/>
            <a:ext cx="4685911" cy="1303132"/>
            <a:chOff x="732495" y="928166"/>
            <a:chExt cx="4235630" cy="853389"/>
          </a:xfrm>
        </p:grpSpPr>
        <p:sp>
          <p:nvSpPr>
            <p:cNvPr id="8" name="Скругленный прямоугольник 7"/>
            <p:cNvSpPr/>
            <p:nvPr/>
          </p:nvSpPr>
          <p:spPr>
            <a:xfrm>
              <a:off x="738238" y="928166"/>
              <a:ext cx="4229887" cy="853389"/>
            </a:xfrm>
            <a:prstGeom prst="roundRect">
              <a:avLst>
                <a:gd name="adj" fmla="val 10000"/>
              </a:avLst>
            </a:prstGeom>
            <a:solidFill>
              <a:schemeClr val="lt1">
                <a:alpha val="90000"/>
                <a:hueOff val="0"/>
                <a:satOff val="0"/>
                <a:lumOff val="0"/>
              </a:schemeClr>
            </a:solidFill>
            <a:ln w="25400" cap="flat">
              <a:solidFill>
                <a:schemeClr val="accent1">
                  <a:hueOff val="0"/>
                  <a:satOff val="0"/>
                  <a:lumOff val="0"/>
                </a:schemeClr>
              </a:solidFill>
            </a:ln>
          </p:spPr>
          <p:txBody>
            <a:bodyPr/>
            <a:lstStyle>
              <a:lvl1pPr lvl="0" rtl="0">
                <a:defRPr/>
              </a:lvl1pPr>
            </a:lstStyle>
            <a:p>
              <a:endParaRPr>
                <a:solidFill>
                  <a:prstClr val="black"/>
                </a:solidFill>
              </a:endParaRPr>
            </a:p>
          </p:txBody>
        </p:sp>
        <p:sp>
          <p:nvSpPr>
            <p:cNvPr id="9" name="Прямоугольник 8"/>
            <p:cNvSpPr/>
            <p:nvPr/>
          </p:nvSpPr>
          <p:spPr>
            <a:xfrm>
              <a:off x="732495" y="928166"/>
              <a:ext cx="4153816" cy="853389"/>
            </a:xfrm>
            <a:prstGeom prst="rect">
              <a:avLst/>
            </a:prstGeom>
            <a:noFill/>
            <a:ln w="12700" cap="flat">
              <a:solidFill>
                <a:srgbClr val="000000">
                  <a:shade val="95000"/>
                  <a:satMod val="105000"/>
                </a:srgbClr>
              </a:solidFill>
            </a:ln>
          </p:spPr>
          <p:txBody>
            <a:bodyPr wrap="square" lIns="38100" tIns="25400" rIns="38100" bIns="25400" anchor="ctr"/>
            <a:lstStyle>
              <a:lvl1pPr lvl="0" rtl="0">
                <a:defRPr/>
              </a:lvl1pPr>
            </a:lstStyle>
            <a:p>
              <a:pPr algn="ctr">
                <a:lnSpc>
                  <a:spcPct val="90000"/>
                </a:lnSpc>
                <a:spcAft>
                  <a:spcPct val="35000"/>
                </a:spcAft>
              </a:pPr>
              <a:r>
                <a:rPr lang="ru-RU" b="1" dirty="0" err="1">
                  <a:solidFill>
                    <a:prstClr val="black"/>
                  </a:solidFill>
                  <a:latin typeface="Times New Roman"/>
                </a:rPr>
                <a:t>Т</a:t>
              </a:r>
              <a:r>
                <a:rPr lang="ru-RU" b="1" dirty="0" err="1" smtClean="0">
                  <a:solidFill>
                    <a:prstClr val="black"/>
                  </a:solidFill>
                  <a:latin typeface="Times New Roman"/>
                </a:rPr>
                <a:t>рудомісткий</a:t>
              </a:r>
              <a:r>
                <a:rPr lang="ru-RU" b="1" dirty="0" smtClean="0">
                  <a:solidFill>
                    <a:prstClr val="black"/>
                  </a:solidFill>
                  <a:latin typeface="Times New Roman"/>
                </a:rPr>
                <a:t> </a:t>
              </a:r>
              <a:r>
                <a:rPr lang="ru-RU" b="1" dirty="0" err="1" smtClean="0">
                  <a:solidFill>
                    <a:prstClr val="black"/>
                  </a:solidFill>
                  <a:latin typeface="Times New Roman"/>
                </a:rPr>
                <a:t>процес</a:t>
              </a:r>
              <a:r>
                <a:rPr lang="ru-RU" b="1" dirty="0" smtClean="0">
                  <a:solidFill>
                    <a:prstClr val="black"/>
                  </a:solidFill>
                  <a:latin typeface="Times New Roman"/>
                </a:rPr>
                <a:t> </a:t>
              </a:r>
              <a:r>
                <a:rPr lang="ru-RU" b="1" dirty="0" err="1" smtClean="0">
                  <a:solidFill>
                    <a:prstClr val="black"/>
                  </a:solidFill>
                  <a:latin typeface="Times New Roman"/>
                </a:rPr>
                <a:t>переробки</a:t>
              </a:r>
              <a:endParaRPr lang="ru-RU" b="1" dirty="0" smtClean="0">
                <a:solidFill>
                  <a:prstClr val="black"/>
                </a:solidFill>
                <a:latin typeface="Times New Roman"/>
              </a:endParaRPr>
            </a:p>
            <a:p>
              <a:pPr algn="just">
                <a:lnSpc>
                  <a:spcPct val="90000"/>
                </a:lnSpc>
                <a:spcAft>
                  <a:spcPct val="35000"/>
                </a:spcAft>
              </a:pPr>
              <a:r>
                <a:rPr lang="ru-RU" dirty="0" err="1" smtClean="0">
                  <a:solidFill>
                    <a:prstClr val="black"/>
                  </a:solidFill>
                  <a:latin typeface="Times New Roman"/>
                </a:rPr>
                <a:t>Країни</a:t>
              </a:r>
              <a:r>
                <a:rPr lang="ru-RU" dirty="0" smtClean="0">
                  <a:solidFill>
                    <a:prstClr val="black"/>
                  </a:solidFill>
                  <a:latin typeface="Times New Roman"/>
                </a:rPr>
                <a:t>, </a:t>
              </a:r>
              <a:r>
                <a:rPr lang="ru-RU" dirty="0" err="1" smtClean="0">
                  <a:solidFill>
                    <a:prstClr val="black"/>
                  </a:solidFill>
                  <a:latin typeface="Times New Roman"/>
                </a:rPr>
                <a:t>що</a:t>
              </a:r>
              <a:r>
                <a:rPr lang="ru-RU" dirty="0" smtClean="0">
                  <a:solidFill>
                    <a:prstClr val="black"/>
                  </a:solidFill>
                  <a:latin typeface="Times New Roman"/>
                </a:rPr>
                <a:t> </a:t>
              </a:r>
              <a:r>
                <a:rPr lang="ru-RU" dirty="0" err="1" smtClean="0">
                  <a:solidFill>
                    <a:prstClr val="black"/>
                  </a:solidFill>
                  <a:latin typeface="Times New Roman"/>
                </a:rPr>
                <a:t>розвиваються</a:t>
              </a:r>
              <a:r>
                <a:rPr lang="ru-RU" dirty="0" smtClean="0">
                  <a:solidFill>
                    <a:prstClr val="black"/>
                  </a:solidFill>
                  <a:latin typeface="Times New Roman"/>
                </a:rPr>
                <a:t> </a:t>
              </a:r>
              <a:r>
                <a:rPr lang="ru-RU" dirty="0" err="1" smtClean="0">
                  <a:solidFill>
                    <a:prstClr val="black"/>
                  </a:solidFill>
                  <a:latin typeface="Times New Roman"/>
                </a:rPr>
                <a:t>більш</a:t>
              </a:r>
              <a:r>
                <a:rPr lang="ru-RU" dirty="0" smtClean="0">
                  <a:solidFill>
                    <a:prstClr val="black"/>
                  </a:solidFill>
                  <a:latin typeface="Times New Roman"/>
                </a:rPr>
                <a:t> </a:t>
              </a:r>
              <a:r>
                <a:rPr lang="ru-RU" dirty="0" err="1" smtClean="0">
                  <a:solidFill>
                    <a:prstClr val="black"/>
                  </a:solidFill>
                  <a:latin typeface="Times New Roman"/>
                </a:rPr>
                <a:t>конкурентоспроможні</a:t>
              </a:r>
              <a:r>
                <a:rPr lang="ru-RU" dirty="0" smtClean="0">
                  <a:solidFill>
                    <a:prstClr val="black"/>
                  </a:solidFill>
                  <a:latin typeface="Times New Roman"/>
                </a:rPr>
                <a:t> в </a:t>
              </a:r>
              <a:r>
                <a:rPr lang="ru-RU" dirty="0" err="1" smtClean="0">
                  <a:solidFill>
                    <a:prstClr val="black"/>
                  </a:solidFill>
                  <a:latin typeface="Times New Roman"/>
                </a:rPr>
                <a:t>трудомістких</a:t>
              </a:r>
              <a:r>
                <a:rPr lang="ru-RU" dirty="0" smtClean="0">
                  <a:solidFill>
                    <a:prstClr val="black"/>
                  </a:solidFill>
                  <a:latin typeface="Times New Roman"/>
                </a:rPr>
                <a:t> роботах, тому </a:t>
              </a:r>
              <a:r>
                <a:rPr lang="ru-RU" dirty="0" err="1" smtClean="0">
                  <a:solidFill>
                    <a:prstClr val="black"/>
                  </a:solidFill>
                  <a:latin typeface="Times New Roman"/>
                </a:rPr>
                <a:t>переробка</a:t>
              </a:r>
              <a:r>
                <a:rPr lang="ru-RU" dirty="0" smtClean="0">
                  <a:solidFill>
                    <a:prstClr val="black"/>
                  </a:solidFill>
                  <a:latin typeface="Times New Roman"/>
                </a:rPr>
                <a:t> </a:t>
              </a:r>
              <a:r>
                <a:rPr lang="ru-RU" dirty="0" err="1" smtClean="0">
                  <a:solidFill>
                    <a:prstClr val="black"/>
                  </a:solidFill>
                  <a:latin typeface="Times New Roman"/>
                </a:rPr>
                <a:t>має</a:t>
              </a:r>
              <a:r>
                <a:rPr lang="ru-RU" dirty="0" smtClean="0">
                  <a:solidFill>
                    <a:prstClr val="black"/>
                  </a:solidFill>
                  <a:latin typeface="Times New Roman"/>
                </a:rPr>
                <a:t> </a:t>
              </a:r>
              <a:r>
                <a:rPr lang="ru-RU" dirty="0" err="1" smtClean="0">
                  <a:solidFill>
                    <a:prstClr val="black"/>
                  </a:solidFill>
                  <a:latin typeface="Times New Roman"/>
                </a:rPr>
                <a:t>більш</a:t>
              </a:r>
              <a:r>
                <a:rPr lang="ru-RU" dirty="0" smtClean="0">
                  <a:solidFill>
                    <a:prstClr val="black"/>
                  </a:solidFill>
                  <a:latin typeface="Times New Roman"/>
                </a:rPr>
                <a:t> </a:t>
              </a:r>
              <a:r>
                <a:rPr lang="ru-RU" dirty="0" err="1" smtClean="0">
                  <a:solidFill>
                    <a:prstClr val="black"/>
                  </a:solidFill>
                  <a:latin typeface="Times New Roman"/>
                </a:rPr>
                <a:t>низьку</a:t>
              </a:r>
              <a:r>
                <a:rPr lang="ru-RU" dirty="0" smtClean="0">
                  <a:solidFill>
                    <a:prstClr val="black"/>
                  </a:solidFill>
                  <a:latin typeface="Times New Roman"/>
                </a:rPr>
                <a:t> </a:t>
              </a:r>
              <a:r>
                <a:rPr lang="ru-RU" dirty="0" err="1" smtClean="0">
                  <a:solidFill>
                    <a:prstClr val="black"/>
                  </a:solidFill>
                  <a:latin typeface="Times New Roman"/>
                </a:rPr>
                <a:t>вартість</a:t>
              </a:r>
              <a:r>
                <a:rPr lang="ru-RU" dirty="0" smtClean="0">
                  <a:solidFill>
                    <a:prstClr val="black"/>
                  </a:solidFill>
                  <a:latin typeface="Times New Roman"/>
                </a:rPr>
                <a:t>. </a:t>
              </a:r>
              <a:endParaRPr lang="en-US" dirty="0">
                <a:solidFill>
                  <a:prstClr val="black"/>
                </a:solidFill>
                <a:latin typeface="Times New Roman"/>
              </a:endParaRPr>
            </a:p>
          </p:txBody>
        </p:sp>
      </p:grpSp>
      <p:grpSp>
        <p:nvGrpSpPr>
          <p:cNvPr id="10" name="Группа 9"/>
          <p:cNvGrpSpPr/>
          <p:nvPr/>
        </p:nvGrpSpPr>
        <p:grpSpPr>
          <a:xfrm>
            <a:off x="4278347" y="2670313"/>
            <a:ext cx="4685910" cy="1046718"/>
            <a:chOff x="732495" y="928166"/>
            <a:chExt cx="4235630" cy="685470"/>
          </a:xfrm>
        </p:grpSpPr>
        <p:sp>
          <p:nvSpPr>
            <p:cNvPr id="11" name="Скругленный прямоугольник 10"/>
            <p:cNvSpPr/>
            <p:nvPr/>
          </p:nvSpPr>
          <p:spPr>
            <a:xfrm>
              <a:off x="738238" y="928166"/>
              <a:ext cx="4229887" cy="685470"/>
            </a:xfrm>
            <a:prstGeom prst="roundRect">
              <a:avLst>
                <a:gd name="adj" fmla="val 10000"/>
              </a:avLst>
            </a:prstGeom>
            <a:solidFill>
              <a:schemeClr val="lt1">
                <a:alpha val="90000"/>
                <a:hueOff val="0"/>
                <a:satOff val="0"/>
                <a:lumOff val="0"/>
              </a:schemeClr>
            </a:solidFill>
            <a:ln w="25400" cap="flat">
              <a:solidFill>
                <a:schemeClr val="accent1">
                  <a:hueOff val="0"/>
                  <a:satOff val="0"/>
                  <a:lumOff val="0"/>
                </a:schemeClr>
              </a:solidFill>
            </a:ln>
          </p:spPr>
          <p:txBody>
            <a:bodyPr/>
            <a:lstStyle>
              <a:lvl1pPr lvl="0" rtl="0">
                <a:defRPr/>
              </a:lvl1pPr>
            </a:lstStyle>
            <a:p>
              <a:endParaRPr>
                <a:solidFill>
                  <a:prstClr val="black"/>
                </a:solidFill>
              </a:endParaRPr>
            </a:p>
          </p:txBody>
        </p:sp>
        <p:sp>
          <p:nvSpPr>
            <p:cNvPr id="12" name="Прямоугольник 11"/>
            <p:cNvSpPr/>
            <p:nvPr/>
          </p:nvSpPr>
          <p:spPr>
            <a:xfrm>
              <a:off x="732495" y="928166"/>
              <a:ext cx="4128958" cy="638314"/>
            </a:xfrm>
            <a:prstGeom prst="rect">
              <a:avLst/>
            </a:prstGeom>
            <a:noFill/>
            <a:ln w="12700" cap="flat">
              <a:solidFill>
                <a:srgbClr val="000000">
                  <a:shade val="95000"/>
                  <a:satMod val="105000"/>
                </a:srgbClr>
              </a:solidFill>
            </a:ln>
          </p:spPr>
          <p:txBody>
            <a:bodyPr wrap="square" lIns="38100" tIns="25400" rIns="38100" bIns="25400" anchor="ctr"/>
            <a:lstStyle>
              <a:lvl1pPr lvl="0" rtl="0">
                <a:defRPr/>
              </a:lvl1pPr>
            </a:lstStyle>
            <a:p>
              <a:pPr algn="ctr">
                <a:lnSpc>
                  <a:spcPct val="90000"/>
                </a:lnSpc>
                <a:spcAft>
                  <a:spcPct val="35000"/>
                </a:spcAft>
              </a:pPr>
              <a:r>
                <a:rPr lang="ru-RU" b="1" dirty="0" err="1" smtClean="0">
                  <a:solidFill>
                    <a:prstClr val="black"/>
                  </a:solidFill>
                  <a:latin typeface="Times New Roman"/>
                </a:rPr>
                <a:t>Ціна</a:t>
              </a:r>
              <a:r>
                <a:rPr lang="ru-RU" b="1" dirty="0" smtClean="0">
                  <a:solidFill>
                    <a:prstClr val="black"/>
                  </a:solidFill>
                  <a:latin typeface="Times New Roman"/>
                </a:rPr>
                <a:t> переробки</a:t>
              </a:r>
              <a:endParaRPr lang="en-US" b="1" dirty="0">
                <a:solidFill>
                  <a:prstClr val="black"/>
                </a:solidFill>
                <a:latin typeface="Times New Roman"/>
              </a:endParaRPr>
            </a:p>
            <a:p>
              <a:pPr algn="just">
                <a:lnSpc>
                  <a:spcPct val="90000"/>
                </a:lnSpc>
                <a:spcAft>
                  <a:spcPct val="35000"/>
                </a:spcAft>
              </a:pPr>
              <a:r>
                <a:rPr lang="ru-RU" dirty="0" smtClean="0">
                  <a:solidFill>
                    <a:prstClr val="black"/>
                  </a:solidFill>
                  <a:latin typeface="Times New Roman"/>
                </a:rPr>
                <a:t>У країнах, що розвиваються більш </a:t>
              </a:r>
              <a:r>
                <a:rPr lang="ru-RU" dirty="0">
                  <a:solidFill>
                    <a:prstClr val="black"/>
                  </a:solidFill>
                  <a:latin typeface="Times New Roman"/>
                </a:rPr>
                <a:t>низькі витрати на обробку і використання </a:t>
              </a:r>
              <a:r>
                <a:rPr lang="ru-RU" dirty="0" smtClean="0">
                  <a:solidFill>
                    <a:prstClr val="black"/>
                  </a:solidFill>
                  <a:latin typeface="Times New Roman"/>
                </a:rPr>
                <a:t>ресурсів</a:t>
              </a:r>
              <a:endParaRPr lang="en-US" dirty="0">
                <a:solidFill>
                  <a:prstClr val="black"/>
                </a:solidFill>
                <a:latin typeface="Times New Roman"/>
              </a:endParaRPr>
            </a:p>
          </p:txBody>
        </p:sp>
      </p:grpSp>
      <p:grpSp>
        <p:nvGrpSpPr>
          <p:cNvPr id="13" name="Группа 12"/>
          <p:cNvGrpSpPr/>
          <p:nvPr/>
        </p:nvGrpSpPr>
        <p:grpSpPr>
          <a:xfrm>
            <a:off x="4278346" y="5378562"/>
            <a:ext cx="4679557" cy="1375331"/>
            <a:chOff x="738238" y="928166"/>
            <a:chExt cx="4229887" cy="900671"/>
          </a:xfrm>
        </p:grpSpPr>
        <p:sp>
          <p:nvSpPr>
            <p:cNvPr id="14" name="Скругленный прямоугольник 13"/>
            <p:cNvSpPr/>
            <p:nvPr/>
          </p:nvSpPr>
          <p:spPr>
            <a:xfrm>
              <a:off x="738238" y="928166"/>
              <a:ext cx="4229887" cy="853389"/>
            </a:xfrm>
            <a:prstGeom prst="roundRect">
              <a:avLst>
                <a:gd name="adj" fmla="val 10000"/>
              </a:avLst>
            </a:prstGeom>
            <a:solidFill>
              <a:schemeClr val="lt1">
                <a:alpha val="90000"/>
                <a:hueOff val="0"/>
                <a:satOff val="0"/>
                <a:lumOff val="0"/>
              </a:schemeClr>
            </a:solidFill>
            <a:ln w="25400" cap="flat">
              <a:solidFill>
                <a:schemeClr val="accent1">
                  <a:hueOff val="0"/>
                  <a:satOff val="0"/>
                  <a:lumOff val="0"/>
                </a:schemeClr>
              </a:solidFill>
            </a:ln>
          </p:spPr>
          <p:txBody>
            <a:bodyPr/>
            <a:lstStyle>
              <a:lvl1pPr lvl="0" rtl="0">
                <a:defRPr/>
              </a:lvl1pPr>
            </a:lstStyle>
            <a:p>
              <a:endParaRPr>
                <a:solidFill>
                  <a:prstClr val="black"/>
                </a:solidFill>
              </a:endParaRPr>
            </a:p>
          </p:txBody>
        </p:sp>
        <p:sp>
          <p:nvSpPr>
            <p:cNvPr id="15" name="Прямоугольник 14"/>
            <p:cNvSpPr/>
            <p:nvPr/>
          </p:nvSpPr>
          <p:spPr>
            <a:xfrm>
              <a:off x="749064" y="944556"/>
              <a:ext cx="4173423" cy="884281"/>
            </a:xfrm>
            <a:prstGeom prst="rect">
              <a:avLst/>
            </a:prstGeom>
            <a:noFill/>
            <a:ln w="12700" cap="flat">
              <a:solidFill>
                <a:srgbClr val="000000">
                  <a:shade val="95000"/>
                  <a:satMod val="105000"/>
                </a:srgbClr>
              </a:solidFill>
            </a:ln>
          </p:spPr>
          <p:txBody>
            <a:bodyPr wrap="square" lIns="38100" tIns="25400" rIns="38100" bIns="25400" anchor="ctr"/>
            <a:lstStyle>
              <a:lvl1pPr lvl="0" rtl="0">
                <a:defRPr/>
              </a:lvl1pPr>
            </a:lstStyle>
            <a:p>
              <a:pPr algn="ctr">
                <a:lnSpc>
                  <a:spcPct val="90000"/>
                </a:lnSpc>
                <a:spcAft>
                  <a:spcPct val="35000"/>
                </a:spcAft>
              </a:pPr>
              <a:r>
                <a:rPr lang="uk-UA" b="1" dirty="0">
                  <a:solidFill>
                    <a:prstClr val="black"/>
                  </a:solidFill>
                  <a:latin typeface="Times New Roman"/>
                </a:rPr>
                <a:t>Е</a:t>
              </a:r>
              <a:r>
                <a:rPr lang="uk-UA" b="1" dirty="0" smtClean="0">
                  <a:solidFill>
                    <a:prstClr val="black"/>
                  </a:solidFill>
                  <a:latin typeface="Times New Roman"/>
                </a:rPr>
                <a:t>кологічна </a:t>
              </a:r>
              <a:r>
                <a:rPr lang="uk-UA" b="1" dirty="0">
                  <a:solidFill>
                    <a:prstClr val="black"/>
                  </a:solidFill>
                  <a:latin typeface="Times New Roman"/>
                </a:rPr>
                <a:t>політика</a:t>
              </a:r>
              <a:r>
                <a:rPr lang="en-US" b="1" dirty="0" smtClean="0">
                  <a:solidFill>
                    <a:prstClr val="black"/>
                  </a:solidFill>
                  <a:latin typeface="Times New Roman"/>
                </a:rPr>
                <a:t> </a:t>
              </a:r>
            </a:p>
            <a:p>
              <a:pPr algn="just">
                <a:lnSpc>
                  <a:spcPct val="90000"/>
                </a:lnSpc>
                <a:spcAft>
                  <a:spcPct val="35000"/>
                </a:spcAft>
              </a:pPr>
              <a:r>
                <a:rPr lang="ru-RU" dirty="0">
                  <a:solidFill>
                    <a:prstClr val="black"/>
                  </a:solidFill>
                  <a:latin typeface="Times New Roman"/>
                </a:rPr>
                <a:t>Ч</a:t>
              </a:r>
              <a:r>
                <a:rPr lang="ru-RU" dirty="0" smtClean="0">
                  <a:solidFill>
                    <a:prstClr val="black"/>
                  </a:solidFill>
                  <a:latin typeface="Times New Roman"/>
                </a:rPr>
                <a:t>асто </a:t>
              </a:r>
              <a:r>
                <a:rPr lang="ru-RU" dirty="0">
                  <a:solidFill>
                    <a:prstClr val="black"/>
                  </a:solidFill>
                  <a:latin typeface="Times New Roman"/>
                </a:rPr>
                <a:t>відзначається, що країни, що розвиваються мають менш сувору екологічну політику</a:t>
              </a:r>
              <a:endParaRPr lang="en-US" dirty="0">
                <a:solidFill>
                  <a:prstClr val="black"/>
                </a:solidFill>
                <a:latin typeface="Times New Roman"/>
              </a:endParaRPr>
            </a:p>
          </p:txBody>
        </p:sp>
      </p:grpSp>
      <p:grpSp>
        <p:nvGrpSpPr>
          <p:cNvPr id="16" name="Группа 15"/>
          <p:cNvGrpSpPr/>
          <p:nvPr/>
        </p:nvGrpSpPr>
        <p:grpSpPr>
          <a:xfrm>
            <a:off x="4229153" y="3933056"/>
            <a:ext cx="4685911" cy="1303132"/>
            <a:chOff x="732495" y="928166"/>
            <a:chExt cx="4235630" cy="853389"/>
          </a:xfrm>
        </p:grpSpPr>
        <p:sp>
          <p:nvSpPr>
            <p:cNvPr id="17" name="Скругленный прямоугольник 16"/>
            <p:cNvSpPr/>
            <p:nvPr/>
          </p:nvSpPr>
          <p:spPr>
            <a:xfrm>
              <a:off x="738238" y="928166"/>
              <a:ext cx="4229887" cy="853389"/>
            </a:xfrm>
            <a:prstGeom prst="roundRect">
              <a:avLst>
                <a:gd name="adj" fmla="val 10000"/>
              </a:avLst>
            </a:prstGeom>
            <a:solidFill>
              <a:schemeClr val="lt1">
                <a:alpha val="90000"/>
                <a:hueOff val="0"/>
                <a:satOff val="0"/>
                <a:lumOff val="0"/>
              </a:schemeClr>
            </a:solidFill>
            <a:ln w="25400" cap="flat">
              <a:solidFill>
                <a:schemeClr val="accent1">
                  <a:hueOff val="0"/>
                  <a:satOff val="0"/>
                  <a:lumOff val="0"/>
                </a:schemeClr>
              </a:solidFill>
            </a:ln>
          </p:spPr>
          <p:txBody>
            <a:bodyPr/>
            <a:lstStyle>
              <a:lvl1pPr lvl="0" rtl="0">
                <a:defRPr/>
              </a:lvl1pPr>
            </a:lstStyle>
            <a:p>
              <a:endParaRPr>
                <a:solidFill>
                  <a:prstClr val="black"/>
                </a:solidFill>
              </a:endParaRPr>
            </a:p>
          </p:txBody>
        </p:sp>
        <p:sp>
          <p:nvSpPr>
            <p:cNvPr id="18" name="Прямоугольник 17"/>
            <p:cNvSpPr/>
            <p:nvPr/>
          </p:nvSpPr>
          <p:spPr>
            <a:xfrm>
              <a:off x="732495" y="928166"/>
              <a:ext cx="4173423" cy="853389"/>
            </a:xfrm>
            <a:prstGeom prst="rect">
              <a:avLst/>
            </a:prstGeom>
            <a:noFill/>
            <a:ln w="12700" cap="flat">
              <a:solidFill>
                <a:srgbClr val="000000">
                  <a:shade val="95000"/>
                  <a:satMod val="105000"/>
                </a:srgbClr>
              </a:solidFill>
            </a:ln>
          </p:spPr>
          <p:txBody>
            <a:bodyPr wrap="square" lIns="38100" tIns="25400" rIns="38100" bIns="25400" anchor="ctr"/>
            <a:lstStyle>
              <a:lvl1pPr lvl="0" rtl="0">
                <a:defRPr/>
              </a:lvl1pPr>
            </a:lstStyle>
            <a:p>
              <a:pPr algn="ctr">
                <a:lnSpc>
                  <a:spcPct val="90000"/>
                </a:lnSpc>
                <a:spcAft>
                  <a:spcPct val="35000"/>
                </a:spcAft>
              </a:pPr>
              <a:r>
                <a:rPr lang="uk-UA" b="1" dirty="0">
                  <a:solidFill>
                    <a:prstClr val="black"/>
                  </a:solidFill>
                  <a:latin typeface="Times New Roman"/>
                </a:rPr>
                <a:t>М</a:t>
              </a:r>
              <a:r>
                <a:rPr lang="uk-UA" b="1" dirty="0" smtClean="0">
                  <a:solidFill>
                    <a:prstClr val="black"/>
                  </a:solidFill>
                  <a:latin typeface="Times New Roman"/>
                </a:rPr>
                <a:t>оделі споживання</a:t>
              </a:r>
            </a:p>
            <a:p>
              <a:pPr algn="just">
                <a:lnSpc>
                  <a:spcPct val="90000"/>
                </a:lnSpc>
                <a:spcAft>
                  <a:spcPct val="35000"/>
                </a:spcAft>
              </a:pPr>
              <a:r>
                <a:rPr lang="ru-RU" dirty="0" err="1">
                  <a:solidFill>
                    <a:prstClr val="black"/>
                  </a:solidFill>
                  <a:latin typeface="Times New Roman"/>
                </a:rPr>
                <a:t>Б</a:t>
              </a:r>
              <a:r>
                <a:rPr lang="ru-RU" dirty="0" err="1" smtClean="0">
                  <a:solidFill>
                    <a:prstClr val="black"/>
                  </a:solidFill>
                  <a:latin typeface="Times New Roman"/>
                </a:rPr>
                <a:t>ільш</a:t>
              </a:r>
              <a:r>
                <a:rPr lang="ru-RU" dirty="0" smtClean="0">
                  <a:solidFill>
                    <a:prstClr val="black"/>
                  </a:solidFill>
                  <a:latin typeface="Times New Roman"/>
                </a:rPr>
                <a:t> </a:t>
              </a:r>
              <a:r>
                <a:rPr lang="ru-RU" dirty="0">
                  <a:solidFill>
                    <a:prstClr val="black"/>
                  </a:solidFill>
                  <a:latin typeface="Times New Roman"/>
                </a:rPr>
                <a:t>дешеві продукти, вироблені з перероблених ресурсів, користуються великим попитом в країнах, </a:t>
              </a:r>
              <a:r>
                <a:rPr lang="ru-RU" dirty="0" err="1">
                  <a:solidFill>
                    <a:prstClr val="black"/>
                  </a:solidFill>
                  <a:latin typeface="Times New Roman"/>
                </a:rPr>
                <a:t>що</a:t>
              </a:r>
              <a:r>
                <a:rPr lang="ru-RU" dirty="0">
                  <a:solidFill>
                    <a:prstClr val="black"/>
                  </a:solidFill>
                  <a:latin typeface="Times New Roman"/>
                </a:rPr>
                <a:t> </a:t>
              </a:r>
              <a:r>
                <a:rPr lang="ru-RU" dirty="0" err="1" smtClean="0">
                  <a:solidFill>
                    <a:prstClr val="black"/>
                  </a:solidFill>
                  <a:latin typeface="Times New Roman"/>
                </a:rPr>
                <a:t>розвиваються</a:t>
              </a:r>
              <a:endParaRPr lang="en-US" dirty="0">
                <a:solidFill>
                  <a:prstClr val="black"/>
                </a:solidFill>
                <a:latin typeface="Times New Roman"/>
              </a:endParaRPr>
            </a:p>
          </p:txBody>
        </p:sp>
      </p:grpSp>
    </p:spTree>
    <p:extLst>
      <p:ext uri="{BB962C8B-B14F-4D97-AF65-F5344CB8AC3E}">
        <p14:creationId xmlns:p14="http://schemas.microsoft.com/office/powerpoint/2010/main" val="2287702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132856"/>
            <a:ext cx="8172400" cy="1143000"/>
          </a:xfrm>
        </p:spPr>
        <p:txBody>
          <a:bodyPr/>
          <a:lstStyle/>
          <a:p>
            <a:pPr marL="0" indent="0" algn="ctr">
              <a:buNone/>
            </a:pPr>
            <a:r>
              <a:rPr lang="ru-RU" b="1" dirty="0" smtClean="0"/>
              <a:t>Управління відходами в Балтійському регіоні</a:t>
            </a:r>
            <a:endParaRPr lang="uk-UA" b="1" dirty="0"/>
          </a:p>
        </p:txBody>
      </p:sp>
    </p:spTree>
    <p:extLst>
      <p:ext uri="{BB962C8B-B14F-4D97-AF65-F5344CB8AC3E}">
        <p14:creationId xmlns:p14="http://schemas.microsoft.com/office/powerpoint/2010/main" val="1723790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2598"/>
            <a:ext cx="8136904" cy="4800600"/>
          </a:xfrm>
        </p:spPr>
        <p:txBody>
          <a:bodyPr>
            <a:normAutofit/>
          </a:bodyPr>
          <a:lstStyle/>
          <a:p>
            <a:pPr marL="114300" indent="457200" algn="just">
              <a:buNone/>
            </a:pPr>
            <a:r>
              <a:rPr lang="ru-RU" sz="1900" dirty="0">
                <a:latin typeface="Times New Roman" panose="02020603050405020304" pitchFamily="18" charset="0"/>
                <a:cs typeface="Times New Roman" panose="02020603050405020304" pitchFamily="18" charset="0"/>
              </a:rPr>
              <a:t>Економічне зростання і глобалізація в останні </a:t>
            </a:r>
            <a:r>
              <a:rPr lang="ru-RU" sz="1900" dirty="0" err="1">
                <a:latin typeface="Times New Roman" panose="02020603050405020304" pitchFamily="18" charset="0"/>
                <a:cs typeface="Times New Roman" panose="02020603050405020304" pitchFamily="18" charset="0"/>
              </a:rPr>
              <a:t>десятиліття</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призвели</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до збільшення перевезень відходів через кордони Європи, включаючи регіон Балтійського моря, будь </a:t>
            </a:r>
            <a:r>
              <a:rPr lang="ru-RU" sz="1900" dirty="0" smtClean="0">
                <a:latin typeface="Times New Roman" panose="02020603050405020304" pitchFamily="18" charset="0"/>
                <a:cs typeface="Times New Roman" panose="02020603050405020304" pitchFamily="18" charset="0"/>
              </a:rPr>
              <a:t>то перевезення автомобілем, поїздом або судном. В </a:t>
            </a:r>
            <a:r>
              <a:rPr lang="ru-RU" sz="1900" dirty="0" err="1" smtClean="0">
                <a:latin typeface="Times New Roman" panose="02020603050405020304" pitchFamily="18" charset="0"/>
                <a:cs typeface="Times New Roman" panose="02020603050405020304" pitchFamily="18" charset="0"/>
              </a:rPr>
              <a:t>більшості</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випадків</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відходи</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транспортуються</a:t>
            </a:r>
            <a:r>
              <a:rPr lang="ru-RU" sz="1900" dirty="0" smtClean="0">
                <a:latin typeface="Times New Roman" panose="02020603050405020304" pitchFamily="18" charset="0"/>
                <a:cs typeface="Times New Roman" panose="02020603050405020304" pitchFamily="18" charset="0"/>
              </a:rPr>
              <a:t> до </a:t>
            </a:r>
            <a:r>
              <a:rPr lang="ru-RU" sz="1900" dirty="0" err="1" smtClean="0">
                <a:latin typeface="Times New Roman" panose="02020603050405020304" pitchFamily="18" charset="0"/>
                <a:cs typeface="Times New Roman" panose="02020603050405020304" pitchFamily="18" charset="0"/>
              </a:rPr>
              <a:t>інших</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країн</a:t>
            </a:r>
            <a:r>
              <a:rPr lang="ru-RU" sz="1900" dirty="0" smtClean="0">
                <a:latin typeface="Times New Roman" panose="02020603050405020304" pitchFamily="18" charset="0"/>
                <a:cs typeface="Times New Roman" panose="02020603050405020304" pitchFamily="18" charset="0"/>
              </a:rPr>
              <a:t> ЄС</a:t>
            </a:r>
            <a:r>
              <a:rPr lang="ru-RU" sz="1900" dirty="0">
                <a:latin typeface="Times New Roman" panose="02020603050405020304" pitchFamily="18" charset="0"/>
                <a:cs typeface="Times New Roman" panose="02020603050405020304" pitchFamily="18" charset="0"/>
              </a:rPr>
              <a:t>, але </a:t>
            </a:r>
            <a:r>
              <a:rPr lang="ru-RU" sz="1900" dirty="0" err="1" smtClean="0">
                <a:latin typeface="Times New Roman" panose="02020603050405020304" pitchFamily="18" charset="0"/>
                <a:cs typeface="Times New Roman" panose="02020603050405020304" pitchFamily="18" charset="0"/>
              </a:rPr>
              <a:t>крім</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цього</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частина</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відходів</a:t>
            </a:r>
            <a:r>
              <a:rPr lang="ru-RU" sz="1900" dirty="0" smtClean="0">
                <a:latin typeface="Times New Roman" panose="02020603050405020304" pitchFamily="18" charset="0"/>
                <a:cs typeface="Times New Roman" panose="02020603050405020304" pitchFamily="18" charset="0"/>
              </a:rPr>
              <a:t> перевозиться і в </a:t>
            </a:r>
            <a:r>
              <a:rPr lang="ru-RU" sz="1900" dirty="0" err="1" smtClean="0">
                <a:latin typeface="Times New Roman" panose="02020603050405020304" pitchFamily="18" charset="0"/>
                <a:cs typeface="Times New Roman" panose="02020603050405020304" pitchFamily="18" charset="0"/>
              </a:rPr>
              <a:t>інші</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країни</a:t>
            </a:r>
            <a:r>
              <a:rPr lang="ru-RU" sz="1900" dirty="0" smtClean="0">
                <a:latin typeface="Times New Roman" panose="02020603050405020304" pitchFamily="18" charset="0"/>
                <a:cs typeface="Times New Roman" panose="02020603050405020304" pitchFamily="18" charset="0"/>
              </a:rPr>
              <a:t> поза межами </a:t>
            </a:r>
            <a:r>
              <a:rPr lang="ru-RU" sz="1900" dirty="0" err="1" smtClean="0">
                <a:latin typeface="Times New Roman" panose="02020603050405020304" pitchFamily="18" charset="0"/>
                <a:cs typeface="Times New Roman" panose="02020603050405020304" pitchFamily="18" charset="0"/>
              </a:rPr>
              <a:t>Європи</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Р</a:t>
            </a:r>
            <a:r>
              <a:rPr lang="ru-RU" sz="1900" dirty="0" err="1" smtClean="0">
                <a:latin typeface="Times New Roman" panose="02020603050405020304" pitchFamily="18" charset="0"/>
                <a:cs typeface="Times New Roman" panose="02020603050405020304" pitchFamily="18" charset="0"/>
              </a:rPr>
              <a:t>івні</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експорту</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та </a:t>
            </a:r>
            <a:r>
              <a:rPr lang="ru-RU" sz="1900" dirty="0" err="1">
                <a:latin typeface="Times New Roman" panose="02020603050405020304" pitchFamily="18" charset="0"/>
                <a:cs typeface="Times New Roman" panose="02020603050405020304" pitchFamily="18" charset="0"/>
              </a:rPr>
              <a:t>імпорту</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відходів</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розрізняються між країнами Балтійського моря. </a:t>
            </a:r>
            <a:r>
              <a:rPr lang="ru-RU" sz="1900" dirty="0" err="1" smtClean="0">
                <a:latin typeface="Times New Roman" panose="02020603050405020304" pitchFamily="18" charset="0"/>
                <a:cs typeface="Times New Roman" panose="02020603050405020304" pitchFamily="18" charset="0"/>
              </a:rPr>
              <a:t>Найбільшими</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експортерами</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є Данія та Німеччина. Що стосується імпорту, то </a:t>
            </a:r>
            <a:r>
              <a:rPr lang="ru-RU" sz="1900" dirty="0" err="1" smtClean="0">
                <a:latin typeface="Times New Roman" panose="02020603050405020304" pitchFamily="18" charset="0"/>
                <a:cs typeface="Times New Roman" panose="02020603050405020304" pitchFamily="18" charset="0"/>
              </a:rPr>
              <a:t>найбільшими</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імпортерами</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(на душу населення) є Німеччина і Швеція.</a:t>
            </a:r>
            <a:endParaRPr lang="uk-UA" sz="1900" dirty="0">
              <a:latin typeface="Times New Roman" panose="02020603050405020304" pitchFamily="18" charset="0"/>
              <a:cs typeface="Times New Roman" panose="02020603050405020304" pitchFamily="18" charset="0"/>
            </a:endParaRPr>
          </a:p>
        </p:txBody>
      </p:sp>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48666" t="27824" r="25763" b="27855"/>
          <a:stretch/>
        </p:blipFill>
        <p:spPr bwMode="auto">
          <a:xfrm>
            <a:off x="539552" y="2951214"/>
            <a:ext cx="3897090" cy="3799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8567" t="27975" r="26089" b="27358"/>
          <a:stretch/>
        </p:blipFill>
        <p:spPr bwMode="auto">
          <a:xfrm>
            <a:off x="4572000" y="2986016"/>
            <a:ext cx="3744416" cy="3764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417" t="71102" r="56180" b="11658"/>
          <a:stretch/>
        </p:blipFill>
        <p:spPr bwMode="auto">
          <a:xfrm>
            <a:off x="4572000" y="4694227"/>
            <a:ext cx="1433014" cy="1477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899592" y="3192895"/>
            <a:ext cx="1031051" cy="430887"/>
          </a:xfrm>
          <a:prstGeom prst="rect">
            <a:avLst/>
          </a:prstGeom>
        </p:spPr>
        <p:txBody>
          <a:bodyPr wrap="none">
            <a:spAutoFit/>
          </a:bodyPr>
          <a:lstStyle/>
          <a:p>
            <a:r>
              <a:rPr lang="en-US" sz="2200" b="1" dirty="0">
                <a:latin typeface="Times New Roman" panose="02020603050405020304" pitchFamily="18" charset="0"/>
                <a:cs typeface="Times New Roman" panose="02020603050405020304" pitchFamily="18" charset="0"/>
              </a:rPr>
              <a:t>Export</a:t>
            </a:r>
            <a:endParaRPr lang="uk-UA" sz="2200" b="1" dirty="0"/>
          </a:p>
        </p:txBody>
      </p:sp>
      <p:sp>
        <p:nvSpPr>
          <p:cNvPr id="9" name="Прямоугольник 8"/>
          <p:cNvSpPr/>
          <p:nvPr/>
        </p:nvSpPr>
        <p:spPr>
          <a:xfrm>
            <a:off x="5004048" y="3236888"/>
            <a:ext cx="1047082" cy="430887"/>
          </a:xfrm>
          <a:prstGeom prst="rect">
            <a:avLst/>
          </a:prstGeom>
        </p:spPr>
        <p:txBody>
          <a:bodyPr wrap="none">
            <a:spAutoFit/>
          </a:bodyPr>
          <a:lstStyle/>
          <a:p>
            <a:r>
              <a:rPr lang="en-US" sz="2200" b="1" dirty="0">
                <a:latin typeface="Times New Roman" panose="02020603050405020304" pitchFamily="18" charset="0"/>
                <a:cs typeface="Times New Roman" panose="02020603050405020304" pitchFamily="18" charset="0"/>
              </a:rPr>
              <a:t>Import</a:t>
            </a:r>
            <a:endParaRPr lang="uk-UA" sz="2200" b="1" dirty="0"/>
          </a:p>
        </p:txBody>
      </p:sp>
      <p:pic>
        <p:nvPicPr>
          <p:cNvPr id="6"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34483" t="71057" r="55276" b="11252"/>
          <a:stretch/>
        </p:blipFill>
        <p:spPr bwMode="auto">
          <a:xfrm>
            <a:off x="457296" y="4694227"/>
            <a:ext cx="1560787" cy="151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04606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2888"/>
            <a:ext cx="7620000" cy="813824"/>
          </a:xfrm>
        </p:spPr>
        <p:txBody>
          <a:bodyPr/>
          <a:lstStyle/>
          <a:p>
            <a:pPr algn="ctr"/>
            <a:r>
              <a:rPr lang="ru-RU" dirty="0" err="1"/>
              <a:t>Н</a:t>
            </a:r>
            <a:r>
              <a:rPr lang="ru-RU" dirty="0" err="1" smtClean="0"/>
              <a:t>ебезпечні</a:t>
            </a:r>
            <a:r>
              <a:rPr lang="ru-RU" dirty="0" smtClean="0"/>
              <a:t> відходи</a:t>
            </a:r>
            <a:endParaRPr lang="uk-UA" dirty="0"/>
          </a:p>
        </p:txBody>
      </p:sp>
      <p:sp>
        <p:nvSpPr>
          <p:cNvPr id="3" name="Объект 2"/>
          <p:cNvSpPr>
            <a:spLocks noGrp="1"/>
          </p:cNvSpPr>
          <p:nvPr>
            <p:ph idx="1"/>
          </p:nvPr>
        </p:nvSpPr>
        <p:spPr>
          <a:xfrm>
            <a:off x="395536" y="764704"/>
            <a:ext cx="7620000" cy="2332856"/>
          </a:xfrm>
        </p:spPr>
        <p:txBody>
          <a:bodyPr>
            <a:noAutofit/>
          </a:bodyPr>
          <a:lstStyle/>
          <a:p>
            <a:pPr marL="114300" indent="457200" algn="just">
              <a:buNone/>
            </a:pPr>
            <a:r>
              <a:rPr lang="ru-RU" sz="1800" dirty="0" err="1">
                <a:latin typeface="Times New Roman" panose="02020603050405020304" pitchFamily="18" charset="0"/>
                <a:cs typeface="Times New Roman" panose="02020603050405020304" pitchFamily="18" charset="0"/>
              </a:rPr>
              <a:t>Н</a:t>
            </a:r>
            <a:r>
              <a:rPr lang="ru-RU" sz="1800" dirty="0" err="1" smtClean="0">
                <a:latin typeface="Times New Roman" panose="02020603050405020304" pitchFamily="18" charset="0"/>
                <a:cs typeface="Times New Roman" panose="02020603050405020304" pitchFamily="18" charset="0"/>
              </a:rPr>
              <a:t>ебезпечні</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відходи </a:t>
            </a:r>
            <a:r>
              <a:rPr lang="ru-RU" sz="1800" dirty="0" smtClean="0">
                <a:latin typeface="Times New Roman" panose="02020603050405020304" pitchFamily="18" charset="0"/>
                <a:cs typeface="Times New Roman" panose="02020603050405020304" pitchFamily="18" charset="0"/>
              </a:rPr>
              <a:t>переважно </a:t>
            </a:r>
            <a:r>
              <a:rPr lang="ru-RU" sz="1800" dirty="0">
                <a:latin typeface="Times New Roman" panose="02020603050405020304" pitchFamily="18" charset="0"/>
                <a:cs typeface="Times New Roman" panose="02020603050405020304" pitchFamily="18" charset="0"/>
              </a:rPr>
              <a:t>відправляються в </a:t>
            </a:r>
            <a:r>
              <a:rPr lang="ru-RU" sz="1800" dirty="0" smtClean="0">
                <a:latin typeface="Times New Roman" panose="02020603050405020304" pitchFamily="18" charset="0"/>
                <a:cs typeface="Times New Roman" panose="02020603050405020304" pitchFamily="18" charset="0"/>
              </a:rPr>
              <a:t>держави-члени </a:t>
            </a:r>
            <a:r>
              <a:rPr lang="ru-RU" sz="1800" dirty="0">
                <a:latin typeface="Times New Roman" panose="02020603050405020304" pitchFamily="18" charset="0"/>
                <a:cs typeface="Times New Roman" panose="02020603050405020304" pitchFamily="18" charset="0"/>
              </a:rPr>
              <a:t>ЄС. Найбільшим імпортером небезпечних відходів в регіоні Балтійського моря і Європи є Німеччина. Найбільшим </a:t>
            </a:r>
            <a:r>
              <a:rPr lang="ru-RU" sz="1800" dirty="0" err="1">
                <a:latin typeface="Times New Roman" panose="02020603050405020304" pitchFamily="18" charset="0"/>
                <a:cs typeface="Times New Roman" panose="02020603050405020304" pitchFamily="18" charset="0"/>
              </a:rPr>
              <a:t>експортером</a:t>
            </a:r>
            <a:r>
              <a:rPr lang="ru-RU" sz="18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Данія</a:t>
            </a:r>
            <a:r>
              <a:rPr lang="ru-RU" sz="1800" dirty="0" smtClean="0">
                <a:latin typeface="Times New Roman" panose="02020603050405020304" pitchFamily="18" charset="0"/>
                <a:cs typeface="Times New Roman" panose="02020603050405020304" pitchFamily="18" charset="0"/>
              </a:rPr>
              <a:t>.</a:t>
            </a:r>
          </a:p>
          <a:p>
            <a:pPr marL="114300" indent="457200" algn="just">
              <a:buNone/>
            </a:pPr>
            <a:r>
              <a:rPr lang="ru-RU" sz="1800" dirty="0" smtClean="0">
                <a:latin typeface="Times New Roman" panose="02020603050405020304" pitchFamily="18" charset="0"/>
                <a:cs typeface="Times New Roman" panose="02020603050405020304" pitchFamily="18" charset="0"/>
              </a:rPr>
              <a:t>Утилізація металів і </a:t>
            </a:r>
            <a:r>
              <a:rPr lang="ru-RU" sz="1800" dirty="0">
                <a:latin typeface="Times New Roman" panose="02020603050405020304" pitchFamily="18" charset="0"/>
                <a:cs typeface="Times New Roman" panose="02020603050405020304" pitchFamily="18" charset="0"/>
              </a:rPr>
              <a:t>спалювання з відновленням енергії і без неї домінують </a:t>
            </a:r>
            <a:r>
              <a:rPr lang="ru-RU" sz="1800" dirty="0" smtClean="0">
                <a:latin typeface="Times New Roman" panose="02020603050405020304" pitchFamily="18" charset="0"/>
                <a:cs typeface="Times New Roman" panose="02020603050405020304" pitchFamily="18" charset="0"/>
              </a:rPr>
              <a:t>серед </a:t>
            </a:r>
            <a:r>
              <a:rPr lang="ru-RU" sz="1800" dirty="0" err="1" smtClean="0">
                <a:latin typeface="Times New Roman" panose="02020603050405020304" pitchFamily="18" charset="0"/>
                <a:cs typeface="Times New Roman" panose="02020603050405020304" pitchFamily="18" charset="0"/>
              </a:rPr>
              <a:t>підходів</a:t>
            </a:r>
            <a:r>
              <a:rPr lang="ru-RU" sz="1800" dirty="0" smtClean="0">
                <a:latin typeface="Times New Roman" panose="02020603050405020304" pitchFamily="18" charset="0"/>
                <a:cs typeface="Times New Roman" panose="02020603050405020304" pitchFamily="18" charset="0"/>
              </a:rPr>
              <a:t> до </a:t>
            </a:r>
            <a:r>
              <a:rPr lang="ru-RU" sz="1800" dirty="0" err="1" smtClean="0">
                <a:latin typeface="Times New Roman" panose="02020603050405020304" pitchFamily="18" charset="0"/>
                <a:cs typeface="Times New Roman" panose="02020603050405020304" pitchFamily="18" charset="0"/>
              </a:rPr>
              <a:t>поводження</a:t>
            </a:r>
            <a:r>
              <a:rPr lang="ru-RU" sz="1800" dirty="0" smtClean="0">
                <a:latin typeface="Times New Roman" panose="02020603050405020304" pitchFamily="18" charset="0"/>
                <a:cs typeface="Times New Roman" panose="02020603050405020304" pitchFamily="18" charset="0"/>
              </a:rPr>
              <a:t> з </a:t>
            </a:r>
            <a:r>
              <a:rPr lang="ru-RU" sz="1800" dirty="0" err="1" smtClean="0">
                <a:latin typeface="Times New Roman" panose="02020603050405020304" pitchFamily="18" charset="0"/>
                <a:cs typeface="Times New Roman" panose="02020603050405020304" pitchFamily="18" charset="0"/>
              </a:rPr>
              <a:t>небезпечними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відходами</a:t>
            </a:r>
            <a:r>
              <a:rPr lang="ru-RU" sz="1800" dirty="0" smtClean="0">
                <a:latin typeface="Times New Roman" panose="02020603050405020304" pitchFamily="18" charset="0"/>
                <a:cs typeface="Times New Roman" panose="02020603050405020304" pitchFamily="18" charset="0"/>
              </a:rPr>
              <a:t>, також  </a:t>
            </a:r>
            <a:r>
              <a:rPr lang="ru-RU" sz="1800" dirty="0">
                <a:latin typeface="Times New Roman" panose="02020603050405020304" pitchFamily="18" charset="0"/>
                <a:cs typeface="Times New Roman" panose="02020603050405020304" pitchFamily="18" charset="0"/>
              </a:rPr>
              <a:t>збільшилися різні види рециркуляції. </a:t>
            </a:r>
            <a:endParaRPr lang="uk-UA" sz="1800" dirty="0">
              <a:latin typeface="Times New Roman" panose="02020603050405020304" pitchFamily="18" charset="0"/>
              <a:cs typeface="Times New Roman" panose="02020603050405020304" pitchFamily="18" charset="0"/>
            </a:endParaRPr>
          </a:p>
        </p:txBody>
      </p:sp>
      <p:graphicFrame>
        <p:nvGraphicFramePr>
          <p:cNvPr id="4" name="Диаграмма 3"/>
          <p:cNvGraphicFramePr/>
          <p:nvPr>
            <p:extLst>
              <p:ext uri="{D42A27DB-BD31-4B8C-83A1-F6EECF244321}">
                <p14:modId xmlns:p14="http://schemas.microsoft.com/office/powerpoint/2010/main" val="3063234204"/>
              </p:ext>
            </p:extLst>
          </p:nvPr>
        </p:nvGraphicFramePr>
        <p:xfrm>
          <a:off x="323528" y="2780928"/>
          <a:ext cx="3024336" cy="3203485"/>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ик 4"/>
          <p:cNvSpPr/>
          <p:nvPr/>
        </p:nvSpPr>
        <p:spPr>
          <a:xfrm>
            <a:off x="395536" y="5984413"/>
            <a:ext cx="3096344" cy="646331"/>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Перевезення небезпечних відходів </a:t>
            </a:r>
            <a:r>
              <a:rPr lang="en-US" b="1" dirty="0" smtClean="0">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кг на душу населення)</a:t>
            </a:r>
            <a:endParaRPr lang="uk-UA" b="1" dirty="0">
              <a:latin typeface="Times New Roman" panose="02020603050405020304" pitchFamily="18" charset="0"/>
              <a:cs typeface="Times New Roman" panose="02020603050405020304" pitchFamily="18" charset="0"/>
            </a:endParaRPr>
          </a:p>
        </p:txBody>
      </p:sp>
      <p:graphicFrame>
        <p:nvGraphicFramePr>
          <p:cNvPr id="7" name="Diagram 13">
            <a:extLst>
              <a:ext uri="{FF2B5EF4-FFF2-40B4-BE49-F238E27FC236}">
                <a16:creationId xmlns:a16="http://schemas.microsoft.com/office/drawing/2014/main" xmlns="" id="{00000000-0008-0000-0600-0000BE0A0000}"/>
              </a:ext>
            </a:extLst>
          </p:cNvPr>
          <p:cNvGraphicFramePr>
            <a:graphicFrameLocks/>
          </p:cNvGraphicFramePr>
          <p:nvPr>
            <p:extLst>
              <p:ext uri="{D42A27DB-BD31-4B8C-83A1-F6EECF244321}">
                <p14:modId xmlns:p14="http://schemas.microsoft.com/office/powerpoint/2010/main" val="3462291261"/>
              </p:ext>
            </p:extLst>
          </p:nvPr>
        </p:nvGraphicFramePr>
        <p:xfrm>
          <a:off x="3491880" y="2564904"/>
          <a:ext cx="4824536" cy="3526651"/>
        </p:xfrm>
        <a:graphic>
          <a:graphicData uri="http://schemas.openxmlformats.org/drawingml/2006/chart">
            <c:chart xmlns:c="http://schemas.openxmlformats.org/drawingml/2006/chart" xmlns:r="http://schemas.openxmlformats.org/officeDocument/2006/relationships" r:id="rId3"/>
          </a:graphicData>
        </a:graphic>
      </p:graphicFrame>
      <p:sp>
        <p:nvSpPr>
          <p:cNvPr id="9" name="Прямоугольник 8"/>
          <p:cNvSpPr/>
          <p:nvPr/>
        </p:nvSpPr>
        <p:spPr>
          <a:xfrm>
            <a:off x="4067944" y="5973507"/>
            <a:ext cx="4032448" cy="923330"/>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Найпопулярніші </a:t>
            </a:r>
            <a:r>
              <a:rPr lang="ru-RU" b="1" dirty="0" err="1" smtClean="0">
                <a:latin typeface="Times New Roman" panose="02020603050405020304" pitchFamily="18" charset="0"/>
                <a:cs typeface="Times New Roman" panose="02020603050405020304" pitchFamily="18" charset="0"/>
              </a:rPr>
              <a:t>способи</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поводження</a:t>
            </a:r>
            <a:r>
              <a:rPr lang="ru-RU" b="1" dirty="0" smtClean="0">
                <a:latin typeface="Times New Roman" panose="02020603050405020304" pitchFamily="18" charset="0"/>
                <a:cs typeface="Times New Roman" panose="02020603050405020304" pitchFamily="18" charset="0"/>
              </a:rPr>
              <a:t> з </a:t>
            </a:r>
            <a:r>
              <a:rPr lang="ru-RU" b="1" dirty="0" err="1" smtClean="0">
                <a:latin typeface="Times New Roman" panose="02020603050405020304" pitchFamily="18" charset="0"/>
                <a:cs typeface="Times New Roman" panose="02020603050405020304" pitchFamily="18" charset="0"/>
              </a:rPr>
              <a:t>небезпечними</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відходами</a:t>
            </a: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9646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2276872"/>
            <a:ext cx="5724125" cy="4581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a:xfrm>
            <a:off x="520116" y="0"/>
            <a:ext cx="7620000" cy="729897"/>
          </a:xfrm>
        </p:spPr>
        <p:txBody>
          <a:bodyPr>
            <a:normAutofit fontScale="90000"/>
          </a:bodyPr>
          <a:lstStyle/>
          <a:p>
            <a:pPr algn="ctr"/>
            <a:r>
              <a:rPr lang="ru-RU" b="1" dirty="0">
                <a:solidFill>
                  <a:schemeClr val="tx2"/>
                </a:solidFill>
                <a:latin typeface="Cambria" panose="02040503050406030204" pitchFamily="18" charset="0"/>
              </a:rPr>
              <a:t>Естонія</a:t>
            </a:r>
            <a:endParaRPr lang="uk-UA" b="1" dirty="0">
              <a:solidFill>
                <a:schemeClr val="tx2"/>
              </a:solidFill>
              <a:latin typeface="Cambria" panose="02040503050406030204" pitchFamily="18" charset="0"/>
            </a:endParaRPr>
          </a:p>
        </p:txBody>
      </p:sp>
      <p:sp>
        <p:nvSpPr>
          <p:cNvPr id="3" name="Объект 2"/>
          <p:cNvSpPr>
            <a:spLocks noGrp="1"/>
          </p:cNvSpPr>
          <p:nvPr>
            <p:ph idx="1"/>
          </p:nvPr>
        </p:nvSpPr>
        <p:spPr>
          <a:xfrm>
            <a:off x="107504" y="476672"/>
            <a:ext cx="3384376" cy="5542202"/>
          </a:xfrm>
        </p:spPr>
        <p:txBody>
          <a:bodyPr>
            <a:noAutofit/>
          </a:bodyPr>
          <a:lstStyle/>
          <a:p>
            <a:pPr marL="114300" indent="0">
              <a:buNone/>
            </a:pPr>
            <a:r>
              <a:rPr lang="ru-RU" sz="1900" b="1" dirty="0" err="1">
                <a:solidFill>
                  <a:srgbClr val="002060"/>
                </a:solidFill>
                <a:latin typeface="Times New Roman" panose="02020603050405020304" pitchFamily="18" charset="0"/>
                <a:cs typeface="Times New Roman" panose="02020603050405020304" pitchFamily="18" charset="0"/>
              </a:rPr>
              <a:t>І</a:t>
            </a:r>
            <a:r>
              <a:rPr lang="ru-RU" sz="1900" b="1" dirty="0" err="1" smtClean="0">
                <a:solidFill>
                  <a:srgbClr val="002060"/>
                </a:solidFill>
                <a:latin typeface="Times New Roman" panose="02020603050405020304" pitchFamily="18" charset="0"/>
                <a:cs typeface="Times New Roman" panose="02020603050405020304" pitchFamily="18" charset="0"/>
              </a:rPr>
              <a:t>мпорт</a:t>
            </a: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 102144 </a:t>
            </a:r>
            <a:r>
              <a:rPr lang="ru-RU" sz="1900" dirty="0">
                <a:latin typeface="Times New Roman" panose="02020603050405020304" pitchFamily="18" charset="0"/>
                <a:cs typeface="Times New Roman" panose="02020603050405020304" pitchFamily="18" charset="0"/>
              </a:rPr>
              <a:t>тонн</a:t>
            </a:r>
            <a:endParaRPr lang="en-US" sz="1900" dirty="0">
              <a:latin typeface="Times New Roman" panose="02020603050405020304" pitchFamily="18" charset="0"/>
              <a:cs typeface="Times New Roman" panose="02020603050405020304" pitchFamily="18" charset="0"/>
            </a:endParaRPr>
          </a:p>
          <a:p>
            <a:pPr marL="114300" indent="0">
              <a:buNone/>
            </a:pPr>
            <a:r>
              <a:rPr lang="ru-RU" sz="1900" i="1" dirty="0" err="1">
                <a:latin typeface="Times New Roman" panose="02020603050405020304" pitchFamily="18" charset="0"/>
                <a:cs typeface="Times New Roman" panose="02020603050405020304" pitchFamily="18" charset="0"/>
              </a:rPr>
              <a:t>Бельгія</a:t>
            </a: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відходи</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що</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містять</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відпрацьоване</a:t>
            </a:r>
            <a:r>
              <a:rPr lang="ru-RU" sz="1900" dirty="0" smtClean="0">
                <a:latin typeface="Times New Roman" panose="02020603050405020304" pitchFamily="18" charset="0"/>
                <a:cs typeface="Times New Roman" panose="02020603050405020304" pitchFamily="18" charset="0"/>
              </a:rPr>
              <a:t> масло</a:t>
            </a:r>
            <a:endParaRPr lang="en-US" sz="1900" dirty="0">
              <a:latin typeface="Times New Roman" panose="02020603050405020304" pitchFamily="18" charset="0"/>
              <a:cs typeface="Times New Roman" panose="02020603050405020304" pitchFamily="18" charset="0"/>
            </a:endParaRPr>
          </a:p>
          <a:p>
            <a:pPr marL="114300" indent="0">
              <a:buNone/>
            </a:pPr>
            <a:r>
              <a:rPr lang="ru-RU" sz="1900" i="1" dirty="0">
                <a:latin typeface="Times New Roman" panose="02020603050405020304" pitchFamily="18" charset="0"/>
                <a:cs typeface="Times New Roman" panose="02020603050405020304" pitchFamily="18" charset="0"/>
              </a:rPr>
              <a:t>Німеччина</a:t>
            </a:r>
            <a:r>
              <a:rPr lang="en-US" sz="1900" dirty="0">
                <a:latin typeface="Times New Roman" panose="02020603050405020304" pitchFamily="18" charset="0"/>
                <a:cs typeface="Times New Roman" panose="02020603050405020304" pitchFamily="18" charset="0"/>
              </a:rPr>
              <a:t> - RDF, </a:t>
            </a:r>
            <a:r>
              <a:rPr lang="ru-RU" sz="1900" dirty="0">
                <a:latin typeface="Times New Roman" panose="02020603050405020304" pitchFamily="18" charset="0"/>
                <a:cs typeface="Times New Roman" panose="02020603050405020304" pitchFamily="18" charset="0"/>
              </a:rPr>
              <a:t>небезпечні відходи</a:t>
            </a:r>
            <a:endParaRPr lang="en-US" sz="1900" dirty="0">
              <a:latin typeface="Times New Roman" panose="02020603050405020304" pitchFamily="18" charset="0"/>
              <a:cs typeface="Times New Roman" panose="02020603050405020304" pitchFamily="18" charset="0"/>
            </a:endParaRPr>
          </a:p>
          <a:p>
            <a:pPr marL="114300" indent="0">
              <a:buNone/>
            </a:pPr>
            <a:r>
              <a:rPr lang="ru-RU" sz="1900" i="1" dirty="0">
                <a:latin typeface="Times New Roman" panose="02020603050405020304" pitchFamily="18" charset="0"/>
                <a:cs typeface="Times New Roman" panose="02020603050405020304" pitchFamily="18" charset="0"/>
              </a:rPr>
              <a:t>Латвія </a:t>
            </a:r>
            <a:r>
              <a:rPr lang="en-US" sz="1900" dirty="0">
                <a:latin typeface="Times New Roman" panose="02020603050405020304" pitchFamily="18" charset="0"/>
                <a:cs typeface="Times New Roman" panose="02020603050405020304" pitchFamily="18" charset="0"/>
              </a:rPr>
              <a:t> - </a:t>
            </a:r>
            <a:r>
              <a:rPr lang="ru-RU" sz="1900" dirty="0">
                <a:latin typeface="Times New Roman" panose="02020603050405020304" pitchFamily="18" charset="0"/>
                <a:cs typeface="Times New Roman" panose="02020603050405020304" pitchFamily="18" charset="0"/>
              </a:rPr>
              <a:t>розчинники, відпрацьовані мастила для спалювання, свинцеві акумулятори </a:t>
            </a:r>
          </a:p>
          <a:p>
            <a:pPr marL="114300" indent="0">
              <a:buNone/>
            </a:pPr>
            <a:r>
              <a:rPr lang="ru-RU" sz="1900" i="1" dirty="0">
                <a:latin typeface="Times New Roman" panose="02020603050405020304" pitchFamily="18" charset="0"/>
                <a:cs typeface="Times New Roman" panose="02020603050405020304" pitchFamily="18" charset="0"/>
              </a:rPr>
              <a:t>Литва</a:t>
            </a:r>
            <a:r>
              <a:rPr lang="en-US" sz="1900" dirty="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токсичні відходи, свинцеві </a:t>
            </a:r>
            <a:r>
              <a:rPr lang="ru-RU" sz="1900" dirty="0" err="1">
                <a:latin typeface="Times New Roman" panose="02020603050405020304" pitchFamily="18" charset="0"/>
                <a:cs typeface="Times New Roman" panose="02020603050405020304" pitchFamily="18" charset="0"/>
              </a:rPr>
              <a:t>акумулятори</a:t>
            </a:r>
            <a:r>
              <a:rPr lang="ru-RU" sz="1900" dirty="0">
                <a:latin typeface="Times New Roman" panose="02020603050405020304" pitchFamily="18" charset="0"/>
                <a:cs typeface="Times New Roman" panose="02020603050405020304" pitchFamily="18" charset="0"/>
              </a:rPr>
              <a:t> </a:t>
            </a:r>
            <a:endParaRPr lang="ru-RU" sz="1900" dirty="0" smtClean="0">
              <a:latin typeface="Times New Roman" panose="02020603050405020304" pitchFamily="18" charset="0"/>
              <a:cs typeface="Times New Roman" panose="02020603050405020304" pitchFamily="18" charset="0"/>
            </a:endParaRPr>
          </a:p>
          <a:p>
            <a:pPr marL="114300" indent="0">
              <a:buNone/>
            </a:pPr>
            <a:r>
              <a:rPr lang="ru-RU" sz="1900" i="1" dirty="0" err="1" smtClean="0">
                <a:latin typeface="Times New Roman" panose="02020603050405020304" pitchFamily="18" charset="0"/>
                <a:cs typeface="Times New Roman" panose="02020603050405020304" pitchFamily="18" charset="0"/>
              </a:rPr>
              <a:t>Швеція</a:t>
            </a: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a:t>
            </a:r>
            <a:r>
              <a:rPr lang="ru-RU" sz="1900" dirty="0">
                <a:latin typeface="Times New Roman" panose="02020603050405020304" pitchFamily="18" charset="0"/>
                <a:cs typeface="Times New Roman" panose="02020603050405020304" pitchFamily="18" charset="0"/>
              </a:rPr>
              <a:t> електронні відходи, свинцеві акумулятори </a:t>
            </a:r>
          </a:p>
          <a:p>
            <a:pPr marL="114300" indent="0">
              <a:buNone/>
            </a:pPr>
            <a:r>
              <a:rPr lang="ru-RU" sz="1900" i="1" dirty="0">
                <a:latin typeface="Times New Roman" panose="02020603050405020304" pitchFamily="18" charset="0"/>
                <a:cs typeface="Times New Roman" panose="02020603050405020304" pitchFamily="18" charset="0"/>
              </a:rPr>
              <a:t>Фінляндія</a:t>
            </a:r>
            <a:r>
              <a:rPr lang="en-US" sz="1900" dirty="0">
                <a:latin typeface="Times New Roman" panose="02020603050405020304" pitchFamily="18" charset="0"/>
                <a:cs typeface="Times New Roman" panose="02020603050405020304" pitchFamily="18" charset="0"/>
              </a:rPr>
              <a:t> - </a:t>
            </a:r>
            <a:r>
              <a:rPr lang="ru-RU" sz="1900" dirty="0">
                <a:latin typeface="Times New Roman" panose="02020603050405020304" pitchFamily="18" charset="0"/>
                <a:cs typeface="Times New Roman" panose="02020603050405020304" pitchFamily="18" charset="0"/>
              </a:rPr>
              <a:t>змішані побутові відходи, електронні відходи, свинцеві акумулятори </a:t>
            </a:r>
          </a:p>
          <a:p>
            <a:pPr marL="114300" indent="0">
              <a:buNone/>
            </a:pPr>
            <a:r>
              <a:rPr lang="ru-RU" sz="1900" i="1" dirty="0">
                <a:latin typeface="Times New Roman" panose="02020603050405020304" pitchFamily="18" charset="0"/>
                <a:cs typeface="Times New Roman" panose="02020603050405020304" pitchFamily="18" charset="0"/>
              </a:rPr>
              <a:t>Нідерланди, Великобританія, Ірландія - </a:t>
            </a:r>
            <a:r>
              <a:rPr lang="ru-RU" sz="1900" dirty="0">
                <a:latin typeface="Times New Roman" panose="02020603050405020304" pitchFamily="18" charset="0"/>
                <a:cs typeface="Times New Roman" panose="02020603050405020304" pitchFamily="18" charset="0"/>
              </a:rPr>
              <a:t>змішані побутові відходи для </a:t>
            </a:r>
            <a:r>
              <a:rPr lang="ru-RU" sz="1900" dirty="0" err="1">
                <a:latin typeface="Times New Roman" panose="02020603050405020304" pitchFamily="18" charset="0"/>
                <a:cs typeface="Times New Roman" panose="02020603050405020304" pitchFamily="18" charset="0"/>
              </a:rPr>
              <a:t>спалювання</a:t>
            </a:r>
            <a:r>
              <a:rPr lang="en-US" sz="1900" i="1"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 </a:t>
            </a:r>
            <a:endParaRPr lang="en-US" sz="19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492080" y="729897"/>
            <a:ext cx="4070655" cy="1261884"/>
          </a:xfrm>
          <a:prstGeom prst="rect">
            <a:avLst/>
          </a:prstGeom>
        </p:spPr>
        <p:txBody>
          <a:bodyPr wrap="square">
            <a:spAutoFit/>
          </a:bodyPr>
          <a:lstStyle/>
          <a:p>
            <a:pPr marL="114300" indent="0">
              <a:buNone/>
            </a:pPr>
            <a:r>
              <a:rPr lang="ru-RU" sz="1900" b="1" dirty="0" err="1">
                <a:solidFill>
                  <a:srgbClr val="002060"/>
                </a:solidFill>
                <a:latin typeface="Times New Roman" panose="02020603050405020304" pitchFamily="18" charset="0"/>
                <a:cs typeface="Times New Roman" panose="02020603050405020304" pitchFamily="18" charset="0"/>
              </a:rPr>
              <a:t>Е</a:t>
            </a:r>
            <a:r>
              <a:rPr lang="ru-RU" sz="1900" b="1" dirty="0" err="1" smtClean="0">
                <a:solidFill>
                  <a:srgbClr val="002060"/>
                </a:solidFill>
                <a:latin typeface="Times New Roman" panose="02020603050405020304" pitchFamily="18" charset="0"/>
                <a:cs typeface="Times New Roman" panose="02020603050405020304" pitchFamily="18" charset="0"/>
              </a:rPr>
              <a:t>кспорт</a:t>
            </a: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 13427 </a:t>
            </a:r>
            <a:r>
              <a:rPr lang="ru-RU" sz="1900" dirty="0">
                <a:latin typeface="Times New Roman" panose="02020603050405020304" pitchFamily="18" charset="0"/>
                <a:cs typeface="Times New Roman" panose="02020603050405020304" pitchFamily="18" charset="0"/>
              </a:rPr>
              <a:t>тонн</a:t>
            </a:r>
            <a:endParaRPr lang="en-US" sz="1900" dirty="0">
              <a:latin typeface="Times New Roman" panose="02020603050405020304" pitchFamily="18" charset="0"/>
              <a:cs typeface="Times New Roman" panose="02020603050405020304" pitchFamily="18" charset="0"/>
            </a:endParaRPr>
          </a:p>
          <a:p>
            <a:pPr marL="114300" indent="0">
              <a:buNone/>
            </a:pPr>
            <a:r>
              <a:rPr lang="ru-RU" sz="1900" dirty="0">
                <a:latin typeface="Times New Roman" panose="02020603050405020304" pitchFamily="18" charset="0"/>
                <a:cs typeface="Times New Roman" panose="02020603050405020304" pitchFamily="18" charset="0"/>
              </a:rPr>
              <a:t>Фінляндія, Німеччина, Латвія, Литва, Білорусь, Швеція. В основному - небезпечні відходи</a:t>
            </a:r>
            <a:endParaRPr lang="uk-UA"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83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pPr algn="ctr"/>
            <a:r>
              <a:rPr lang="ru-RU" b="1" dirty="0">
                <a:solidFill>
                  <a:schemeClr val="tx2"/>
                </a:solidFill>
                <a:latin typeface="Cambria" panose="02040503050406030204" pitchFamily="18" charset="0"/>
              </a:rPr>
              <a:t>Латвія</a:t>
            </a:r>
            <a:endParaRPr lang="uk-UA" b="1" dirty="0">
              <a:solidFill>
                <a:schemeClr val="tx2"/>
              </a:solidFill>
              <a:latin typeface="Cambria" panose="02040503050406030204"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7904" y="2273926"/>
            <a:ext cx="6093459" cy="4584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9754" y="6211669"/>
            <a:ext cx="3626142" cy="584775"/>
          </a:xfrm>
          <a:prstGeom prst="rect">
            <a:avLst/>
          </a:prstGeom>
        </p:spPr>
        <p:txBody>
          <a:bodyPr wrap="square">
            <a:spAutoFit/>
          </a:bodyPr>
          <a:lstStyle/>
          <a:p>
            <a:pPr algn="ctr"/>
            <a:r>
              <a:rPr lang="en-US" sz="1600" i="1" dirty="0">
                <a:latin typeface="Times New Roman" panose="02020603050405020304" pitchFamily="18" charset="0"/>
                <a:cs typeface="Times New Roman" panose="02020603050405020304" pitchFamily="18" charset="0"/>
              </a:rPr>
              <a:t>Source: Waste shipment on imports and exports (Eurostat)</a:t>
            </a:r>
            <a:endParaRPr lang="uk-UA" sz="1600"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96752"/>
            <a:ext cx="2952328" cy="4320480"/>
          </a:xfrm>
        </p:spPr>
        <p:txBody>
          <a:bodyPr>
            <a:normAutofit fontScale="55000" lnSpcReduction="20000"/>
          </a:bodyPr>
          <a:lstStyle/>
          <a:p>
            <a:pPr marL="114300" indent="0">
              <a:lnSpc>
                <a:spcPct val="120000"/>
              </a:lnSpc>
              <a:buNone/>
            </a:pPr>
            <a:r>
              <a:rPr lang="ru-RU" sz="3200" b="1" dirty="0" err="1">
                <a:solidFill>
                  <a:schemeClr val="tx2"/>
                </a:solidFill>
                <a:latin typeface="Times New Roman" panose="02020603050405020304" pitchFamily="18" charset="0"/>
                <a:cs typeface="Times New Roman" panose="02020603050405020304" pitchFamily="18" charset="0"/>
              </a:rPr>
              <a:t>Е</a:t>
            </a:r>
            <a:r>
              <a:rPr lang="ru-RU" sz="3200" b="1" dirty="0" err="1" smtClean="0">
                <a:solidFill>
                  <a:schemeClr val="tx2"/>
                </a:solidFill>
                <a:latin typeface="Times New Roman" panose="02020603050405020304" pitchFamily="18" charset="0"/>
                <a:cs typeface="Times New Roman" panose="02020603050405020304" pitchFamily="18" charset="0"/>
              </a:rPr>
              <a:t>кспорт</a:t>
            </a:r>
            <a:r>
              <a:rPr lang="en-US" sz="3200" dirty="0">
                <a:latin typeface="Times New Roman" panose="02020603050405020304" pitchFamily="18" charset="0"/>
                <a:cs typeface="Times New Roman" panose="02020603050405020304" pitchFamily="18" charset="0"/>
              </a:rPr>
              <a:t>: 21361 </a:t>
            </a:r>
            <a:r>
              <a:rPr lang="ru-RU" sz="3200" dirty="0">
                <a:latin typeface="Times New Roman" panose="02020603050405020304" pitchFamily="18" charset="0"/>
                <a:cs typeface="Times New Roman" panose="02020603050405020304" pitchFamily="18" charset="0"/>
              </a:rPr>
              <a:t>тонн на рік</a:t>
            </a:r>
            <a:endParaRPr lang="en-US" sz="3200" dirty="0">
              <a:latin typeface="Times New Roman" panose="02020603050405020304" pitchFamily="18" charset="0"/>
              <a:cs typeface="Times New Roman" panose="02020603050405020304" pitchFamily="18" charset="0"/>
            </a:endParaRPr>
          </a:p>
          <a:p>
            <a:pPr marL="114300" indent="0">
              <a:lnSpc>
                <a:spcPct val="120000"/>
              </a:lnSpc>
              <a:buNone/>
            </a:pPr>
            <a:r>
              <a:rPr lang="ru-RU" sz="3200" dirty="0">
                <a:latin typeface="Times New Roman" panose="02020603050405020304" pitchFamily="18" charset="0"/>
                <a:cs typeface="Times New Roman" panose="02020603050405020304" pitchFamily="18" charset="0"/>
              </a:rPr>
              <a:t>Естонія, Німеччина, Литва. В основному - небезпечні відходи.</a:t>
            </a:r>
          </a:p>
          <a:p>
            <a:pPr marL="114300" indent="0">
              <a:lnSpc>
                <a:spcPct val="120000"/>
              </a:lnSpc>
              <a:buNone/>
            </a:pPr>
            <a:r>
              <a:rPr lang="ru-RU" sz="3200" b="1" dirty="0" err="1">
                <a:solidFill>
                  <a:schemeClr val="tx2"/>
                </a:solidFill>
                <a:latin typeface="Times New Roman" panose="02020603050405020304" pitchFamily="18" charset="0"/>
                <a:cs typeface="Times New Roman" panose="02020603050405020304" pitchFamily="18" charset="0"/>
              </a:rPr>
              <a:t>І</a:t>
            </a:r>
            <a:r>
              <a:rPr lang="ru-RU" sz="3200" b="1" dirty="0" err="1" smtClean="0">
                <a:solidFill>
                  <a:schemeClr val="tx2"/>
                </a:solidFill>
                <a:latin typeface="Times New Roman" panose="02020603050405020304" pitchFamily="18" charset="0"/>
                <a:cs typeface="Times New Roman" panose="02020603050405020304" pitchFamily="18" charset="0"/>
              </a:rPr>
              <a:t>мпорт</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119339 </a:t>
            </a:r>
            <a:r>
              <a:rPr lang="ru-RU" sz="3200" dirty="0">
                <a:latin typeface="Times New Roman" panose="02020603050405020304" pitchFamily="18" charset="0"/>
                <a:cs typeface="Times New Roman" panose="02020603050405020304" pitchFamily="18" charset="0"/>
              </a:rPr>
              <a:t>тонн</a:t>
            </a:r>
            <a:endParaRPr lang="en-US" sz="3200" dirty="0">
              <a:latin typeface="Times New Roman" panose="02020603050405020304" pitchFamily="18" charset="0"/>
              <a:cs typeface="Times New Roman" panose="02020603050405020304" pitchFamily="18" charset="0"/>
            </a:endParaRPr>
          </a:p>
          <a:p>
            <a:pPr marL="114300" indent="0">
              <a:lnSpc>
                <a:spcPct val="120000"/>
              </a:lnSpc>
              <a:buNone/>
            </a:pPr>
            <a:r>
              <a:rPr lang="ru-RU" sz="3200" i="1" dirty="0">
                <a:latin typeface="Times New Roman" panose="02020603050405020304" pitchFamily="18" charset="0"/>
                <a:cs typeface="Times New Roman" panose="02020603050405020304" pitchFamily="18" charset="0"/>
              </a:rPr>
              <a:t>Естонія</a:t>
            </a:r>
            <a:r>
              <a:rPr lang="en-US" sz="3200" dirty="0">
                <a:latin typeface="Times New Roman" panose="02020603050405020304" pitchFamily="18" charset="0"/>
                <a:cs typeface="Times New Roman" panose="02020603050405020304" pitchFamily="18" charset="0"/>
              </a:rPr>
              <a:t> - </a:t>
            </a:r>
            <a:r>
              <a:rPr lang="ru-RU" sz="3200" dirty="0">
                <a:latin typeface="Times New Roman" panose="02020603050405020304" pitchFamily="18" charset="0"/>
                <a:cs typeface="Times New Roman" panose="02020603050405020304" pitchFamily="18" charset="0"/>
              </a:rPr>
              <a:t>медичні відходи, відпрацьовані мастила</a:t>
            </a:r>
            <a:endParaRPr lang="en-US" sz="3200" dirty="0">
              <a:latin typeface="Times New Roman" panose="02020603050405020304" pitchFamily="18" charset="0"/>
              <a:cs typeface="Times New Roman" panose="02020603050405020304" pitchFamily="18" charset="0"/>
            </a:endParaRPr>
          </a:p>
          <a:p>
            <a:pPr marL="114300" indent="0">
              <a:lnSpc>
                <a:spcPct val="120000"/>
              </a:lnSpc>
              <a:buNone/>
            </a:pPr>
            <a:r>
              <a:rPr lang="ru-RU" sz="3200" i="1" dirty="0">
                <a:latin typeface="Times New Roman" panose="02020603050405020304" pitchFamily="18" charset="0"/>
                <a:cs typeface="Times New Roman" panose="02020603050405020304" pitchFamily="18" charset="0"/>
              </a:rPr>
              <a:t>Литва</a:t>
            </a:r>
            <a:r>
              <a:rPr lang="en-US" sz="3200" dirty="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 токсичні відходи, електронні відходи</a:t>
            </a:r>
          </a:p>
          <a:p>
            <a:pPr marL="114300" indent="0">
              <a:lnSpc>
                <a:spcPct val="120000"/>
              </a:lnSpc>
              <a:buNone/>
            </a:pPr>
            <a:r>
              <a:rPr lang="ru-RU" sz="3200" i="1" dirty="0">
                <a:latin typeface="Times New Roman" panose="02020603050405020304" pitchFamily="18" charset="0"/>
                <a:cs typeface="Times New Roman" panose="02020603050405020304" pitchFamily="18" charset="0"/>
              </a:rPr>
              <a:t>Німеччина</a:t>
            </a:r>
            <a:r>
              <a:rPr lang="en-US" sz="3200" dirty="0">
                <a:latin typeface="Times New Roman" panose="02020603050405020304" pitchFamily="18" charset="0"/>
                <a:cs typeface="Times New Roman" panose="02020603050405020304" pitchFamily="18" charset="0"/>
              </a:rPr>
              <a:t> - RDF </a:t>
            </a:r>
          </a:p>
          <a:p>
            <a:pPr marL="114300" indent="0">
              <a:lnSpc>
                <a:spcPct val="120000"/>
              </a:lnSpc>
              <a:buNone/>
            </a:pPr>
            <a:r>
              <a:rPr lang="ru-RU" sz="3200" i="1" dirty="0">
                <a:latin typeface="Times New Roman" panose="02020603050405020304" pitchFamily="18" charset="0"/>
                <a:cs typeface="Times New Roman" panose="02020603050405020304" pitchFamily="18" charset="0"/>
              </a:rPr>
              <a:t>Великобританія</a:t>
            </a:r>
            <a:r>
              <a:rPr lang="en-US" sz="3200" i="1"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змішані побутові відходи для спалювання </a:t>
            </a:r>
            <a:endParaRPr lang="en-US" sz="3200" dirty="0">
              <a:latin typeface="Times New Roman" panose="02020603050405020304" pitchFamily="18" charset="0"/>
              <a:cs typeface="Times New Roman" panose="02020603050405020304" pitchFamily="18" charset="0"/>
            </a:endParaRPr>
          </a:p>
          <a:p>
            <a:pPr marL="114300" indent="0">
              <a:buNone/>
            </a:pPr>
            <a:endParaRPr lang="en-US" dirty="0"/>
          </a:p>
          <a:p>
            <a:pPr marL="114300" indent="0">
              <a:buNone/>
            </a:pPr>
            <a:endParaRPr lang="uk-UA" dirty="0"/>
          </a:p>
        </p:txBody>
      </p:sp>
    </p:spTree>
    <p:extLst>
      <p:ext uri="{BB962C8B-B14F-4D97-AF65-F5344CB8AC3E}">
        <p14:creationId xmlns:p14="http://schemas.microsoft.com/office/powerpoint/2010/main" val="13105611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2271"/>
            <a:ext cx="8229600" cy="1143000"/>
          </a:xfrm>
        </p:spPr>
        <p:txBody>
          <a:bodyPr/>
          <a:lstStyle/>
          <a:p>
            <a:pPr algn="ctr"/>
            <a:r>
              <a:rPr lang="ru-RU" b="1" dirty="0">
                <a:solidFill>
                  <a:schemeClr val="tx2"/>
                </a:solidFill>
              </a:rPr>
              <a:t>Литва</a:t>
            </a:r>
            <a:endParaRPr lang="uk-UA" b="1" dirty="0">
              <a:solidFill>
                <a:schemeClr val="tx2"/>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3808" y="2366810"/>
            <a:ext cx="6300192" cy="4512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9754" y="6211669"/>
            <a:ext cx="3626142" cy="584775"/>
          </a:xfrm>
          <a:prstGeom prst="rect">
            <a:avLst/>
          </a:prstGeom>
        </p:spPr>
        <p:txBody>
          <a:bodyPr wrap="square">
            <a:spAutoFit/>
          </a:bodyPr>
          <a:lstStyle/>
          <a:p>
            <a:pPr algn="ctr"/>
            <a:r>
              <a:rPr lang="en-US" sz="1600" i="1" dirty="0">
                <a:latin typeface="Times New Roman" panose="02020603050405020304" pitchFamily="18" charset="0"/>
                <a:cs typeface="Times New Roman" panose="02020603050405020304" pitchFamily="18" charset="0"/>
              </a:rPr>
              <a:t>Source: Waste shipment on imports and exports (Eurostat)</a:t>
            </a:r>
            <a:endParaRPr lang="uk-UA" sz="1600"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23528" y="739061"/>
            <a:ext cx="3312368" cy="5472608"/>
          </a:xfrm>
        </p:spPr>
        <p:txBody>
          <a:bodyPr>
            <a:normAutofit fontScale="85000" lnSpcReduction="20000"/>
          </a:bodyPr>
          <a:lstStyle/>
          <a:p>
            <a:pPr marL="114300" indent="0">
              <a:lnSpc>
                <a:spcPct val="120000"/>
              </a:lnSpc>
              <a:buNone/>
            </a:pPr>
            <a:r>
              <a:rPr lang="ru-RU" b="1" dirty="0" err="1">
                <a:solidFill>
                  <a:schemeClr val="tx2"/>
                </a:solidFill>
                <a:latin typeface="Times New Roman" panose="02020603050405020304" pitchFamily="18" charset="0"/>
                <a:cs typeface="Times New Roman" panose="02020603050405020304" pitchFamily="18" charset="0"/>
              </a:rPr>
              <a:t>Е</a:t>
            </a:r>
            <a:r>
              <a:rPr lang="ru-RU" b="1" dirty="0" err="1" smtClean="0">
                <a:solidFill>
                  <a:schemeClr val="tx2"/>
                </a:solidFill>
                <a:latin typeface="Times New Roman" panose="02020603050405020304" pitchFamily="18" charset="0"/>
                <a:cs typeface="Times New Roman" panose="02020603050405020304" pitchFamily="18" charset="0"/>
              </a:rPr>
              <a:t>кспорт</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29008 </a:t>
            </a:r>
            <a:r>
              <a:rPr lang="ru-RU" dirty="0">
                <a:latin typeface="Times New Roman" panose="02020603050405020304" pitchFamily="18" charset="0"/>
                <a:cs typeface="Times New Roman" panose="02020603050405020304" pitchFamily="18" charset="0"/>
              </a:rPr>
              <a:t>тонн на рік</a:t>
            </a:r>
            <a:endParaRPr lang="en-US" dirty="0">
              <a:latin typeface="Times New Roman" panose="02020603050405020304" pitchFamily="18" charset="0"/>
              <a:cs typeface="Times New Roman" panose="02020603050405020304" pitchFamily="18" charset="0"/>
            </a:endParaRPr>
          </a:p>
          <a:p>
            <a:pPr marL="114300" indent="0">
              <a:lnSpc>
                <a:spcPct val="120000"/>
              </a:lnSpc>
              <a:buNone/>
            </a:pPr>
            <a:r>
              <a:rPr lang="ru-RU" dirty="0">
                <a:latin typeface="Times New Roman" panose="02020603050405020304" pitchFamily="18" charset="0"/>
                <a:cs typeface="Times New Roman" panose="02020603050405020304" pitchFamily="18" charset="0"/>
              </a:rPr>
              <a:t>Естонія, Німеччина, Латвія, Чехія (свинцеві батареї), Нідерланди, Швеція, Польща</a:t>
            </a:r>
          </a:p>
          <a:p>
            <a:pPr marL="114300" indent="0">
              <a:lnSpc>
                <a:spcPct val="120000"/>
              </a:lnSpc>
              <a:buNone/>
            </a:pPr>
            <a:r>
              <a:rPr lang="ru-RU" b="1" dirty="0" err="1">
                <a:solidFill>
                  <a:schemeClr val="tx2"/>
                </a:solidFill>
                <a:latin typeface="Times New Roman" panose="02020603050405020304" pitchFamily="18" charset="0"/>
                <a:cs typeface="Times New Roman" panose="02020603050405020304" pitchFamily="18" charset="0"/>
              </a:rPr>
              <a:t>І</a:t>
            </a:r>
            <a:r>
              <a:rPr lang="ru-RU" b="1" dirty="0" err="1" smtClean="0">
                <a:solidFill>
                  <a:schemeClr val="tx2"/>
                </a:solidFill>
                <a:latin typeface="Times New Roman" panose="02020603050405020304" pitchFamily="18" charset="0"/>
                <a:cs typeface="Times New Roman" panose="02020603050405020304" pitchFamily="18" charset="0"/>
              </a:rPr>
              <a:t>мпорт</a:t>
            </a:r>
            <a:r>
              <a:rPr lang="en-US" dirty="0">
                <a:latin typeface="Times New Roman" panose="02020603050405020304" pitchFamily="18" charset="0"/>
                <a:cs typeface="Times New Roman" panose="02020603050405020304" pitchFamily="18" charset="0"/>
              </a:rPr>
              <a:t>: 14691 </a:t>
            </a:r>
            <a:r>
              <a:rPr lang="ru-RU" dirty="0">
                <a:latin typeface="Times New Roman" panose="02020603050405020304" pitchFamily="18" charset="0"/>
                <a:cs typeface="Times New Roman" panose="02020603050405020304" pitchFamily="18" charset="0"/>
              </a:rPr>
              <a:t>тонн</a:t>
            </a:r>
            <a:endParaRPr lang="en-US" dirty="0">
              <a:latin typeface="Times New Roman" panose="02020603050405020304" pitchFamily="18" charset="0"/>
              <a:cs typeface="Times New Roman" panose="02020603050405020304" pitchFamily="18" charset="0"/>
            </a:endParaRPr>
          </a:p>
          <a:p>
            <a:pPr marL="114300" indent="0">
              <a:lnSpc>
                <a:spcPct val="120000"/>
              </a:lnSpc>
              <a:buNone/>
            </a:pPr>
            <a:r>
              <a:rPr lang="ru-RU" i="1" dirty="0">
                <a:latin typeface="Times New Roman" panose="02020603050405020304" pitchFamily="18" charset="0"/>
                <a:cs typeface="Times New Roman" panose="02020603050405020304" pitchFamily="18" charset="0"/>
              </a:rPr>
              <a:t>Естонія</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електронні відходи, охолоджуючі пристрої</a:t>
            </a:r>
          </a:p>
          <a:p>
            <a:pPr marL="114300" indent="0">
              <a:lnSpc>
                <a:spcPct val="120000"/>
              </a:lnSpc>
              <a:buNone/>
            </a:pPr>
            <a:r>
              <a:rPr lang="ru-RU" i="1" dirty="0">
                <a:latin typeface="Times New Roman" panose="02020603050405020304" pitchFamily="18" charset="0"/>
                <a:cs typeface="Times New Roman" panose="02020603050405020304" pitchFamily="18" charset="0"/>
              </a:rPr>
              <a:t>Латвія</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токсичні відходи, свинцеві акумулятори, відпрацьовані мастила</a:t>
            </a:r>
          </a:p>
          <a:p>
            <a:pPr marL="114300" indent="0">
              <a:lnSpc>
                <a:spcPct val="120000"/>
              </a:lnSpc>
              <a:buNone/>
            </a:pPr>
            <a:r>
              <a:rPr lang="ru-RU" i="1" dirty="0">
                <a:latin typeface="Times New Roman" panose="02020603050405020304" pitchFamily="18" charset="0"/>
                <a:cs typeface="Times New Roman" panose="02020603050405020304" pitchFamily="18" charset="0"/>
              </a:rPr>
              <a:t>Ірландія</a:t>
            </a:r>
            <a:r>
              <a:rPr lang="en-US" dirty="0">
                <a:latin typeface="Times New Roman" panose="02020603050405020304" pitchFamily="18" charset="0"/>
                <a:cs typeface="Times New Roman" panose="02020603050405020304" pitchFamily="18" charset="0"/>
              </a:rPr>
              <a:t>- RDF</a:t>
            </a:r>
          </a:p>
          <a:p>
            <a:pPr marL="114300" indent="0">
              <a:lnSpc>
                <a:spcPct val="120000"/>
              </a:lnSpc>
              <a:buNone/>
            </a:pPr>
            <a:r>
              <a:rPr lang="ru-RU" i="1" dirty="0">
                <a:latin typeface="Times New Roman" panose="02020603050405020304" pitchFamily="18" charset="0"/>
                <a:cs typeface="Times New Roman" panose="02020603050405020304" pitchFamily="18" charset="0"/>
              </a:rPr>
              <a:t>Норвегія</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пластик, </a:t>
            </a:r>
            <a:r>
              <a:rPr lang="ru-RU" dirty="0" err="1">
                <a:latin typeface="Times New Roman" panose="02020603050405020304" pitchFamily="18" charset="0"/>
                <a:cs typeface="Times New Roman" panose="02020603050405020304" pitchFamily="18" charset="0"/>
              </a:rPr>
              <a:t>рибні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сітки</a:t>
            </a:r>
            <a:endParaRPr lang="en-US" dirty="0">
              <a:latin typeface="Times New Roman" panose="02020603050405020304" pitchFamily="18" charset="0"/>
              <a:cs typeface="Times New Roman" panose="02020603050405020304" pitchFamily="18" charset="0"/>
            </a:endParaRPr>
          </a:p>
          <a:p>
            <a:pPr marL="114300" indent="0">
              <a:lnSpc>
                <a:spcPct val="120000"/>
              </a:lnSpc>
              <a:buNone/>
            </a:pPr>
            <a:r>
              <a:rPr lang="ru-RU" i="1" dirty="0">
                <a:latin typeface="Times New Roman" panose="02020603050405020304" pitchFamily="18" charset="0"/>
                <a:cs typeface="Times New Roman" panose="02020603050405020304" pitchFamily="18" charset="0"/>
              </a:rPr>
              <a:t>Швеція - </a:t>
            </a:r>
            <a:r>
              <a:rPr lang="ru-RU" dirty="0">
                <a:latin typeface="Times New Roman" panose="02020603050405020304" pitchFamily="18" charset="0"/>
                <a:cs typeface="Times New Roman" panose="02020603050405020304" pitchFamily="18" charset="0"/>
              </a:rPr>
              <a:t>свинцеві акумулятори</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6688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3430"/>
            <a:ext cx="7620000" cy="634082"/>
          </a:xfrm>
        </p:spPr>
        <p:txBody>
          <a:bodyPr>
            <a:normAutofit fontScale="90000"/>
          </a:bodyPr>
          <a:lstStyle/>
          <a:p>
            <a:pPr algn="ctr"/>
            <a:r>
              <a:rPr lang="ru-RU" b="1" dirty="0">
                <a:solidFill>
                  <a:schemeClr val="tx2"/>
                </a:solidFill>
                <a:latin typeface="Cambria" panose="02040503050406030204" pitchFamily="18" charset="0"/>
              </a:rPr>
              <a:t>Фінляндія</a:t>
            </a:r>
            <a:endParaRPr lang="uk-UA" b="1" dirty="0">
              <a:solidFill>
                <a:schemeClr val="tx2"/>
              </a:solidFill>
              <a:latin typeface="Cambria" panose="02040503050406030204" pitchFamily="18" charset="0"/>
            </a:endParaRPr>
          </a:p>
        </p:txBody>
      </p:sp>
      <p:sp>
        <p:nvSpPr>
          <p:cNvPr id="3" name="Объект 2"/>
          <p:cNvSpPr>
            <a:spLocks noGrp="1"/>
          </p:cNvSpPr>
          <p:nvPr>
            <p:ph idx="1"/>
          </p:nvPr>
        </p:nvSpPr>
        <p:spPr>
          <a:xfrm>
            <a:off x="323528" y="764704"/>
            <a:ext cx="3154873" cy="5832648"/>
          </a:xfrm>
        </p:spPr>
        <p:txBody>
          <a:bodyPr>
            <a:normAutofit/>
          </a:bodyPr>
          <a:lstStyle/>
          <a:p>
            <a:pPr marL="114300" indent="0">
              <a:buNone/>
            </a:pPr>
            <a:r>
              <a:rPr lang="ru-RU" sz="1900" b="1" dirty="0" err="1">
                <a:solidFill>
                  <a:schemeClr val="tx2"/>
                </a:solidFill>
                <a:latin typeface="Times New Roman" panose="02020603050405020304" pitchFamily="18" charset="0"/>
                <a:cs typeface="Times New Roman" panose="02020603050405020304" pitchFamily="18" charset="0"/>
              </a:rPr>
              <a:t>І</a:t>
            </a:r>
            <a:r>
              <a:rPr lang="ru-RU" sz="1900" b="1" dirty="0" err="1" smtClean="0">
                <a:solidFill>
                  <a:schemeClr val="tx2"/>
                </a:solidFill>
                <a:latin typeface="Times New Roman" panose="02020603050405020304" pitchFamily="18" charset="0"/>
                <a:cs typeface="Times New Roman" panose="02020603050405020304" pitchFamily="18" charset="0"/>
              </a:rPr>
              <a:t>мпорт</a:t>
            </a:r>
            <a:r>
              <a:rPr lang="en-US" sz="1900" dirty="0">
                <a:latin typeface="Times New Roman" panose="02020603050405020304" pitchFamily="18" charset="0"/>
                <a:cs typeface="Times New Roman" panose="02020603050405020304" pitchFamily="18" charset="0"/>
              </a:rPr>
              <a:t>: 84937 </a:t>
            </a:r>
            <a:r>
              <a:rPr lang="ru-RU" sz="1900" dirty="0">
                <a:latin typeface="Times New Roman" panose="02020603050405020304" pitchFamily="18" charset="0"/>
                <a:cs typeface="Times New Roman" panose="02020603050405020304" pitchFamily="18" charset="0"/>
              </a:rPr>
              <a:t>тонн</a:t>
            </a:r>
            <a:r>
              <a:rPr lang="en-US" sz="1900" dirty="0">
                <a:latin typeface="Times New Roman" panose="02020603050405020304" pitchFamily="18" charset="0"/>
                <a:cs typeface="Times New Roman" panose="02020603050405020304" pitchFamily="18" charset="0"/>
              </a:rPr>
              <a:t> </a:t>
            </a:r>
          </a:p>
          <a:p>
            <a:pPr marL="114300" indent="0">
              <a:buNone/>
            </a:pPr>
            <a:r>
              <a:rPr lang="ru-RU" sz="1900" i="1" dirty="0">
                <a:latin typeface="Times New Roman" panose="02020603050405020304" pitchFamily="18" charset="0"/>
                <a:cs typeface="Times New Roman" panose="02020603050405020304" pitchFamily="18" charset="0"/>
              </a:rPr>
              <a:t>Австрія</a:t>
            </a:r>
            <a:r>
              <a:rPr lang="en-US" sz="1900" dirty="0">
                <a:latin typeface="Times New Roman" panose="02020603050405020304" pitchFamily="18" charset="0"/>
                <a:cs typeface="Times New Roman" panose="02020603050405020304" pitchFamily="18" charset="0"/>
              </a:rPr>
              <a:t> - </a:t>
            </a:r>
            <a:r>
              <a:rPr lang="ru-RU" sz="1900" dirty="0">
                <a:latin typeface="Times New Roman" panose="02020603050405020304" pitchFamily="18" charset="0"/>
                <a:cs typeface="Times New Roman" panose="02020603050405020304" pitchFamily="18" charset="0"/>
              </a:rPr>
              <a:t>акумулятори, </a:t>
            </a:r>
            <a:r>
              <a:rPr lang="ru-RU" sz="1900" dirty="0" err="1" smtClean="0">
                <a:latin typeface="Times New Roman" panose="02020603050405020304" pitchFamily="18" charset="0"/>
                <a:cs typeface="Times New Roman" panose="02020603050405020304" pitchFamily="18" charset="0"/>
              </a:rPr>
              <a:t>кобальтовмістні</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залишки</a:t>
            </a:r>
          </a:p>
          <a:p>
            <a:pPr marL="114300" indent="0">
              <a:buNone/>
            </a:pPr>
            <a:r>
              <a:rPr lang="ru-RU" sz="1900" i="1" dirty="0">
                <a:latin typeface="Times New Roman" panose="02020603050405020304" pitchFamily="18" charset="0"/>
                <a:cs typeface="Times New Roman" panose="02020603050405020304" pitchFamily="18" charset="0"/>
              </a:rPr>
              <a:t>Естонія</a:t>
            </a:r>
            <a:r>
              <a:rPr lang="ru-RU" sz="1900" dirty="0">
                <a:latin typeface="Times New Roman" panose="02020603050405020304" pitchFamily="18" charset="0"/>
                <a:cs typeface="Times New Roman" panose="02020603050405020304" pitchFamily="18" charset="0"/>
              </a:rPr>
              <a:t> - залишок від спалювання побутових відходів, холодильники</a:t>
            </a:r>
          </a:p>
          <a:p>
            <a:pPr marL="114300" indent="0">
              <a:buNone/>
            </a:pPr>
            <a:r>
              <a:rPr lang="ru-RU" sz="1900" i="1" dirty="0">
                <a:latin typeface="Times New Roman" panose="02020603050405020304" pitchFamily="18" charset="0"/>
                <a:cs typeface="Times New Roman" panose="02020603050405020304" pitchFamily="18" charset="0"/>
              </a:rPr>
              <a:t>Німеччина, Нідерланди </a:t>
            </a:r>
            <a:r>
              <a:rPr lang="ru-RU" sz="1900" dirty="0">
                <a:latin typeface="Times New Roman" panose="02020603050405020304" pitchFamily="18" charset="0"/>
                <a:cs typeface="Times New Roman" panose="02020603050405020304" pitchFamily="18" charset="0"/>
              </a:rPr>
              <a:t>- відпрацьоване масло</a:t>
            </a:r>
          </a:p>
          <a:p>
            <a:pPr marL="114300" indent="0">
              <a:buNone/>
            </a:pPr>
            <a:r>
              <a:rPr lang="ru-RU" sz="1900" i="1" dirty="0" err="1">
                <a:latin typeface="Times New Roman" panose="02020603050405020304" pitchFamily="18" charset="0"/>
                <a:cs typeface="Times New Roman" panose="02020603050405020304" pitchFamily="18" charset="0"/>
              </a:rPr>
              <a:t>Норвегія</a:t>
            </a: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a:t>
            </a:r>
            <a:r>
              <a:rPr lang="ru-RU" sz="1900" dirty="0" err="1" smtClean="0">
                <a:latin typeface="Times New Roman" panose="02020603050405020304" pitchFamily="18" charset="0"/>
                <a:cs typeface="Times New Roman" panose="02020603050405020304" pitchFamily="18" charset="0"/>
              </a:rPr>
              <a:t>відходи</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що</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містять</a:t>
            </a:r>
            <a:r>
              <a:rPr lang="ru-RU" sz="1900" dirty="0" smtClean="0">
                <a:latin typeface="Times New Roman" panose="02020603050405020304" pitchFamily="18" charset="0"/>
                <a:cs typeface="Times New Roman" panose="02020603050405020304" pitchFamily="18" charset="0"/>
              </a:rPr>
              <a:t> ПХД</a:t>
            </a:r>
            <a:endParaRPr lang="en-US" sz="1900" dirty="0">
              <a:latin typeface="Times New Roman" panose="02020603050405020304" pitchFamily="18" charset="0"/>
              <a:cs typeface="Times New Roman" panose="02020603050405020304" pitchFamily="18" charset="0"/>
            </a:endParaRPr>
          </a:p>
          <a:p>
            <a:pPr marL="114300" indent="0">
              <a:buNone/>
            </a:pPr>
            <a:r>
              <a:rPr lang="ru-RU" sz="1900" i="1" dirty="0">
                <a:latin typeface="Times New Roman" panose="02020603050405020304" pitchFamily="18" charset="0"/>
                <a:cs typeface="Times New Roman" panose="02020603050405020304" pitchFamily="18" charset="0"/>
              </a:rPr>
              <a:t>Швеція</a:t>
            </a:r>
            <a:r>
              <a:rPr lang="ru-RU" sz="1900" dirty="0">
                <a:latin typeface="Times New Roman" panose="02020603050405020304" pitchFamily="18" charset="0"/>
                <a:cs typeface="Times New Roman" panose="02020603050405020304" pitchFamily="18" charset="0"/>
              </a:rPr>
              <a:t> - відпрацьовані масла, фракції кольорових металів, акумулятори</a:t>
            </a:r>
          </a:p>
          <a:p>
            <a:pPr marL="114300" indent="0">
              <a:buNone/>
            </a:pPr>
            <a:r>
              <a:rPr lang="ru-RU" sz="1900" i="1" dirty="0">
                <a:latin typeface="Times New Roman" panose="02020603050405020304" pitchFamily="18" charset="0"/>
                <a:cs typeface="Times New Roman" panose="02020603050405020304" pitchFamily="18" charset="0"/>
              </a:rPr>
              <a:t>Росія, Великобританія </a:t>
            </a:r>
            <a:r>
              <a:rPr lang="ru-RU" sz="1900" dirty="0">
                <a:latin typeface="Times New Roman" panose="02020603050405020304" pitchFamily="18" charset="0"/>
                <a:cs typeface="Times New Roman" panose="02020603050405020304" pitchFamily="18" charset="0"/>
              </a:rPr>
              <a:t>- дерев'яні відходи</a:t>
            </a:r>
            <a:endParaRPr lang="en-US" sz="19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635896" y="764704"/>
            <a:ext cx="5508104" cy="1554272"/>
          </a:xfrm>
          <a:prstGeom prst="rect">
            <a:avLst/>
          </a:prstGeom>
        </p:spPr>
        <p:txBody>
          <a:bodyPr wrap="square">
            <a:spAutoFit/>
          </a:bodyPr>
          <a:lstStyle/>
          <a:p>
            <a:pPr marL="114300" indent="0">
              <a:buNone/>
            </a:pPr>
            <a:r>
              <a:rPr lang="ru-RU" sz="1900" b="1" dirty="0" err="1">
                <a:solidFill>
                  <a:schemeClr val="tx2"/>
                </a:solidFill>
                <a:latin typeface="Times New Roman" panose="02020603050405020304" pitchFamily="18" charset="0"/>
                <a:cs typeface="Times New Roman" panose="02020603050405020304" pitchFamily="18" charset="0"/>
              </a:rPr>
              <a:t>Е</a:t>
            </a:r>
            <a:r>
              <a:rPr lang="ru-RU" sz="1900" b="1" dirty="0" err="1" smtClean="0">
                <a:solidFill>
                  <a:schemeClr val="tx2"/>
                </a:solidFill>
                <a:latin typeface="Times New Roman" panose="02020603050405020304" pitchFamily="18" charset="0"/>
                <a:cs typeface="Times New Roman" panose="02020603050405020304" pitchFamily="18" charset="0"/>
              </a:rPr>
              <a:t>кспорт</a:t>
            </a:r>
            <a:r>
              <a:rPr lang="en-US" sz="1900" dirty="0">
                <a:latin typeface="Times New Roman" panose="02020603050405020304" pitchFamily="18" charset="0"/>
                <a:cs typeface="Times New Roman" panose="02020603050405020304" pitchFamily="18" charset="0"/>
              </a:rPr>
              <a:t>: </a:t>
            </a:r>
            <a:r>
              <a:rPr lang="uk-UA" sz="1900" dirty="0" smtClean="0">
                <a:latin typeface="Times New Roman" panose="02020603050405020304" pitchFamily="18" charset="0"/>
                <a:cs typeface="Times New Roman" panose="02020603050405020304" pitchFamily="18" charset="0"/>
              </a:rPr>
              <a:t>231 344 </a:t>
            </a:r>
            <a:r>
              <a:rPr lang="ru-RU" sz="1900" dirty="0" smtClean="0">
                <a:latin typeface="Times New Roman" panose="02020603050405020304" pitchFamily="18" charset="0"/>
                <a:cs typeface="Times New Roman" panose="02020603050405020304" pitchFamily="18" charset="0"/>
              </a:rPr>
              <a:t>тонн </a:t>
            </a:r>
            <a:r>
              <a:rPr lang="ru-RU" sz="1900" dirty="0">
                <a:latin typeface="Times New Roman" panose="02020603050405020304" pitchFamily="18" charset="0"/>
                <a:cs typeface="Times New Roman" panose="02020603050405020304" pitchFamily="18" charset="0"/>
              </a:rPr>
              <a:t>на рік</a:t>
            </a:r>
            <a:endParaRPr lang="en-US" sz="1900" dirty="0">
              <a:latin typeface="Times New Roman" panose="02020603050405020304" pitchFamily="18" charset="0"/>
              <a:cs typeface="Times New Roman" panose="02020603050405020304" pitchFamily="18" charset="0"/>
            </a:endParaRPr>
          </a:p>
          <a:p>
            <a:pPr marL="114300" indent="0">
              <a:buNone/>
            </a:pPr>
            <a:r>
              <a:rPr lang="ru-RU" sz="1900" dirty="0">
                <a:latin typeface="Times New Roman" panose="02020603050405020304" pitchFamily="18" charset="0"/>
                <a:cs typeface="Times New Roman" panose="02020603050405020304" pitchFamily="18" charset="0"/>
              </a:rPr>
              <a:t>Бельгія (</a:t>
            </a:r>
            <a:r>
              <a:rPr lang="ru-RU" sz="1900" dirty="0" err="1" smtClean="0">
                <a:latin typeface="Times New Roman" panose="02020603050405020304" pitchFamily="18" charset="0"/>
                <a:cs typeface="Times New Roman" panose="02020603050405020304" pitchFamily="18" charset="0"/>
              </a:rPr>
              <a:t>відходи</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що</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містять</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свинець</a:t>
            </a:r>
            <a:r>
              <a:rPr lang="ru-RU" sz="1900" dirty="0" smtClean="0">
                <a:latin typeface="Times New Roman" panose="02020603050405020304" pitchFamily="18" charset="0"/>
                <a:cs typeface="Times New Roman" panose="02020603050405020304" pitchFamily="18" charset="0"/>
              </a:rPr>
              <a:t>)</a:t>
            </a:r>
            <a:r>
              <a:rPr lang="en-US" sz="1900" dirty="0">
                <a:latin typeface="Times New Roman" panose="02020603050405020304" pitchFamily="18" charset="0"/>
                <a:cs typeface="Times New Roman" panose="02020603050405020304" pitchFamily="18" charset="0"/>
              </a:rPr>
              <a:t>,</a:t>
            </a:r>
            <a:r>
              <a:rPr lang="ru-RU" sz="1900" dirty="0">
                <a:latin typeface="Times New Roman" panose="02020603050405020304" pitchFamily="18" charset="0"/>
                <a:cs typeface="Times New Roman" panose="02020603050405020304" pitchFamily="18" charset="0"/>
              </a:rPr>
              <a:t> Данія, Естонія, Німеччина, Латвія, Італія (пульпа), Великобританія, Люксембург, Нідерланди (кольорові метали</a:t>
            </a:r>
            <a:r>
              <a:rPr lang="en-US" sz="1900" dirty="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Швеція</a:t>
            </a:r>
            <a:endParaRPr lang="en-US" sz="1900" dirty="0">
              <a:latin typeface="Times New Roman" panose="02020603050405020304" pitchFamily="18" charset="0"/>
              <a:cs typeface="Times New Roman" panose="02020603050405020304" pitchFamily="18" charset="0"/>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2341375"/>
            <a:ext cx="5497949" cy="4509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9754" y="6211669"/>
            <a:ext cx="3626142" cy="584775"/>
          </a:xfrm>
          <a:prstGeom prst="rect">
            <a:avLst/>
          </a:prstGeom>
        </p:spPr>
        <p:txBody>
          <a:bodyPr wrap="square">
            <a:spAutoFit/>
          </a:bodyPr>
          <a:lstStyle/>
          <a:p>
            <a:pPr algn="ctr"/>
            <a:r>
              <a:rPr lang="en-US" sz="1600" i="1" dirty="0">
                <a:latin typeface="Times New Roman" panose="02020603050405020304" pitchFamily="18" charset="0"/>
                <a:cs typeface="Times New Roman" panose="02020603050405020304" pitchFamily="18" charset="0"/>
              </a:rPr>
              <a:t>Source: Waste shipment on imports and exports (Eurostat)</a:t>
            </a:r>
            <a:endParaRPr lang="uk-UA"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65413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63888" y="6021"/>
            <a:ext cx="5868144" cy="830691"/>
          </a:xfrm>
        </p:spPr>
        <p:txBody>
          <a:bodyPr/>
          <a:lstStyle/>
          <a:p>
            <a:pPr algn="ctr"/>
            <a:r>
              <a:rPr lang="ru-RU" b="1" dirty="0">
                <a:solidFill>
                  <a:schemeClr val="tx2"/>
                </a:solidFill>
              </a:rPr>
              <a:t>Швеція</a:t>
            </a:r>
            <a:endParaRPr lang="uk-UA" b="1" dirty="0">
              <a:solidFill>
                <a:schemeClr val="tx2"/>
              </a:solidFill>
            </a:endParaRPr>
          </a:p>
        </p:txBody>
      </p:sp>
      <p:sp>
        <p:nvSpPr>
          <p:cNvPr id="3" name="Объект 2"/>
          <p:cNvSpPr>
            <a:spLocks noGrp="1"/>
          </p:cNvSpPr>
          <p:nvPr>
            <p:ph idx="1"/>
          </p:nvPr>
        </p:nvSpPr>
        <p:spPr>
          <a:xfrm>
            <a:off x="102303" y="332656"/>
            <a:ext cx="8894552" cy="5040560"/>
          </a:xfrm>
        </p:spPr>
        <p:txBody>
          <a:bodyPr>
            <a:noAutofit/>
          </a:bodyPr>
          <a:lstStyle/>
          <a:p>
            <a:pPr marL="114300" indent="0">
              <a:buNone/>
            </a:pPr>
            <a:r>
              <a:rPr lang="ru-RU" sz="1800" b="1" dirty="0" err="1">
                <a:solidFill>
                  <a:schemeClr val="tx2"/>
                </a:solidFill>
                <a:latin typeface="Times New Roman" panose="02020603050405020304" pitchFamily="18" charset="0"/>
                <a:cs typeface="Times New Roman" panose="02020603050405020304" pitchFamily="18" charset="0"/>
              </a:rPr>
              <a:t>Е</a:t>
            </a:r>
            <a:r>
              <a:rPr lang="ru-RU" sz="1800" b="1" dirty="0" err="1" smtClean="0">
                <a:solidFill>
                  <a:schemeClr val="tx2"/>
                </a:solidFill>
                <a:latin typeface="Times New Roman" panose="02020603050405020304" pitchFamily="18" charset="0"/>
                <a:cs typeface="Times New Roman" panose="02020603050405020304" pitchFamily="18" charset="0"/>
              </a:rPr>
              <a:t>кспорт</a:t>
            </a:r>
            <a:r>
              <a:rPr lang="en-US" sz="1800" dirty="0">
                <a:latin typeface="Times New Roman" panose="02020603050405020304" pitchFamily="18" charset="0"/>
                <a:cs typeface="Times New Roman" panose="02020603050405020304" pitchFamily="18" charset="0"/>
              </a:rPr>
              <a:t>: 357756 </a:t>
            </a:r>
            <a:r>
              <a:rPr lang="ru-RU" sz="1800" dirty="0">
                <a:latin typeface="Times New Roman" panose="02020603050405020304" pitchFamily="18" charset="0"/>
                <a:cs typeface="Times New Roman" panose="02020603050405020304" pitchFamily="18" charset="0"/>
              </a:rPr>
              <a:t>тонн на рік</a:t>
            </a:r>
            <a:endParaRPr lang="en-US" sz="1800" dirty="0">
              <a:latin typeface="Times New Roman" panose="02020603050405020304" pitchFamily="18" charset="0"/>
              <a:cs typeface="Times New Roman" panose="02020603050405020304" pitchFamily="18" charset="0"/>
            </a:endParaRPr>
          </a:p>
          <a:p>
            <a:pPr marL="114300" indent="0">
              <a:buNone/>
            </a:pPr>
            <a:r>
              <a:rPr lang="ru-RU" sz="1800" dirty="0">
                <a:latin typeface="Times New Roman" panose="02020603050405020304" pitchFamily="18" charset="0"/>
                <a:cs typeface="Times New Roman" panose="02020603050405020304" pitchFamily="18" charset="0"/>
              </a:rPr>
              <a:t>Австрія</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Данія, Естонія, Франція</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тверді відходи після обробки газу</a:t>
            </a:r>
            <a:r>
              <a:rPr lang="en-US"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Фінляндія, Німеччина, Литва, Нідерланди (</a:t>
            </a:r>
            <a:r>
              <a:rPr lang="ru-RU" sz="1800" dirty="0" err="1" smtClean="0">
                <a:latin typeface="Times New Roman" panose="02020603050405020304" pitchFamily="18" charset="0"/>
                <a:cs typeface="Times New Roman" panose="02020603050405020304" pitchFamily="18" charset="0"/>
              </a:rPr>
              <a:t>відходи</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що</a:t>
            </a:r>
            <a:r>
              <a:rPr lang="ru-RU" sz="1800" dirty="0" smtClean="0">
                <a:latin typeface="Times New Roman" panose="02020603050405020304" pitchFamily="18" charset="0"/>
                <a:cs typeface="Times New Roman" panose="02020603050405020304" pitchFamily="18" charset="0"/>
              </a:rPr>
              <a:t> </a:t>
            </a:r>
            <a:r>
              <a:rPr lang="ru-RU" sz="1800" dirty="0" err="1" smtClean="0">
                <a:latin typeface="Times New Roman" panose="02020603050405020304" pitchFamily="18" charset="0"/>
                <a:cs typeface="Times New Roman" panose="02020603050405020304" pitchFamily="18" charset="0"/>
              </a:rPr>
              <a:t>містять</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ртуть), Норвегія, Польща, Великобританія. </a:t>
            </a:r>
            <a:endParaRPr lang="en-US" sz="18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9100" y="1772817"/>
            <a:ext cx="4914900" cy="5085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02303" y="1556792"/>
            <a:ext cx="4320480" cy="5078313"/>
          </a:xfrm>
          <a:prstGeom prst="rect">
            <a:avLst/>
          </a:prstGeom>
        </p:spPr>
        <p:txBody>
          <a:bodyPr wrap="square">
            <a:spAutoFit/>
          </a:bodyPr>
          <a:lstStyle/>
          <a:p>
            <a:pPr marL="114300" indent="0">
              <a:buNone/>
            </a:pPr>
            <a:r>
              <a:rPr lang="ru-RU" b="1" dirty="0" err="1">
                <a:solidFill>
                  <a:schemeClr val="tx2"/>
                </a:solidFill>
                <a:latin typeface="Times New Roman" panose="02020603050405020304" pitchFamily="18" charset="0"/>
                <a:cs typeface="Times New Roman" panose="02020603050405020304" pitchFamily="18" charset="0"/>
              </a:rPr>
              <a:t>І</a:t>
            </a:r>
            <a:r>
              <a:rPr lang="ru-RU" b="1" dirty="0" err="1" smtClean="0">
                <a:solidFill>
                  <a:schemeClr val="tx2"/>
                </a:solidFill>
                <a:latin typeface="Times New Roman" panose="02020603050405020304" pitchFamily="18" charset="0"/>
                <a:cs typeface="Times New Roman" panose="02020603050405020304" pitchFamily="18" charset="0"/>
              </a:rPr>
              <a:t>мпорт</a:t>
            </a:r>
            <a:r>
              <a:rPr lang="en-US"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2617634 </a:t>
            </a:r>
            <a:r>
              <a:rPr lang="ru-RU" dirty="0">
                <a:latin typeface="Times New Roman" panose="02020603050405020304" pitchFamily="18" charset="0"/>
                <a:cs typeface="Times New Roman" panose="02020603050405020304" pitchFamily="18" charset="0"/>
              </a:rPr>
              <a:t>тонн</a:t>
            </a:r>
            <a:endParaRPr lang="en-US" dirty="0">
              <a:latin typeface="Times New Roman" panose="02020603050405020304" pitchFamily="18" charset="0"/>
              <a:cs typeface="Times New Roman" panose="02020603050405020304" pitchFamily="18" charset="0"/>
            </a:endParaRPr>
          </a:p>
          <a:p>
            <a:pPr marL="114300" indent="0">
              <a:buNone/>
            </a:pPr>
            <a:r>
              <a:rPr lang="ru-RU" i="1" dirty="0">
                <a:latin typeface="Times New Roman" panose="02020603050405020304" pitchFamily="18" charset="0"/>
                <a:cs typeface="Times New Roman" panose="02020603050405020304" pitchFamily="18" charset="0"/>
              </a:rPr>
              <a:t>Бельгія</a:t>
            </a:r>
            <a:r>
              <a:rPr lang="ru-RU" dirty="0">
                <a:latin typeface="Times New Roman" panose="02020603050405020304" pitchFamily="18" charset="0"/>
                <a:cs typeface="Times New Roman" panose="02020603050405020304" pitchFamily="18" charset="0"/>
              </a:rPr>
              <a:t> - пластик і гума</a:t>
            </a:r>
            <a:endParaRPr lang="en-US" dirty="0">
              <a:latin typeface="Times New Roman" panose="02020603050405020304" pitchFamily="18" charset="0"/>
              <a:cs typeface="Times New Roman" panose="02020603050405020304" pitchFamily="18" charset="0"/>
            </a:endParaRPr>
          </a:p>
          <a:p>
            <a:pPr marL="114300" indent="0">
              <a:buNone/>
            </a:pPr>
            <a:r>
              <a:rPr lang="ru-RU" i="1" dirty="0">
                <a:latin typeface="Times New Roman" panose="02020603050405020304" pitchFamily="18" charset="0"/>
                <a:cs typeface="Times New Roman" panose="02020603050405020304" pitchFamily="18" charset="0"/>
              </a:rPr>
              <a:t>Данія</a:t>
            </a:r>
            <a:r>
              <a:rPr lang="ru-RU" dirty="0">
                <a:latin typeface="Times New Roman" panose="02020603050405020304" pitchFamily="18" charset="0"/>
                <a:cs typeface="Times New Roman" panose="02020603050405020304" pitchFamily="18" charset="0"/>
              </a:rPr>
              <a:t> - кольорові метали, акумулятори, дерево</a:t>
            </a:r>
            <a:endParaRPr lang="en-US" dirty="0">
              <a:latin typeface="Times New Roman" panose="02020603050405020304" pitchFamily="18" charset="0"/>
              <a:cs typeface="Times New Roman" panose="02020603050405020304" pitchFamily="18" charset="0"/>
            </a:endParaRPr>
          </a:p>
          <a:p>
            <a:pPr marL="114300" indent="0">
              <a:buNone/>
            </a:pPr>
            <a:r>
              <a:rPr lang="ru-RU" i="1" dirty="0" err="1">
                <a:latin typeface="Times New Roman" panose="02020603050405020304" pitchFamily="18" charset="0"/>
                <a:cs typeface="Times New Roman" panose="02020603050405020304" pitchFamily="18" charset="0"/>
              </a:rPr>
              <a:t>Естонія</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відходи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що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містять</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ртуть</a:t>
            </a:r>
            <a:endParaRPr lang="en-US" dirty="0">
              <a:latin typeface="Times New Roman" panose="02020603050405020304" pitchFamily="18" charset="0"/>
              <a:cs typeface="Times New Roman" panose="02020603050405020304" pitchFamily="18" charset="0"/>
            </a:endParaRPr>
          </a:p>
          <a:p>
            <a:pPr marL="114300" indent="0">
              <a:buNone/>
            </a:pPr>
            <a:r>
              <a:rPr lang="ru-RU" i="1" dirty="0">
                <a:latin typeface="Times New Roman" panose="02020603050405020304" pitchFamily="18" charset="0"/>
                <a:cs typeface="Times New Roman" panose="02020603050405020304" pitchFamily="18" charset="0"/>
              </a:rPr>
              <a:t>Фінляндія</a:t>
            </a:r>
            <a:r>
              <a:rPr lang="ru-RU" dirty="0">
                <a:latin typeface="Times New Roman" panose="020206030504050203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 RDF,</a:t>
            </a:r>
            <a:r>
              <a:rPr lang="ru-RU" dirty="0">
                <a:latin typeface="Times New Roman" panose="02020603050405020304" pitchFamily="18" charset="0"/>
                <a:cs typeface="Times New Roman" panose="02020603050405020304" pitchFamily="18" charset="0"/>
              </a:rPr>
              <a:t> небезпечні субстанції, побутові відходи, дерево, металевий пил, </a:t>
            </a:r>
            <a:r>
              <a:rPr lang="en-US" dirty="0">
                <a:latin typeface="Times New Roman" panose="02020603050405020304" pitchFamily="18" charset="0"/>
                <a:cs typeface="Times New Roman" panose="02020603050405020304" pitchFamily="18" charset="0"/>
              </a:rPr>
              <a:t>Ni-Cd</a:t>
            </a:r>
            <a:r>
              <a:rPr lang="ru-RU" dirty="0">
                <a:latin typeface="Times New Roman" panose="02020603050405020304" pitchFamily="18" charset="0"/>
                <a:cs typeface="Times New Roman" panose="02020603050405020304" pitchFamily="18" charset="0"/>
              </a:rPr>
              <a:t> акумулятори.</a:t>
            </a:r>
            <a:endParaRPr lang="en-US" dirty="0">
              <a:latin typeface="Times New Roman" panose="02020603050405020304" pitchFamily="18" charset="0"/>
              <a:cs typeface="Times New Roman" panose="02020603050405020304" pitchFamily="18" charset="0"/>
            </a:endParaRPr>
          </a:p>
          <a:p>
            <a:pPr marL="114300" indent="0">
              <a:buNone/>
            </a:pPr>
            <a:r>
              <a:rPr lang="ru-RU" i="1" dirty="0">
                <a:latin typeface="Times New Roman" panose="02020603050405020304" pitchFamily="18" charset="0"/>
                <a:cs typeface="Times New Roman" panose="02020603050405020304" pitchFamily="18" charset="0"/>
              </a:rPr>
              <a:t>Німеччина</a:t>
            </a:r>
            <a:r>
              <a:rPr lang="en-US" dirty="0">
                <a:latin typeface="Times New Roman" panose="02020603050405020304" pitchFamily="18" charset="0"/>
                <a:cs typeface="Times New Roman" panose="02020603050405020304" pitchFamily="18" charset="0"/>
              </a:rPr>
              <a:t> - RDF,</a:t>
            </a:r>
            <a:r>
              <a:rPr lang="ru-RU" dirty="0">
                <a:latin typeface="Times New Roman" panose="02020603050405020304" pitchFamily="18" charset="0"/>
                <a:cs typeface="Times New Roman" panose="02020603050405020304" pitchFamily="18" charset="0"/>
              </a:rPr>
              <a:t> металеві відходи</a:t>
            </a:r>
            <a:endParaRPr lang="en-US" dirty="0">
              <a:latin typeface="Times New Roman" panose="02020603050405020304" pitchFamily="18" charset="0"/>
              <a:cs typeface="Times New Roman" panose="02020603050405020304" pitchFamily="18" charset="0"/>
            </a:endParaRPr>
          </a:p>
          <a:p>
            <a:pPr marL="114300" indent="0">
              <a:buNone/>
            </a:pPr>
            <a:r>
              <a:rPr lang="ru-RU" i="1" dirty="0" err="1">
                <a:latin typeface="Times New Roman" panose="02020603050405020304" pitchFamily="18" charset="0"/>
                <a:cs typeface="Times New Roman" panose="02020603050405020304" pitchFamily="18" charset="0"/>
              </a:rPr>
              <a:t>Греція</a:t>
            </a:r>
            <a:r>
              <a:rPr lang="ru-RU"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агрохімічні</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відходи, кислотні залишки, фільтри</a:t>
            </a:r>
          </a:p>
          <a:p>
            <a:pPr marL="114300" indent="0">
              <a:buNone/>
            </a:pPr>
            <a:r>
              <a:rPr lang="ru-RU" i="1" dirty="0">
                <a:latin typeface="Times New Roman" panose="02020603050405020304" pitchFamily="18" charset="0"/>
                <a:cs typeface="Times New Roman" panose="02020603050405020304" pitchFamily="18" charset="0"/>
              </a:rPr>
              <a:t>Ірландія</a:t>
            </a:r>
            <a:r>
              <a:rPr lang="ru-RU" dirty="0">
                <a:latin typeface="Times New Roman" panose="02020603050405020304" pitchFamily="18" charset="0"/>
                <a:cs typeface="Times New Roman" panose="02020603050405020304" pitchFamily="18" charset="0"/>
              </a:rPr>
              <a:t> - змішані побутові відходи, </a:t>
            </a:r>
            <a:r>
              <a:rPr lang="en-US" dirty="0">
                <a:latin typeface="Times New Roman" panose="02020603050405020304" pitchFamily="18" charset="0"/>
                <a:cs typeface="Times New Roman" panose="02020603050405020304" pitchFamily="18" charset="0"/>
              </a:rPr>
              <a:t>RDF</a:t>
            </a:r>
          </a:p>
          <a:p>
            <a:pPr marL="114300" indent="0">
              <a:buNone/>
            </a:pPr>
            <a:r>
              <a:rPr lang="ru-RU" i="1" dirty="0">
                <a:latin typeface="Times New Roman" panose="02020603050405020304" pitchFamily="18" charset="0"/>
                <a:cs typeface="Times New Roman" panose="02020603050405020304" pitchFamily="18" charset="0"/>
              </a:rPr>
              <a:t>Італія, Швейцарія </a:t>
            </a:r>
            <a:r>
              <a:rPr lang="ru-RU" dirty="0">
                <a:latin typeface="Times New Roman" panose="02020603050405020304" pitchFamily="18" charset="0"/>
                <a:cs typeface="Times New Roman" panose="02020603050405020304" pitchFamily="18" charset="0"/>
              </a:rPr>
              <a:t>- забруднені скло, пластик і дерево.</a:t>
            </a:r>
          </a:p>
          <a:p>
            <a:pPr marL="114300" indent="0">
              <a:buNone/>
            </a:pPr>
            <a:r>
              <a:rPr lang="ru-RU" i="1" dirty="0">
                <a:latin typeface="Times New Roman" panose="02020603050405020304" pitchFamily="18" charset="0"/>
                <a:cs typeface="Times New Roman" panose="02020603050405020304" pitchFamily="18" charset="0"/>
              </a:rPr>
              <a:t>Нідерланди</a:t>
            </a:r>
            <a:r>
              <a:rPr lang="ru-RU" dirty="0">
                <a:latin typeface="Times New Roman" panose="02020603050405020304" pitchFamily="18" charset="0"/>
                <a:cs typeface="Times New Roman" panose="02020603050405020304" pitchFamily="18" charset="0"/>
              </a:rPr>
              <a:t> - акумулятори, </a:t>
            </a:r>
            <a:r>
              <a:rPr lang="en-US" dirty="0">
                <a:latin typeface="Times New Roman" panose="02020603050405020304" pitchFamily="18" charset="0"/>
                <a:cs typeface="Times New Roman" panose="02020603050405020304" pitchFamily="18" charset="0"/>
              </a:rPr>
              <a:t>RDF,</a:t>
            </a:r>
          </a:p>
          <a:p>
            <a:pPr marL="114300" indent="0">
              <a:buNone/>
            </a:pPr>
            <a:r>
              <a:rPr lang="ru-RU" i="1" dirty="0">
                <a:latin typeface="Times New Roman" panose="02020603050405020304" pitchFamily="18" charset="0"/>
                <a:cs typeface="Times New Roman" panose="02020603050405020304" pitchFamily="18" charset="0"/>
              </a:rPr>
              <a:t>Норвегія</a:t>
            </a:r>
            <a:r>
              <a:rPr lang="en-US" dirty="0">
                <a:latin typeface="Times New Roman" panose="02020603050405020304" pitchFamily="18" charset="0"/>
                <a:cs typeface="Times New Roman" panose="02020603050405020304" pitchFamily="18" charset="0"/>
              </a:rPr>
              <a:t> - </a:t>
            </a:r>
            <a:r>
              <a:rPr lang="ru-RU" dirty="0">
                <a:latin typeface="Times New Roman" panose="02020603050405020304" pitchFamily="18" charset="0"/>
                <a:cs typeface="Times New Roman" panose="02020603050405020304" pitchFamily="18" charset="0"/>
              </a:rPr>
              <a:t>дерево</a:t>
            </a:r>
            <a:r>
              <a:rPr lang="en-US" dirty="0">
                <a:latin typeface="Times New Roman" panose="02020603050405020304" pitchFamily="18" charset="0"/>
                <a:cs typeface="Times New Roman" panose="02020603050405020304" pitchFamily="18" charset="0"/>
              </a:rPr>
              <a:t>, RDF,</a:t>
            </a:r>
            <a:r>
              <a:rPr lang="ru-RU" dirty="0">
                <a:latin typeface="Times New Roman" panose="02020603050405020304" pitchFamily="18" charset="0"/>
                <a:cs typeface="Times New Roman" panose="02020603050405020304" pitchFamily="18" charset="0"/>
              </a:rPr>
              <a:t>пестициди, пластик</a:t>
            </a:r>
          </a:p>
          <a:p>
            <a:pPr marL="114300" indent="0">
              <a:buNone/>
            </a:pPr>
            <a:r>
              <a:rPr lang="ru-RU" i="1" dirty="0">
                <a:latin typeface="Times New Roman" panose="02020603050405020304" pitchFamily="18" charset="0"/>
                <a:cs typeface="Times New Roman" panose="02020603050405020304" pitchFamily="18" charset="0"/>
              </a:rPr>
              <a:t>Великобританія</a:t>
            </a:r>
            <a:r>
              <a:rPr lang="en-US" dirty="0">
                <a:latin typeface="Times New Roman" panose="02020603050405020304" pitchFamily="18" charset="0"/>
                <a:cs typeface="Times New Roman" panose="02020603050405020304" pitchFamily="18" charset="0"/>
              </a:rPr>
              <a:t> - RDF</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89853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706090"/>
          </a:xfrm>
        </p:spPr>
        <p:txBody>
          <a:bodyPr>
            <a:normAutofit fontScale="90000"/>
          </a:bodyPr>
          <a:lstStyle/>
          <a:p>
            <a:pPr algn="ctr"/>
            <a:r>
              <a:rPr lang="ru-RU" b="1" dirty="0">
                <a:solidFill>
                  <a:schemeClr val="tx2"/>
                </a:solidFill>
                <a:latin typeface="Cambria" panose="02040503050406030204" pitchFamily="18" charset="0"/>
              </a:rPr>
              <a:t>Данія</a:t>
            </a:r>
            <a:endParaRPr lang="uk-UA" b="1" dirty="0">
              <a:solidFill>
                <a:schemeClr val="tx2"/>
              </a:solidFill>
              <a:latin typeface="Cambria" panose="02040503050406030204" pitchFamily="18" charset="0"/>
            </a:endParaRPr>
          </a:p>
        </p:txBody>
      </p:sp>
      <p:pic>
        <p:nvPicPr>
          <p:cNvPr id="102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40" b="99860" l="122" r="99797">
                        <a14:foregroundMark x1="29825" y1="87646" x2="41528" y2="99860"/>
                        <a14:foregroundMark x1="45510" y1="97801" x2="91386" y2="94899"/>
                        <a14:foregroundMark x1="85087" y1="76041" x2="99837" y2="75012"/>
                        <a14:foregroundMark x1="58106" y1="95508" x2="99472" y2="96537"/>
                        <a14:foregroundMark x1="69240" y1="72298" x2="15441" y2="15068"/>
                        <a14:foregroundMark x1="55912" y1="34160" x2="87444" y2="37904"/>
                        <a14:foregroundMark x1="67452" y1="59055" x2="67452" y2="41600"/>
                        <a14:foregroundMark x1="74279" y1="14038" x2="69078" y2="2433"/>
                        <a14:foregroundMark x1="26412" y1="71034" x2="29663" y2="63407"/>
                        <a14:foregroundMark x1="4267" y1="62985" x2="47826" y2="62564"/>
                        <a14:foregroundMark x1="38643" y1="66308" x2="18854" y2="81001"/>
                        <a14:foregroundMark x1="40431" y1="61301" x2="38480" y2="38325"/>
                        <a14:foregroundMark x1="26778" y1="83715" x2="122" y2="83903"/>
                        <a14:foregroundMark x1="12922" y1="74591" x2="8939" y2="374"/>
                        <a14:foregroundMark x1="21170" y1="33131" x2="67818" y2="140"/>
                        <a14:foregroundMark x1="64405" y1="7206" x2="91914" y2="9920"/>
                        <a14:foregroundMark x1="65989" y1="2667" x2="94433" y2="1591"/>
                        <a14:backgroundMark x1="11662" y1="98643" x2="11662" y2="98643"/>
                        <a14:backgroundMark x1="8046" y1="95321" x2="14344" y2="99438"/>
                        <a14:backgroundMark x1="7517" y1="96350" x2="7152" y2="99860"/>
                      </a14:backgroundRemoval>
                    </a14:imgEffect>
                  </a14:imgLayer>
                </a14:imgProps>
              </a:ext>
              <a:ext uri="{28A0092B-C50C-407E-A947-70E740481C1C}">
                <a14:useLocalDpi xmlns:a14="http://schemas.microsoft.com/office/drawing/2010/main" val="0"/>
              </a:ext>
            </a:extLst>
          </a:blip>
          <a:srcRect/>
          <a:stretch>
            <a:fillRect/>
          </a:stretch>
        </p:blipFill>
        <p:spPr bwMode="auto">
          <a:xfrm>
            <a:off x="3355410" y="2037040"/>
            <a:ext cx="5788590" cy="4834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08290" y="548680"/>
            <a:ext cx="3626141" cy="5632311"/>
          </a:xfrm>
          <a:prstGeom prst="rect">
            <a:avLst/>
          </a:prstGeom>
        </p:spPr>
        <p:txBody>
          <a:bodyPr wrap="square">
            <a:spAutoFit/>
          </a:bodyPr>
          <a:lstStyle/>
          <a:p>
            <a:pPr marL="114300" indent="0">
              <a:buNone/>
            </a:pPr>
            <a:endParaRPr lang="en-US" sz="2000" dirty="0">
              <a:latin typeface="Times New Roman" panose="02020603050405020304" pitchFamily="18" charset="0"/>
              <a:cs typeface="Times New Roman" panose="02020603050405020304" pitchFamily="18" charset="0"/>
            </a:endParaRPr>
          </a:p>
          <a:p>
            <a:pPr marL="114300" indent="0">
              <a:buNone/>
            </a:pPr>
            <a:r>
              <a:rPr lang="uk-UA" sz="2000" b="1" dirty="0" smtClean="0">
                <a:solidFill>
                  <a:schemeClr val="tx2"/>
                </a:solidFill>
                <a:latin typeface="Times New Roman" panose="02020603050405020304" pitchFamily="18" charset="0"/>
                <a:cs typeface="Times New Roman" panose="02020603050405020304" pitchFamily="18" charset="0"/>
              </a:rPr>
              <a:t>Імпорт</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737 239 </a:t>
            </a:r>
            <a:r>
              <a:rPr lang="ru-RU" sz="2000" dirty="0">
                <a:latin typeface="Times New Roman" panose="02020603050405020304" pitchFamily="18" charset="0"/>
                <a:cs typeface="Times New Roman" panose="02020603050405020304" pitchFamily="18" charset="0"/>
              </a:rPr>
              <a:t>тонн</a:t>
            </a:r>
            <a:endParaRPr lang="en-US" sz="2000" dirty="0">
              <a:latin typeface="Times New Roman" panose="02020603050405020304" pitchFamily="18" charset="0"/>
              <a:cs typeface="Times New Roman" panose="02020603050405020304" pitchFamily="18" charset="0"/>
            </a:endParaRPr>
          </a:p>
          <a:p>
            <a:pPr marL="114300" indent="0">
              <a:buNone/>
            </a:pPr>
            <a:r>
              <a:rPr lang="ru-RU" sz="2000" i="1" dirty="0">
                <a:latin typeface="Times New Roman" panose="02020603050405020304" pitchFamily="18" charset="0"/>
                <a:cs typeface="Times New Roman" panose="02020603050405020304" pitchFamily="18" charset="0"/>
              </a:rPr>
              <a:t>Фінляндія</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хімікати</a:t>
            </a:r>
            <a:endParaRPr lang="en-US" sz="2000" dirty="0">
              <a:latin typeface="Times New Roman" panose="02020603050405020304" pitchFamily="18" charset="0"/>
              <a:cs typeface="Times New Roman" panose="02020603050405020304" pitchFamily="18" charset="0"/>
            </a:endParaRPr>
          </a:p>
          <a:p>
            <a:pPr marL="114300" indent="0">
              <a:buNone/>
            </a:pPr>
            <a:r>
              <a:rPr lang="ru-RU" sz="2000" i="1" dirty="0">
                <a:latin typeface="Times New Roman" panose="02020603050405020304" pitchFamily="18" charset="0"/>
                <a:cs typeface="Times New Roman" panose="02020603050405020304" pitchFamily="18" charset="0"/>
              </a:rPr>
              <a:t>Німеччина</a:t>
            </a:r>
            <a:r>
              <a:rPr lang="en-US" sz="2000" dirty="0">
                <a:latin typeface="Times New Roman" panose="02020603050405020304" pitchFamily="18" charset="0"/>
                <a:cs typeface="Times New Roman" panose="02020603050405020304" pitchFamily="18" charset="0"/>
              </a:rPr>
              <a:t> - RDF, </a:t>
            </a:r>
            <a:r>
              <a:rPr lang="ru-RU" sz="2000" dirty="0">
                <a:latin typeface="Times New Roman" panose="02020603050405020304" pitchFamily="18" charset="0"/>
                <a:cs typeface="Times New Roman" panose="02020603050405020304" pitchFamily="18" charset="0"/>
              </a:rPr>
              <a:t>масло </a:t>
            </a:r>
            <a:r>
              <a:rPr lang="uk-UA" sz="2000" dirty="0" smtClean="0">
                <a:latin typeface="Times New Roman" panose="02020603050405020304" pitchFamily="18" charset="0"/>
                <a:cs typeface="Times New Roman" panose="02020603050405020304" pitchFamily="18" charset="0"/>
              </a:rPr>
              <a:t>від</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маслосепараторів</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алюмінієва зола</a:t>
            </a:r>
          </a:p>
          <a:p>
            <a:pPr marL="114300" indent="0">
              <a:buNone/>
            </a:pPr>
            <a:r>
              <a:rPr lang="ru-RU" sz="2000" i="1" dirty="0">
                <a:latin typeface="Times New Roman" panose="02020603050405020304" pitchFamily="18" charset="0"/>
                <a:cs typeface="Times New Roman" panose="02020603050405020304" pitchFamily="18" charset="0"/>
              </a:rPr>
              <a:t>Ірландія</a:t>
            </a:r>
            <a:r>
              <a:rPr lang="en-US" sz="2000" dirty="0">
                <a:latin typeface="Times New Roman" panose="02020603050405020304" pitchFamily="18" charset="0"/>
                <a:cs typeface="Times New Roman" panose="02020603050405020304" pitchFamily="18" charset="0"/>
              </a:rPr>
              <a:t> - RDF, </a:t>
            </a:r>
            <a:r>
              <a:rPr lang="ru-RU" sz="2000" dirty="0">
                <a:latin typeface="Times New Roman" panose="02020603050405020304" pitchFamily="18" charset="0"/>
                <a:cs typeface="Times New Roman" panose="02020603050405020304" pitchFamily="18" charset="0"/>
              </a:rPr>
              <a:t>побутові відходи</a:t>
            </a:r>
            <a:endParaRPr lang="en-US" sz="2000" dirty="0">
              <a:latin typeface="Times New Roman" panose="02020603050405020304" pitchFamily="18" charset="0"/>
              <a:cs typeface="Times New Roman" panose="02020603050405020304" pitchFamily="18" charset="0"/>
            </a:endParaRPr>
          </a:p>
          <a:p>
            <a:pPr marL="114300" indent="0">
              <a:buNone/>
            </a:pPr>
            <a:r>
              <a:rPr lang="ru-RU" sz="2000" i="1" dirty="0">
                <a:latin typeface="Times New Roman" panose="02020603050405020304" pitchFamily="18" charset="0"/>
                <a:cs typeface="Times New Roman" panose="02020603050405020304" pitchFamily="18" charset="0"/>
              </a:rPr>
              <a:t>Італія, Нідерланди </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небезпечні відходи для спалювання</a:t>
            </a:r>
            <a:endParaRPr lang="en-US" sz="2000" dirty="0">
              <a:latin typeface="Times New Roman" panose="02020603050405020304" pitchFamily="18" charset="0"/>
              <a:cs typeface="Times New Roman" panose="02020603050405020304" pitchFamily="18" charset="0"/>
            </a:endParaRPr>
          </a:p>
          <a:p>
            <a:pPr marL="114300" indent="0">
              <a:buNone/>
            </a:pPr>
            <a:r>
              <a:rPr lang="ru-RU" sz="2000" i="1" dirty="0">
                <a:latin typeface="Times New Roman" panose="02020603050405020304" pitchFamily="18" charset="0"/>
                <a:cs typeface="Times New Roman" panose="02020603050405020304" pitchFamily="18" charset="0"/>
              </a:rPr>
              <a:t>Норвегія</a:t>
            </a:r>
            <a:r>
              <a:rPr lang="en-US" sz="2000" dirty="0">
                <a:latin typeface="Times New Roman" panose="02020603050405020304" pitchFamily="18" charset="0"/>
                <a:cs typeface="Times New Roman" panose="02020603050405020304" pitchFamily="18" charset="0"/>
              </a:rPr>
              <a:t> - </a:t>
            </a:r>
            <a:r>
              <a:rPr lang="ru-RU" sz="2000" dirty="0">
                <a:latin typeface="Times New Roman" panose="02020603050405020304" pitchFamily="18" charset="0"/>
                <a:cs typeface="Times New Roman" panose="02020603050405020304" pitchFamily="18" charset="0"/>
              </a:rPr>
              <a:t>небезпечні відходи</a:t>
            </a:r>
            <a:endParaRPr lang="en-US" sz="2000" dirty="0">
              <a:latin typeface="Times New Roman" panose="02020603050405020304" pitchFamily="18" charset="0"/>
              <a:cs typeface="Times New Roman" panose="02020603050405020304" pitchFamily="18" charset="0"/>
            </a:endParaRPr>
          </a:p>
          <a:p>
            <a:pPr marL="114300" indent="0">
              <a:buNone/>
            </a:pPr>
            <a:r>
              <a:rPr lang="ru-RU" sz="2000" i="1" dirty="0">
                <a:latin typeface="Times New Roman" panose="02020603050405020304" pitchFamily="18" charset="0"/>
                <a:cs typeface="Times New Roman" panose="02020603050405020304" pitchFamily="18" charset="0"/>
              </a:rPr>
              <a:t>Швеція</a:t>
            </a:r>
            <a:r>
              <a:rPr lang="en-US" sz="2000" dirty="0">
                <a:latin typeface="Times New Roman" panose="02020603050405020304" pitchFamily="18" charset="0"/>
                <a:cs typeface="Times New Roman" panose="02020603050405020304" pitchFamily="18" charset="0"/>
              </a:rPr>
              <a:t> - </a:t>
            </a:r>
            <a:r>
              <a:rPr lang="ru-RU" sz="2000" dirty="0">
                <a:latin typeface="Times New Roman" panose="02020603050405020304" pitchFamily="18" charset="0"/>
                <a:cs typeface="Times New Roman" panose="02020603050405020304" pitchFamily="18" charset="0"/>
              </a:rPr>
              <a:t>кислоти, агрохімічні відходи, масляниста вода, трансформатори і </a:t>
            </a:r>
            <a:r>
              <a:rPr lang="ru-RU" sz="2000" dirty="0" err="1" smtClean="0">
                <a:latin typeface="Times New Roman" panose="02020603050405020304" pitchFamily="18" charset="0"/>
                <a:cs typeface="Times New Roman" panose="02020603050405020304" pitchFamily="18" charset="0"/>
              </a:rPr>
              <a:t>конденсатори</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що</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містять</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ПХД</a:t>
            </a:r>
            <a:endParaRPr lang="en-US" sz="2000" dirty="0">
              <a:latin typeface="Times New Roman" panose="02020603050405020304" pitchFamily="18" charset="0"/>
              <a:cs typeface="Times New Roman" panose="02020603050405020304" pitchFamily="18" charset="0"/>
            </a:endParaRPr>
          </a:p>
          <a:p>
            <a:pPr marL="114300" indent="0">
              <a:buNone/>
            </a:pPr>
            <a:r>
              <a:rPr lang="ru-RU" sz="2000" i="1" dirty="0">
                <a:latin typeface="Times New Roman" panose="02020603050405020304" pitchFamily="18" charset="0"/>
                <a:cs typeface="Times New Roman" panose="02020603050405020304" pitchFamily="18" charset="0"/>
              </a:rPr>
              <a:t>Великобританія</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RDF</a:t>
            </a:r>
            <a:endParaRPr lang="uk-UA" sz="20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564675" y="836712"/>
            <a:ext cx="4823749" cy="1323439"/>
          </a:xfrm>
          <a:prstGeom prst="rect">
            <a:avLst/>
          </a:prstGeom>
        </p:spPr>
        <p:txBody>
          <a:bodyPr wrap="square">
            <a:spAutoFit/>
          </a:bodyPr>
          <a:lstStyle/>
          <a:p>
            <a:pPr marL="114300" indent="0">
              <a:buNone/>
            </a:pPr>
            <a:r>
              <a:rPr lang="ru-RU" sz="2000" b="1" dirty="0" err="1">
                <a:solidFill>
                  <a:schemeClr val="tx2"/>
                </a:solidFill>
                <a:latin typeface="Times New Roman" panose="02020603050405020304" pitchFamily="18" charset="0"/>
                <a:cs typeface="Times New Roman" panose="02020603050405020304" pitchFamily="18" charset="0"/>
              </a:rPr>
              <a:t>Е</a:t>
            </a:r>
            <a:r>
              <a:rPr lang="ru-RU" sz="2000" b="1" dirty="0" err="1" smtClean="0">
                <a:solidFill>
                  <a:schemeClr val="tx2"/>
                </a:solidFill>
                <a:latin typeface="Times New Roman" panose="02020603050405020304" pitchFamily="18" charset="0"/>
                <a:cs typeface="Times New Roman" panose="02020603050405020304" pitchFamily="18" charset="0"/>
              </a:rPr>
              <a:t>кспорт</a:t>
            </a:r>
            <a:r>
              <a:rPr lang="en-US"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529378 </a:t>
            </a:r>
            <a:r>
              <a:rPr lang="ru-RU" sz="2000" dirty="0">
                <a:latin typeface="Times New Roman" panose="02020603050405020304" pitchFamily="18" charset="0"/>
                <a:cs typeface="Times New Roman" panose="02020603050405020304" pitchFamily="18" charset="0"/>
              </a:rPr>
              <a:t>тонн на рік</a:t>
            </a:r>
            <a:endParaRPr lang="uk-UA" sz="2000" dirty="0">
              <a:latin typeface="Times New Roman" panose="02020603050405020304" pitchFamily="18" charset="0"/>
              <a:cs typeface="Times New Roman" panose="02020603050405020304" pitchFamily="18" charset="0"/>
            </a:endParaRPr>
          </a:p>
          <a:p>
            <a:pPr marL="114300" indent="0">
              <a:buNone/>
            </a:pPr>
            <a:r>
              <a:rPr lang="ru-RU" sz="2000" dirty="0">
                <a:latin typeface="Times New Roman" panose="02020603050405020304" pitchFamily="18" charset="0"/>
                <a:cs typeface="Times New Roman" panose="02020603050405020304" pitchFamily="18" charset="0"/>
              </a:rPr>
              <a:t>Бельгія</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масляниста вода</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Естонія</a:t>
            </a:r>
            <a:r>
              <a:rPr lang="en-US" sz="2000" dirty="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Німеччина</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Норвегія</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Швеція</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Великобританія</a:t>
            </a:r>
            <a:r>
              <a:rPr lang="en-US" sz="2000" dirty="0">
                <a:latin typeface="Times New Roman" panose="02020603050405020304" pitchFamily="18" charset="0"/>
                <a:cs typeface="Times New Roman" panose="02020603050405020304" pitchFamily="18" charset="0"/>
              </a:rPr>
              <a:t> ( </a:t>
            </a:r>
            <a:r>
              <a:rPr lang="ru-RU" sz="2000" dirty="0">
                <a:latin typeface="Times New Roman" panose="02020603050405020304" pitchFamily="18" charset="0"/>
                <a:cs typeface="Times New Roman" panose="02020603050405020304" pitchFamily="18" charset="0"/>
              </a:rPr>
              <a:t>хлорфторвуглеці</a:t>
            </a:r>
            <a:r>
              <a:rPr lang="en-US" sz="2000" dirty="0">
                <a:latin typeface="Times New Roman" panose="02020603050405020304" pitchFamily="18" charset="0"/>
                <a:cs typeface="Times New Roman" panose="02020603050405020304" pitchFamily="18" charset="0"/>
              </a:rPr>
              <a:t>). </a:t>
            </a:r>
          </a:p>
        </p:txBody>
      </p:sp>
      <p:sp>
        <p:nvSpPr>
          <p:cNvPr id="6" name="Прямоугольник 5"/>
          <p:cNvSpPr/>
          <p:nvPr/>
        </p:nvSpPr>
        <p:spPr>
          <a:xfrm>
            <a:off x="9754" y="6211669"/>
            <a:ext cx="3626142" cy="584775"/>
          </a:xfrm>
          <a:prstGeom prst="rect">
            <a:avLst/>
          </a:prstGeom>
        </p:spPr>
        <p:txBody>
          <a:bodyPr wrap="square">
            <a:spAutoFit/>
          </a:bodyPr>
          <a:lstStyle/>
          <a:p>
            <a:pPr algn="ctr"/>
            <a:r>
              <a:rPr lang="en-US" sz="1600" i="1" dirty="0">
                <a:latin typeface="Times New Roman" panose="02020603050405020304" pitchFamily="18" charset="0"/>
                <a:cs typeface="Times New Roman" panose="02020603050405020304" pitchFamily="18" charset="0"/>
              </a:rPr>
              <a:t>Source: Waste shipment on imports and exports (Eurostat)</a:t>
            </a:r>
            <a:endParaRPr lang="uk-UA"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8165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9460"/>
            <a:ext cx="7620000" cy="634082"/>
          </a:xfrm>
        </p:spPr>
        <p:txBody>
          <a:bodyPr>
            <a:normAutofit fontScale="90000"/>
          </a:bodyPr>
          <a:lstStyle/>
          <a:p>
            <a:pPr algn="ctr"/>
            <a:r>
              <a:rPr lang="ru-RU" b="1" dirty="0">
                <a:solidFill>
                  <a:schemeClr val="tx2"/>
                </a:solidFill>
                <a:latin typeface="Cambria" panose="02040503050406030204" pitchFamily="18" charset="0"/>
              </a:rPr>
              <a:t>Німеччина</a:t>
            </a:r>
            <a:endParaRPr lang="uk-UA" b="1" dirty="0">
              <a:solidFill>
                <a:schemeClr val="tx2"/>
              </a:solidFill>
              <a:latin typeface="Cambria" panose="02040503050406030204" pitchFamily="18" charset="0"/>
            </a:endParaRPr>
          </a:p>
        </p:txBody>
      </p:sp>
      <p:sp>
        <p:nvSpPr>
          <p:cNvPr id="4" name="Объект 2"/>
          <p:cNvSpPr>
            <a:spLocks noGrp="1"/>
          </p:cNvSpPr>
          <p:nvPr>
            <p:ph idx="1"/>
          </p:nvPr>
        </p:nvSpPr>
        <p:spPr>
          <a:xfrm>
            <a:off x="19633" y="620688"/>
            <a:ext cx="4408351" cy="4608511"/>
          </a:xfrm>
        </p:spPr>
        <p:txBody>
          <a:bodyPr>
            <a:noAutofit/>
          </a:bodyPr>
          <a:lstStyle/>
          <a:p>
            <a:pPr marL="114300" indent="0">
              <a:lnSpc>
                <a:spcPct val="90000"/>
              </a:lnSpc>
              <a:buNone/>
            </a:pPr>
            <a:r>
              <a:rPr lang="ru-RU" sz="1800" b="1" dirty="0" err="1">
                <a:solidFill>
                  <a:schemeClr val="tx2"/>
                </a:solidFill>
                <a:latin typeface="Times New Roman" panose="02020603050405020304" pitchFamily="18" charset="0"/>
                <a:cs typeface="Times New Roman" panose="02020603050405020304" pitchFamily="18" charset="0"/>
              </a:rPr>
              <a:t>І</a:t>
            </a:r>
            <a:r>
              <a:rPr lang="ru-RU" sz="1800" b="1" dirty="0" err="1" smtClean="0">
                <a:solidFill>
                  <a:schemeClr val="tx2"/>
                </a:solidFill>
                <a:latin typeface="Times New Roman" panose="02020603050405020304" pitchFamily="18" charset="0"/>
                <a:cs typeface="Times New Roman" panose="02020603050405020304" pitchFamily="18" charset="0"/>
              </a:rPr>
              <a:t>мпорт</a:t>
            </a:r>
            <a:r>
              <a:rPr lang="en-US" sz="1800" b="1" dirty="0" smtClean="0">
                <a:solidFill>
                  <a:schemeClr val="tx2"/>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6519370 </a:t>
            </a:r>
            <a:r>
              <a:rPr lang="ru-RU" sz="1800" dirty="0">
                <a:latin typeface="Times New Roman" panose="02020603050405020304" pitchFamily="18" charset="0"/>
                <a:cs typeface="Times New Roman" panose="02020603050405020304" pitchFamily="18" charset="0"/>
              </a:rPr>
              <a:t>тонн</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Австрія, Чехія, Фінляндія, Польща</a:t>
            </a:r>
            <a:r>
              <a:rPr lang="en-US" sz="1700"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дерев'яні відходи, алюмінієвий сольовий шлак </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Бельгія </a:t>
            </a:r>
            <a:r>
              <a:rPr lang="en-US" sz="1700" dirty="0">
                <a:latin typeface="Times New Roman" panose="02020603050405020304" pitchFamily="18" charset="0"/>
                <a:cs typeface="Times New Roman" panose="02020603050405020304" pitchFamily="18" charset="0"/>
              </a:rPr>
              <a:t>- RDF, </a:t>
            </a:r>
            <a:r>
              <a:rPr lang="ru-RU" sz="1700" dirty="0">
                <a:latin typeface="Times New Roman" panose="02020603050405020304" pitchFamily="18" charset="0"/>
                <a:cs typeface="Times New Roman" panose="02020603050405020304" pitchFamily="18" charset="0"/>
              </a:rPr>
              <a:t>дерев'яні відходи, осад від очищення стічних вод</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Данія, Італія - </a:t>
            </a:r>
            <a:r>
              <a:rPr lang="ru-RU" sz="1700" dirty="0">
                <a:latin typeface="Times New Roman" panose="02020603050405020304" pitchFamily="18" charset="0"/>
                <a:cs typeface="Times New Roman" panose="02020603050405020304" pitchFamily="18" charset="0"/>
              </a:rPr>
              <a:t>дерев'яні та небезпечні відходи</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Естонія і Литва </a:t>
            </a:r>
            <a:r>
              <a:rPr lang="en-US" sz="1700"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мастила</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Франція</a:t>
            </a:r>
            <a:r>
              <a:rPr lang="en-US" sz="1700" dirty="0">
                <a:latin typeface="Times New Roman" panose="02020603050405020304" pitchFamily="18" charset="0"/>
                <a:cs typeface="Times New Roman" panose="02020603050405020304" pitchFamily="18" charset="0"/>
              </a:rPr>
              <a:t> - </a:t>
            </a:r>
            <a:r>
              <a:rPr lang="ru-RU" sz="1700" dirty="0">
                <a:latin typeface="Times New Roman" panose="02020603050405020304" pitchFamily="18" charset="0"/>
                <a:cs typeface="Times New Roman" panose="02020603050405020304" pitchFamily="18" charset="0"/>
              </a:rPr>
              <a:t>змішані побутові відходи, дерев'яні відходи, забруднений грунт</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Греція, Румунія - </a:t>
            </a:r>
            <a:r>
              <a:rPr lang="ru-RU" sz="1700" dirty="0">
                <a:latin typeface="Times New Roman" panose="02020603050405020304" pitchFamily="18" charset="0"/>
                <a:cs typeface="Times New Roman" panose="02020603050405020304" pitchFamily="18" charset="0"/>
              </a:rPr>
              <a:t>алюмінієвий сольовий шлак </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Ірландія, Великобританія, Польща</a:t>
            </a:r>
            <a:r>
              <a:rPr lang="en-US" sz="1700" dirty="0">
                <a:latin typeface="Times New Roman" panose="02020603050405020304" pitchFamily="18" charset="0"/>
                <a:cs typeface="Times New Roman" panose="02020603050405020304" pitchFamily="18" charset="0"/>
              </a:rPr>
              <a:t>- RDF</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Латвія, Словенія -</a:t>
            </a:r>
            <a:r>
              <a:rPr lang="en-US" sz="1700" dirty="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небезпечні відходи</a:t>
            </a:r>
            <a:endParaRPr lang="en-US" sz="1700" dirty="0">
              <a:latin typeface="Times New Roman" panose="02020603050405020304" pitchFamily="18" charset="0"/>
              <a:cs typeface="Times New Roman" panose="02020603050405020304" pitchFamily="18" charset="0"/>
            </a:endParaRPr>
          </a:p>
          <a:p>
            <a:pPr marL="114300" indent="0">
              <a:lnSpc>
                <a:spcPct val="90000"/>
              </a:lnSpc>
              <a:buNone/>
            </a:pPr>
            <a:r>
              <a:rPr lang="ru-RU" sz="1700" i="1" dirty="0">
                <a:latin typeface="Times New Roman" panose="02020603050405020304" pitchFamily="18" charset="0"/>
                <a:cs typeface="Times New Roman" panose="02020603050405020304" pitchFamily="18" charset="0"/>
              </a:rPr>
              <a:t>Нідерланди -</a:t>
            </a:r>
            <a:r>
              <a:rPr lang="ru-RU" sz="1700" dirty="0">
                <a:latin typeface="Times New Roman" panose="02020603050405020304" pitchFamily="18" charset="0"/>
                <a:cs typeface="Times New Roman" panose="02020603050405020304" pitchFamily="18" charset="0"/>
              </a:rPr>
              <a:t>змішані побутові відходи, дерев'яні відходи, упаковки</a:t>
            </a:r>
            <a:r>
              <a:rPr lang="ru-RU" sz="1700" i="1" dirty="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RDF</a:t>
            </a:r>
            <a:endParaRPr lang="ru-RU" sz="1700" dirty="0">
              <a:latin typeface="Times New Roman" panose="02020603050405020304" pitchFamily="18" charset="0"/>
              <a:cs typeface="Times New Roman" panose="02020603050405020304" pitchFamily="18" charset="0"/>
            </a:endParaRPr>
          </a:p>
          <a:p>
            <a:pPr marL="114300" indent="0">
              <a:lnSpc>
                <a:spcPct val="90000"/>
              </a:lnSpc>
              <a:buNone/>
            </a:pPr>
            <a:r>
              <a:rPr lang="ru-RU" sz="1700" i="1" dirty="0">
                <a:latin typeface="Times New Roman" panose="02020603050405020304" pitchFamily="18" charset="0"/>
                <a:cs typeface="Times New Roman" panose="02020603050405020304" pitchFamily="18" charset="0"/>
              </a:rPr>
              <a:t>Норвегія</a:t>
            </a:r>
            <a:r>
              <a:rPr lang="en-US" sz="1700" dirty="0">
                <a:latin typeface="Times New Roman" panose="02020603050405020304" pitchFamily="18" charset="0"/>
                <a:cs typeface="Times New Roman" panose="02020603050405020304" pitchFamily="18" charset="0"/>
              </a:rPr>
              <a:t> - </a:t>
            </a:r>
            <a:r>
              <a:rPr lang="ru-RU" sz="1700" dirty="0">
                <a:latin typeface="Times New Roman" panose="02020603050405020304" pitchFamily="18" charset="0"/>
                <a:cs typeface="Times New Roman" panose="02020603050405020304" pitchFamily="18" charset="0"/>
              </a:rPr>
              <a:t>забруднений грунт, антифриз </a:t>
            </a:r>
            <a:r>
              <a:rPr lang="ru-RU" sz="1700" i="1" dirty="0">
                <a:latin typeface="Times New Roman" panose="02020603050405020304" pitchFamily="18" charset="0"/>
                <a:cs typeface="Times New Roman" panose="02020603050405020304" pitchFamily="18" charset="0"/>
              </a:rPr>
              <a:t>Швейцарія</a:t>
            </a:r>
            <a:r>
              <a:rPr lang="ru-RU" sz="1700" dirty="0">
                <a:latin typeface="Times New Roman" panose="02020603050405020304" pitchFamily="18" charset="0"/>
                <a:cs typeface="Times New Roman" panose="02020603050405020304" pitchFamily="18" charset="0"/>
              </a:rPr>
              <a:t> - дерев'яні відходи, стічні води від виробництва паперу</a:t>
            </a:r>
          </a:p>
          <a:p>
            <a:pPr marL="114300" indent="0">
              <a:lnSpc>
                <a:spcPct val="90000"/>
              </a:lnSpc>
              <a:buNone/>
            </a:pPr>
            <a:r>
              <a:rPr lang="ru-RU" sz="1700" i="1" dirty="0">
                <a:latin typeface="Times New Roman" panose="02020603050405020304" pitchFamily="18" charset="0"/>
                <a:cs typeface="Times New Roman" panose="02020603050405020304" pitchFamily="18" charset="0"/>
              </a:rPr>
              <a:t>Швеція - </a:t>
            </a:r>
            <a:r>
              <a:rPr lang="ru-RU" sz="1700" dirty="0">
                <a:latin typeface="Times New Roman" panose="02020603050405020304" pitchFamily="18" charset="0"/>
                <a:cs typeface="Times New Roman" panose="02020603050405020304" pitchFamily="18" charset="0"/>
              </a:rPr>
              <a:t>алюмінієвий сольовий шлак </a:t>
            </a:r>
            <a:r>
              <a:rPr lang="ru-RU" sz="1700" i="1" dirty="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упаковки</a:t>
            </a:r>
            <a:endParaRPr lang="en-US" sz="17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283968" y="692696"/>
            <a:ext cx="4176464" cy="1754326"/>
          </a:xfrm>
          <a:prstGeom prst="rect">
            <a:avLst/>
          </a:prstGeom>
        </p:spPr>
        <p:txBody>
          <a:bodyPr wrap="square">
            <a:spAutoFit/>
          </a:bodyPr>
          <a:lstStyle/>
          <a:p>
            <a:pPr marL="114300" indent="0">
              <a:lnSpc>
                <a:spcPct val="90000"/>
              </a:lnSpc>
              <a:buNone/>
            </a:pPr>
            <a:r>
              <a:rPr lang="ru-RU" b="1" dirty="0" err="1">
                <a:solidFill>
                  <a:schemeClr val="tx2"/>
                </a:solidFill>
                <a:latin typeface="Times New Roman" panose="02020603050405020304" pitchFamily="18" charset="0"/>
                <a:cs typeface="Times New Roman" panose="02020603050405020304" pitchFamily="18" charset="0"/>
              </a:rPr>
              <a:t>Е</a:t>
            </a:r>
            <a:r>
              <a:rPr lang="ru-RU" b="1" dirty="0" err="1" smtClean="0">
                <a:solidFill>
                  <a:schemeClr val="tx2"/>
                </a:solidFill>
                <a:latin typeface="Times New Roman" panose="02020603050405020304" pitchFamily="18" charset="0"/>
                <a:cs typeface="Times New Roman" panose="02020603050405020304" pitchFamily="18" charset="0"/>
              </a:rPr>
              <a:t>кспорт</a:t>
            </a:r>
            <a:r>
              <a:rPr lang="en-US" b="1" dirty="0">
                <a:solidFill>
                  <a:schemeClr val="tx2"/>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3045551 </a:t>
            </a:r>
            <a:r>
              <a:rPr lang="ru-RU" dirty="0">
                <a:latin typeface="Times New Roman" panose="02020603050405020304" pitchFamily="18" charset="0"/>
                <a:cs typeface="Times New Roman" panose="02020603050405020304" pitchFamily="18" charset="0"/>
              </a:rPr>
              <a:t>тонн на рік</a:t>
            </a:r>
            <a:endParaRPr lang="en-US" dirty="0">
              <a:latin typeface="Times New Roman" panose="02020603050405020304" pitchFamily="18" charset="0"/>
              <a:cs typeface="Times New Roman" panose="02020603050405020304" pitchFamily="18" charset="0"/>
            </a:endParaRPr>
          </a:p>
          <a:p>
            <a:pPr marL="114300" indent="0">
              <a:lnSpc>
                <a:spcPct val="90000"/>
              </a:lnSpc>
              <a:buNone/>
            </a:pPr>
            <a:r>
              <a:rPr lang="ru-RU" sz="1700" dirty="0">
                <a:latin typeface="Times New Roman" panose="02020603050405020304" pitchFamily="18" charset="0"/>
                <a:cs typeface="Times New Roman" panose="02020603050405020304" pitchFamily="18" charset="0"/>
              </a:rPr>
              <a:t>Австрія, Чехія, Франція </a:t>
            </a:r>
            <a:r>
              <a:rPr lang="en-US" sz="1700" dirty="0">
                <a:latin typeface="Times New Roman" panose="02020603050405020304" pitchFamily="18" charset="0"/>
                <a:cs typeface="Times New Roman" panose="02020603050405020304" pitchFamily="18" charset="0"/>
              </a:rPr>
              <a:t>(RDF,</a:t>
            </a:r>
            <a:r>
              <a:rPr lang="ru-RU" sz="1700" dirty="0">
                <a:latin typeface="Times New Roman" panose="02020603050405020304" pitchFamily="18" charset="0"/>
                <a:cs typeface="Times New Roman" panose="02020603050405020304" pitchFamily="18" charset="0"/>
              </a:rPr>
              <a:t> дерев'яні відходи</a:t>
            </a:r>
            <a:r>
              <a:rPr lang="en-US" sz="1700" dirty="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Бельгія </a:t>
            </a:r>
            <a:r>
              <a:rPr lang="en-US" sz="1700"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небезпечні відходи</a:t>
            </a:r>
            <a:r>
              <a:rPr lang="en-US" sz="1700"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Данія, Естонія</a:t>
            </a:r>
            <a:r>
              <a:rPr lang="en-US" sz="1700"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Фінляндія, Латвія, Нідерланди, Норвегія, Польща, Румунія, Словенія, Швеція, Швейцарія, Великобританія </a:t>
            </a:r>
            <a:r>
              <a:rPr lang="en-US" sz="1700" dirty="0">
                <a:latin typeface="Times New Roman" panose="02020603050405020304" pitchFamily="18" charset="0"/>
                <a:cs typeface="Times New Roman" panose="02020603050405020304" pitchFamily="18" charset="0"/>
              </a:rPr>
              <a:t>(RDF)</a:t>
            </a:r>
          </a:p>
        </p:txBody>
      </p:sp>
      <p:pic>
        <p:nvPicPr>
          <p:cNvPr id="2050"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57" b="99425" l="3942" r="99803">
                        <a14:foregroundMark x1="21324" y1="38474" x2="21324" y2="38474"/>
                        <a14:foregroundMark x1="9736" y1="40774" x2="49231" y2="47726"/>
                        <a14:foregroundMark x1="54513" y1="49556" x2="47970" y2="13068"/>
                        <a14:foregroundMark x1="59559" y1="50026" x2="60662" y2="157"/>
                        <a14:foregroundMark x1="56681" y1="43753" x2="80410" y2="157"/>
                        <a14:foregroundMark x1="56326" y1="20021" x2="99803" y2="28071"/>
                        <a14:foregroundMark x1="59953" y1="16519" x2="76981" y2="33403"/>
                        <a14:foregroundMark x1="71738" y1="37324" x2="55223" y2="22530"/>
                        <a14:foregroundMark x1="73000" y1="43544" x2="58652" y2="34553"/>
                        <a14:foregroundMark x1="81868" y1="16989" x2="63185" y2="10089"/>
                        <a14:foregroundMark x1="74458" y1="6168" x2="61372" y2="9148"/>
                        <a14:foregroundMark x1="71541" y1="2666" x2="64840" y2="2666"/>
                        <a14:foregroundMark x1="69728" y1="20910" x2="66102" y2="11239"/>
                        <a14:foregroundMark x1="71541" y1="22530" x2="78794" y2="29221"/>
                        <a14:foregroundMark x1="49231" y1="23210" x2="67363" y2="39153"/>
                        <a14:foregroundMark x1="47615" y1="20230" x2="9539" y2="4548"/>
                        <a14:foregroundMark x1="43792" y1="47465" x2="18802" y2="366"/>
                        <a14:foregroundMark x1="18959" y1="45374" x2="9539" y2="46106"/>
                        <a14:foregroundMark x1="10445" y1="44015" x2="9736" y2="627"/>
                        <a14:foregroundMark x1="12101" y1="43335" x2="8632" y2="40983"/>
                        <a14:foregroundMark x1="65747" y1="16989" x2="99448" y2="7318"/>
                        <a14:foregroundMark x1="62475" y1="32253" x2="99803" y2="98275"/>
                        <a14:foregroundMark x1="91841" y1="66649" x2="98896" y2="83011"/>
                        <a14:foregroundMark x1="41072" y1="85102" x2="51399" y2="99425"/>
                        <a14:foregroundMark x1="48719" y1="92473" x2="73709" y2="92943"/>
                        <a14:foregroundMark x1="10997" y1="95034" x2="3942" y2="92943"/>
                        <a14:foregroundMark x1="11549" y1="90173" x2="3942" y2="89963"/>
                        <a14:foregroundMark x1="10642" y1="44956" x2="8987" y2="42865"/>
                      </a14:backgroundRemoval>
                    </a14:imgEffect>
                  </a14:imgLayer>
                </a14:imgProps>
              </a:ext>
              <a:ext uri="{28A0092B-C50C-407E-A947-70E740481C1C}">
                <a14:useLocalDpi xmlns:a14="http://schemas.microsoft.com/office/drawing/2010/main" val="0"/>
              </a:ext>
            </a:extLst>
          </a:blip>
          <a:srcRect l="4088" t="5141"/>
          <a:stretch/>
        </p:blipFill>
        <p:spPr bwMode="auto">
          <a:xfrm>
            <a:off x="3923927" y="2636912"/>
            <a:ext cx="5220073" cy="422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3088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28" y="0"/>
            <a:ext cx="8229600" cy="706090"/>
          </a:xfrm>
        </p:spPr>
        <p:txBody>
          <a:bodyPr>
            <a:normAutofit fontScale="90000"/>
          </a:bodyPr>
          <a:lstStyle/>
          <a:p>
            <a:pPr algn="ctr"/>
            <a:r>
              <a:rPr lang="uk-UA" b="1" dirty="0" err="1">
                <a:solidFill>
                  <a:schemeClr val="tx2"/>
                </a:solidFill>
                <a:latin typeface="Cambria" panose="02040503050406030204" pitchFamily="18" charset="0"/>
              </a:rPr>
              <a:t>Польща</a:t>
            </a:r>
            <a:endParaRPr lang="uk-UA" b="1" dirty="0">
              <a:solidFill>
                <a:schemeClr val="tx2"/>
              </a:solidFill>
              <a:latin typeface="Cambria" panose="02040503050406030204"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2356386"/>
            <a:ext cx="5724128" cy="4446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4211960" y="836712"/>
            <a:ext cx="4248472" cy="1089529"/>
          </a:xfrm>
          <a:prstGeom prst="rect">
            <a:avLst/>
          </a:prstGeom>
        </p:spPr>
        <p:txBody>
          <a:bodyPr wrap="square">
            <a:spAutoFit/>
          </a:bodyPr>
          <a:lstStyle/>
          <a:p>
            <a:pPr marL="114300">
              <a:lnSpc>
                <a:spcPct val="90000"/>
              </a:lnSpc>
              <a:buNone/>
            </a:pPr>
            <a:r>
              <a:rPr lang="ru-RU" b="1" dirty="0" err="1">
                <a:solidFill>
                  <a:schemeClr val="tx2"/>
                </a:solidFill>
                <a:latin typeface="Times New Roman" panose="02020603050405020304" pitchFamily="18" charset="0"/>
                <a:cs typeface="Times New Roman" panose="02020603050405020304" pitchFamily="18" charset="0"/>
              </a:rPr>
              <a:t>Е</a:t>
            </a:r>
            <a:r>
              <a:rPr lang="ru-RU" b="1" dirty="0" err="1" smtClean="0">
                <a:solidFill>
                  <a:schemeClr val="tx2"/>
                </a:solidFill>
                <a:latin typeface="Times New Roman" panose="02020603050405020304" pitchFamily="18" charset="0"/>
                <a:cs typeface="Times New Roman" panose="02020603050405020304" pitchFamily="18" charset="0"/>
              </a:rPr>
              <a:t>кспорт</a:t>
            </a:r>
            <a:r>
              <a:rPr lang="en-US" b="1" dirty="0">
                <a:solidFill>
                  <a:schemeClr val="tx2"/>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93297 </a:t>
            </a:r>
            <a:r>
              <a:rPr lang="ru-RU" dirty="0">
                <a:latin typeface="Times New Roman" panose="02020603050405020304" pitchFamily="18" charset="0"/>
                <a:cs typeface="Times New Roman" panose="02020603050405020304" pitchFamily="18" charset="0"/>
              </a:rPr>
              <a:t>тонн на рік</a:t>
            </a:r>
            <a:endParaRPr lang="en-US" dirty="0">
              <a:latin typeface="Times New Roman" panose="02020603050405020304" pitchFamily="18" charset="0"/>
              <a:cs typeface="Times New Roman" panose="02020603050405020304" pitchFamily="18" charset="0"/>
            </a:endParaRPr>
          </a:p>
          <a:p>
            <a:pPr marL="114300">
              <a:lnSpc>
                <a:spcPct val="90000"/>
              </a:lnSpc>
              <a:buNone/>
            </a:pPr>
            <a:r>
              <a:rPr lang="ru-RU" dirty="0">
                <a:latin typeface="Times New Roman" panose="02020603050405020304" pitchFamily="18" charset="0"/>
                <a:cs typeface="Times New Roman" panose="02020603050405020304" pitchFamily="18" charset="0"/>
              </a:rPr>
              <a:t>Австрія</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Бельгія, Італія (небезпечні відходи), Чехія, Німеччина, Нідерланди, Румунія, Великобританія</a:t>
            </a:r>
            <a:endParaRPr lang="en-US" dirty="0">
              <a:latin typeface="Times New Roman" panose="02020603050405020304" pitchFamily="18" charset="0"/>
              <a:cs typeface="Times New Roman" panose="02020603050405020304" pitchFamily="18" charset="0"/>
            </a:endParaRPr>
          </a:p>
        </p:txBody>
      </p:sp>
      <p:sp>
        <p:nvSpPr>
          <p:cNvPr id="4" name="Объект 2"/>
          <p:cNvSpPr>
            <a:spLocks noGrp="1"/>
          </p:cNvSpPr>
          <p:nvPr>
            <p:ph idx="1"/>
          </p:nvPr>
        </p:nvSpPr>
        <p:spPr>
          <a:xfrm>
            <a:off x="107504" y="690448"/>
            <a:ext cx="3888432" cy="4968552"/>
          </a:xfrm>
        </p:spPr>
        <p:txBody>
          <a:bodyPr>
            <a:noAutofit/>
          </a:bodyPr>
          <a:lstStyle/>
          <a:p>
            <a:pPr marL="114300" indent="0">
              <a:lnSpc>
                <a:spcPct val="90000"/>
              </a:lnSpc>
              <a:buNone/>
            </a:pPr>
            <a:r>
              <a:rPr lang="ru-RU" sz="1800" b="1" dirty="0" err="1" smtClean="0">
                <a:solidFill>
                  <a:schemeClr val="tx2"/>
                </a:solidFill>
                <a:latin typeface="Times New Roman" panose="02020603050405020304" pitchFamily="18" charset="0"/>
                <a:cs typeface="Times New Roman" panose="02020603050405020304" pitchFamily="18" charset="0"/>
              </a:rPr>
              <a:t>Імпорт</a:t>
            </a:r>
            <a:r>
              <a:rPr lang="en-US" sz="1800" dirty="0">
                <a:latin typeface="Times New Roman" panose="02020603050405020304" pitchFamily="18" charset="0"/>
                <a:cs typeface="Times New Roman" panose="02020603050405020304" pitchFamily="18" charset="0"/>
              </a:rPr>
              <a:t>: 153820 </a:t>
            </a:r>
            <a:r>
              <a:rPr lang="ru-RU" sz="1800" dirty="0">
                <a:latin typeface="Times New Roman" panose="02020603050405020304" pitchFamily="18" charset="0"/>
                <a:cs typeface="Times New Roman" panose="02020603050405020304" pitchFamily="18" charset="0"/>
              </a:rPr>
              <a:t>тонн</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Австрія</a:t>
            </a:r>
            <a:r>
              <a:rPr lang="en-US" sz="1800" i="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відходи з цинком</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Бельгія, Швеція </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шлаки</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Данія</a:t>
            </a:r>
            <a:r>
              <a:rPr lang="en-US" sz="1800" dirty="0">
                <a:latin typeface="Times New Roman" panose="02020603050405020304" pitchFamily="18" charset="0"/>
                <a:cs typeface="Times New Roman" panose="02020603050405020304" pitchFamily="18" charset="0"/>
              </a:rPr>
              <a:t> - </a:t>
            </a:r>
            <a:r>
              <a:rPr lang="ru-RU" sz="1800" dirty="0">
                <a:latin typeface="Times New Roman" panose="02020603050405020304" pitchFamily="18" charset="0"/>
                <a:cs typeface="Times New Roman" panose="02020603050405020304" pitchFamily="18" charset="0"/>
              </a:rPr>
              <a:t>використаний клей і герметики</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Німеччина</a:t>
            </a:r>
            <a:r>
              <a:rPr lang="en-US" sz="1800" dirty="0">
                <a:latin typeface="Times New Roman" panose="02020603050405020304" pitchFamily="18" charset="0"/>
                <a:cs typeface="Times New Roman" panose="02020603050405020304" pitchFamily="18" charset="0"/>
              </a:rPr>
              <a:t> -RDF, </a:t>
            </a:r>
            <a:r>
              <a:rPr lang="ru-RU" sz="1800" dirty="0">
                <a:latin typeface="Times New Roman" panose="02020603050405020304" pitchFamily="18" charset="0"/>
                <a:cs typeface="Times New Roman" panose="02020603050405020304" pitchFamily="18" charset="0"/>
              </a:rPr>
              <a:t>дерев'яні відходи</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Греція</a:t>
            </a:r>
            <a:r>
              <a:rPr lang="en-US" sz="1800" dirty="0">
                <a:latin typeface="Times New Roman" panose="02020603050405020304" pitchFamily="18" charset="0"/>
                <a:cs typeface="Times New Roman" panose="02020603050405020304" pitchFamily="18" charset="0"/>
              </a:rPr>
              <a:t> - </a:t>
            </a:r>
            <a:r>
              <a:rPr lang="ru-RU" sz="1800" dirty="0">
                <a:latin typeface="Times New Roman" panose="02020603050405020304" pitchFamily="18" charset="0"/>
                <a:cs typeface="Times New Roman" panose="02020603050405020304" pitchFamily="18" charset="0"/>
              </a:rPr>
              <a:t>хімікати, хлорфторвуглеці</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Фінляндія</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дерев'яні відходи, алюмінієвий сольовий шлак</a:t>
            </a:r>
          </a:p>
          <a:p>
            <a:pPr marL="114300" indent="0">
              <a:lnSpc>
                <a:spcPct val="90000"/>
              </a:lnSpc>
              <a:buNone/>
            </a:pPr>
            <a:r>
              <a:rPr lang="ru-RU" sz="1800" i="1" dirty="0">
                <a:latin typeface="Times New Roman" panose="02020603050405020304" pitchFamily="18" charset="0"/>
                <a:cs typeface="Times New Roman" panose="02020603050405020304" pitchFamily="18" charset="0"/>
              </a:rPr>
              <a:t>Франція</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змішані побутові відходи, забруднена земля, дерев'яні відходи</a:t>
            </a:r>
          </a:p>
          <a:p>
            <a:pPr marL="114300" indent="0">
              <a:lnSpc>
                <a:spcPct val="90000"/>
              </a:lnSpc>
              <a:buNone/>
            </a:pPr>
            <a:r>
              <a:rPr lang="ru-RU" sz="1800" i="1" dirty="0">
                <a:latin typeface="Times New Roman" panose="02020603050405020304" pitchFamily="18" charset="0"/>
                <a:cs typeface="Times New Roman" panose="02020603050405020304" pitchFamily="18" charset="0"/>
              </a:rPr>
              <a:t>Італія</a:t>
            </a:r>
            <a:r>
              <a:rPr lang="en-US" sz="1800" dirty="0">
                <a:latin typeface="Times New Roman" panose="02020603050405020304" pitchFamily="18" charset="0"/>
                <a:cs typeface="Times New Roman" panose="02020603050405020304" pitchFamily="18" charset="0"/>
              </a:rPr>
              <a:t> - </a:t>
            </a:r>
            <a:r>
              <a:rPr lang="ru-RU" sz="1800" dirty="0">
                <a:latin typeface="Times New Roman" panose="02020603050405020304" pitchFamily="18" charset="0"/>
                <a:cs typeface="Times New Roman" panose="02020603050405020304" pitchFamily="18" charset="0"/>
              </a:rPr>
              <a:t>небезпечні відходи</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Ірландія</a:t>
            </a:r>
            <a:r>
              <a:rPr lang="en-US" sz="1800" dirty="0">
                <a:latin typeface="Times New Roman" panose="02020603050405020304" pitchFamily="18" charset="0"/>
                <a:cs typeface="Times New Roman" panose="02020603050405020304" pitchFamily="18" charset="0"/>
              </a:rPr>
              <a:t>- RDF</a:t>
            </a:r>
          </a:p>
          <a:p>
            <a:pPr marL="114300" indent="0">
              <a:lnSpc>
                <a:spcPct val="90000"/>
              </a:lnSpc>
              <a:buNone/>
            </a:pPr>
            <a:r>
              <a:rPr lang="ru-RU" sz="1800" i="1" dirty="0">
                <a:latin typeface="Times New Roman" panose="02020603050405020304" pitchFamily="18" charset="0"/>
                <a:cs typeface="Times New Roman" panose="02020603050405020304" pitchFamily="18" charset="0"/>
              </a:rPr>
              <a:t>Литва</a:t>
            </a:r>
            <a:r>
              <a:rPr lang="en-US" sz="1800"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 змішані небезпечні відходи</a:t>
            </a:r>
          </a:p>
          <a:p>
            <a:pPr marL="114300" indent="0">
              <a:lnSpc>
                <a:spcPct val="90000"/>
              </a:lnSpc>
              <a:buNone/>
            </a:pPr>
            <a:r>
              <a:rPr lang="ru-RU" sz="1800" i="1" dirty="0">
                <a:latin typeface="Times New Roman" panose="02020603050405020304" pitchFamily="18" charset="0"/>
                <a:cs typeface="Times New Roman" panose="02020603050405020304" pitchFamily="18" charset="0"/>
              </a:rPr>
              <a:t>Нідерланди </a:t>
            </a:r>
            <a:r>
              <a:rPr lang="en-US" sz="1800" dirty="0">
                <a:latin typeface="Times New Roman" panose="02020603050405020304" pitchFamily="18" charset="0"/>
                <a:cs typeface="Times New Roman" panose="02020603050405020304" pitchFamily="18" charset="0"/>
              </a:rPr>
              <a:t> - </a:t>
            </a:r>
            <a:r>
              <a:rPr lang="ru-RU" sz="1800" dirty="0">
                <a:latin typeface="Times New Roman" panose="02020603050405020304" pitchFamily="18" charset="0"/>
                <a:cs typeface="Times New Roman" panose="02020603050405020304" pitchFamily="18" charset="0"/>
              </a:rPr>
              <a:t>відходи після обробки газу</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Словенія</a:t>
            </a:r>
            <a:r>
              <a:rPr lang="en-US" sz="1800" dirty="0">
                <a:latin typeface="Times New Roman" panose="02020603050405020304" pitchFamily="18" charset="0"/>
                <a:cs typeface="Times New Roman" panose="02020603050405020304" pitchFamily="18" charset="0"/>
              </a:rPr>
              <a:t> - </a:t>
            </a:r>
            <a:r>
              <a:rPr lang="ru-RU" sz="1800" dirty="0">
                <a:latin typeface="Times New Roman" panose="02020603050405020304" pitchFamily="18" charset="0"/>
                <a:cs typeface="Times New Roman" panose="02020603050405020304" pitchFamily="18" charset="0"/>
              </a:rPr>
              <a:t>цинкові з'єднання </a:t>
            </a:r>
            <a:endParaRPr lang="en-US" sz="1800" dirty="0">
              <a:latin typeface="Times New Roman" panose="02020603050405020304" pitchFamily="18" charset="0"/>
              <a:cs typeface="Times New Roman" panose="02020603050405020304" pitchFamily="18" charset="0"/>
            </a:endParaRPr>
          </a:p>
          <a:p>
            <a:pPr marL="114300" indent="0">
              <a:lnSpc>
                <a:spcPct val="90000"/>
              </a:lnSpc>
              <a:buNone/>
            </a:pPr>
            <a:r>
              <a:rPr lang="ru-RU" sz="1800" i="1" dirty="0">
                <a:latin typeface="Times New Roman" panose="02020603050405020304" pitchFamily="18" charset="0"/>
                <a:cs typeface="Times New Roman" panose="02020603050405020304" pitchFamily="18" charset="0"/>
              </a:rPr>
              <a:t>Великобританія </a:t>
            </a:r>
            <a:r>
              <a:rPr lang="en-US" sz="1800" dirty="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забруднені відходи</a:t>
            </a:r>
            <a:r>
              <a:rPr lang="en-US" sz="1800" dirty="0">
                <a:latin typeface="Times New Roman" panose="02020603050405020304" pitchFamily="18" charset="0"/>
                <a:cs typeface="Times New Roman" panose="02020603050405020304" pitchFamily="18" charset="0"/>
              </a:rPr>
              <a:t> </a:t>
            </a:r>
            <a:endParaRPr lang="uk-UA"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9589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755576" y="404664"/>
            <a:ext cx="7175351" cy="1152128"/>
          </a:xfrm>
        </p:spPr>
        <p:txBody>
          <a:bodyPr/>
          <a:lstStyle/>
          <a:p>
            <a:pPr marL="182880" indent="0" algn="ctr">
              <a:buNone/>
            </a:pPr>
            <a:r>
              <a:rPr lang="ru-RU" sz="3000" b="1" dirty="0">
                <a:cs typeface="Times New Roman" panose="02020603050405020304" pitchFamily="18" charset="0"/>
              </a:rPr>
              <a:t>Освіта для циркулярної економіки в школах і університетах</a:t>
            </a:r>
            <a:endParaRPr lang="uk-UA" sz="3000" b="1" dirty="0">
              <a:cs typeface="Times New Roman" panose="02020603050405020304" pitchFamily="18" charset="0"/>
            </a:endParaRPr>
          </a:p>
        </p:txBody>
      </p:sp>
      <p:sp>
        <p:nvSpPr>
          <p:cNvPr id="5" name="Прямоугольник 4"/>
          <p:cNvSpPr/>
          <p:nvPr/>
        </p:nvSpPr>
        <p:spPr>
          <a:xfrm>
            <a:off x="386960" y="1772816"/>
            <a:ext cx="7632848" cy="3970318"/>
          </a:xfrm>
          <a:prstGeom prst="rect">
            <a:avLst/>
          </a:prstGeom>
        </p:spPr>
        <p:txBody>
          <a:bodyPr wrap="square">
            <a:spAutoFit/>
          </a:bodyPr>
          <a:lstStyle/>
          <a:p>
            <a:pPr indent="457200" algn="just"/>
            <a:r>
              <a:rPr lang="ru-RU" dirty="0">
                <a:latin typeface="Times New Roman" panose="02020603050405020304" pitchFamily="18" charset="0"/>
                <a:cs typeface="Times New Roman" panose="02020603050405020304" pitchFamily="18" charset="0"/>
              </a:rPr>
              <a:t>Освіта для циркулярної економіки визначає повсякденну діяльність людини у вузькій сфері, </a:t>
            </a:r>
            <a:r>
              <a:rPr lang="ru-RU" dirty="0" err="1">
                <a:latin typeface="Times New Roman" panose="02020603050405020304" pitchFamily="18" charset="0"/>
                <a:cs typeface="Times New Roman" panose="02020603050405020304" pitchFamily="18" charset="0"/>
              </a:rPr>
              <a:t>дозволяючи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їй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робити екологічні щоденні вибори на місцевому рівні, вести стійкий образ життя. З одного боку, це дозволяє </a:t>
            </a:r>
            <a:r>
              <a:rPr lang="ru-RU" dirty="0" err="1">
                <a:latin typeface="Times New Roman" panose="02020603050405020304" pitchFamily="18" charset="0"/>
                <a:cs typeface="Times New Roman" panose="02020603050405020304" pitchFamily="18" charset="0"/>
              </a:rPr>
              <a:t>забезпечити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подальший</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інтегральний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розвиток людини, з іншого - </a:t>
            </a:r>
            <a:r>
              <a:rPr lang="ru-RU" dirty="0" err="1">
                <a:latin typeface="Times New Roman" panose="02020603050405020304" pitchFamily="18" charset="0"/>
                <a:cs typeface="Times New Roman" panose="02020603050405020304" pitchFamily="18" charset="0"/>
              </a:rPr>
              <a:t>запобігає</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екологічному</a:t>
            </a:r>
            <a:r>
              <a:rPr lang="ru-RU" dirty="0" smtClean="0">
                <a:latin typeface="Times New Roman" panose="02020603050405020304" pitchFamily="18" charset="0"/>
                <a:cs typeface="Times New Roman" panose="02020603050405020304" pitchFamily="18" charset="0"/>
              </a:rPr>
              <a:t> дисбалансу, </a:t>
            </a:r>
            <a:r>
              <a:rPr lang="ru-RU" dirty="0" err="1">
                <a:latin typeface="Times New Roman" panose="02020603050405020304" pitchFamily="18" charset="0"/>
                <a:cs typeface="Times New Roman" panose="02020603050405020304" pitchFamily="18" charset="0"/>
              </a:rPr>
              <a:t>стимулює</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екологічну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дію</a:t>
            </a:r>
            <a:r>
              <a:rPr lang="en-US"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мисли</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глобально - дій локально</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Освіта для циркулярної економіки відіграє ключову роль в процесі, що дозволяє людині стати компетентним (екологічно), розвиватися, не </a:t>
            </a:r>
            <a:r>
              <a:rPr lang="ru-RU" dirty="0" err="1">
                <a:latin typeface="Times New Roman" panose="02020603050405020304" pitchFamily="18" charset="0"/>
                <a:cs typeface="Times New Roman" panose="02020603050405020304" pitchFamily="18" charset="0"/>
              </a:rPr>
              <a:t>порушуючи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екологічну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рівновагу</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стійким і відповідальним чином. Можна сказати, що без освіти (створення більш високого рівня екологічної обізнаності) неможливо було б </a:t>
            </a:r>
            <a:r>
              <a:rPr lang="ru-RU" dirty="0" err="1" smtClean="0">
                <a:latin typeface="Times New Roman" panose="02020603050405020304" pitchFamily="18" charset="0"/>
                <a:cs typeface="Times New Roman" panose="02020603050405020304" pitchFamily="18" charset="0"/>
              </a:rPr>
              <a:t>створити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циркулярну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економіку</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indent="457200" algn="just"/>
            <a:r>
              <a:rPr lang="ru-RU" dirty="0">
                <a:latin typeface="Times New Roman" panose="02020603050405020304" pitchFamily="18" charset="0"/>
                <a:cs typeface="Times New Roman" panose="02020603050405020304" pitchFamily="18" charset="0"/>
              </a:rPr>
              <a:t>Освіта для циркулярної </a:t>
            </a:r>
            <a:r>
              <a:rPr lang="ru-RU" dirty="0" err="1">
                <a:latin typeface="Times New Roman" panose="02020603050405020304" pitchFamily="18" charset="0"/>
                <a:cs typeface="Times New Roman" panose="02020603050405020304" pitchFamily="18" charset="0"/>
              </a:rPr>
              <a:t>економіки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повинна </a:t>
            </a:r>
            <a:r>
              <a:rPr lang="ru-RU" dirty="0" err="1">
                <a:latin typeface="Times New Roman" panose="02020603050405020304" pitchFamily="18" charset="0"/>
                <a:cs typeface="Times New Roman" panose="02020603050405020304" pitchFamily="18" charset="0"/>
              </a:rPr>
              <a:t>торкнутися</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всіх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рівнів</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суспільства, а не тільки експертів. Кожен випускник середньої школи і університету повинен </a:t>
            </a:r>
            <a:r>
              <a:rPr lang="ru-RU" dirty="0" err="1" smtClean="0">
                <a:latin typeface="Times New Roman" panose="02020603050405020304" pitchFamily="18" charset="0"/>
                <a:cs typeface="Times New Roman" panose="02020603050405020304" pitchFamily="18" charset="0"/>
              </a:rPr>
              <a:t>мати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такі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знаннями</a:t>
            </a:r>
            <a:r>
              <a:rPr lang="ru-RU" dirty="0">
                <a:latin typeface="Times New Roman" panose="02020603050405020304" pitchFamily="18" charset="0"/>
                <a:cs typeface="Times New Roman" panose="02020603050405020304" pitchFamily="18" charset="0"/>
              </a:rPr>
              <a:t>, щоб кожен з них міг допомогти економіці «стати </a:t>
            </a:r>
            <a:r>
              <a:rPr lang="ru-RU" dirty="0" smtClean="0">
                <a:latin typeface="Times New Roman" panose="02020603050405020304" pitchFamily="18" charset="0"/>
                <a:cs typeface="Times New Roman" panose="02020603050405020304" pitchFamily="18" charset="0"/>
              </a:rPr>
              <a:t>циркулярною».</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6547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0126" y="116632"/>
            <a:ext cx="7848872" cy="360040"/>
          </a:xfrm>
        </p:spPr>
        <p:txBody>
          <a:bodyPr>
            <a:noAutofit/>
          </a:bodyPr>
          <a:lstStyle/>
          <a:p>
            <a:pPr marL="45720" indent="0" algn="ctr">
              <a:buNone/>
            </a:pPr>
            <a:r>
              <a:rPr lang="ru-RU" sz="3000" b="1" dirty="0" err="1">
                <a:solidFill>
                  <a:schemeClr val="tx2"/>
                </a:solidFill>
                <a:latin typeface="+mj-lt"/>
                <a:cs typeface="Times New Roman" panose="02020603050405020304" pitchFamily="18" charset="0"/>
              </a:rPr>
              <a:t>О</a:t>
            </a:r>
            <a:r>
              <a:rPr lang="ru-RU" sz="3000" b="1" dirty="0" err="1" smtClean="0">
                <a:solidFill>
                  <a:schemeClr val="tx2"/>
                </a:solidFill>
                <a:latin typeface="+mj-lt"/>
                <a:cs typeface="Times New Roman" panose="02020603050405020304" pitchFamily="18" charset="0"/>
              </a:rPr>
              <a:t>світа</a:t>
            </a:r>
            <a:r>
              <a:rPr lang="ru-RU" sz="3000" b="1" dirty="0" smtClean="0">
                <a:solidFill>
                  <a:schemeClr val="tx2"/>
                </a:solidFill>
                <a:latin typeface="+mj-lt"/>
                <a:cs typeface="Times New Roman" panose="02020603050405020304" pitchFamily="18" charset="0"/>
              </a:rPr>
              <a:t> </a:t>
            </a:r>
            <a:r>
              <a:rPr lang="ru-RU" sz="3000" b="1" dirty="0">
                <a:solidFill>
                  <a:schemeClr val="tx2"/>
                </a:solidFill>
                <a:latin typeface="+mj-lt"/>
                <a:cs typeface="Times New Roman" panose="02020603050405020304" pitchFamily="18" charset="0"/>
              </a:rPr>
              <a:t>для </a:t>
            </a:r>
            <a:r>
              <a:rPr lang="ru-RU" sz="3000" b="1" dirty="0" err="1">
                <a:solidFill>
                  <a:schemeClr val="tx2"/>
                </a:solidFill>
                <a:latin typeface="+mj-lt"/>
                <a:cs typeface="Times New Roman" panose="02020603050405020304" pitchFamily="18" charset="0"/>
              </a:rPr>
              <a:t>циркулярної</a:t>
            </a:r>
            <a:r>
              <a:rPr lang="ru-RU" sz="3000" b="1" dirty="0">
                <a:solidFill>
                  <a:schemeClr val="tx2"/>
                </a:solidFill>
                <a:latin typeface="+mj-lt"/>
                <a:cs typeface="Times New Roman" panose="02020603050405020304" pitchFamily="18" charset="0"/>
              </a:rPr>
              <a:t> </a:t>
            </a:r>
            <a:r>
              <a:rPr lang="ru-RU" sz="3000" b="1" dirty="0" err="1" smtClean="0">
                <a:solidFill>
                  <a:schemeClr val="tx2"/>
                </a:solidFill>
                <a:latin typeface="+mj-lt"/>
                <a:cs typeface="Times New Roman" panose="02020603050405020304" pitchFamily="18" charset="0"/>
              </a:rPr>
              <a:t>економіки</a:t>
            </a:r>
            <a:r>
              <a:rPr lang="ru-RU" sz="3000" b="1" dirty="0" smtClean="0">
                <a:solidFill>
                  <a:schemeClr val="tx2"/>
                </a:solidFill>
                <a:latin typeface="+mj-lt"/>
                <a:cs typeface="Times New Roman" panose="02020603050405020304" pitchFamily="18" charset="0"/>
              </a:rPr>
              <a:t>  </a:t>
            </a:r>
            <a:r>
              <a:rPr lang="ru-RU" sz="3200" b="1" dirty="0">
                <a:solidFill>
                  <a:schemeClr val="tx2"/>
                </a:solidFill>
                <a:latin typeface="+mj-lt"/>
                <a:cs typeface="Times New Roman" panose="02020603050405020304" pitchFamily="18" charset="0"/>
              </a:rPr>
              <a:t>має</a:t>
            </a:r>
            <a:r>
              <a:rPr lang="en-US" sz="3200" b="1" dirty="0">
                <a:solidFill>
                  <a:schemeClr val="tx2"/>
                </a:solidFill>
                <a:latin typeface="+mj-lt"/>
                <a:cs typeface="Times New Roman" panose="02020603050405020304" pitchFamily="18" charset="0"/>
              </a:rPr>
              <a:t>:</a:t>
            </a:r>
          </a:p>
        </p:txBody>
      </p:sp>
      <p:grpSp>
        <p:nvGrpSpPr>
          <p:cNvPr id="11" name="Группа 10"/>
          <p:cNvGrpSpPr/>
          <p:nvPr/>
        </p:nvGrpSpPr>
        <p:grpSpPr>
          <a:xfrm>
            <a:off x="611560" y="770388"/>
            <a:ext cx="7560840" cy="664652"/>
            <a:chOff x="1466773" y="1783"/>
            <a:chExt cx="5315270" cy="511859"/>
          </a:xfrm>
        </p:grpSpPr>
        <p:sp>
          <p:nvSpPr>
            <p:cNvPr id="36" name="Пятиугольник 35"/>
            <p:cNvSpPr/>
            <p:nvPr/>
          </p:nvSpPr>
          <p:spPr>
            <a:xfrm rot="10800000">
              <a:off x="1466773" y="1783"/>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37" name="Пятиугольник 4"/>
            <p:cNvSpPr/>
            <p:nvPr/>
          </p:nvSpPr>
          <p:spPr>
            <a:xfrm rot="21600000">
              <a:off x="1594738" y="1783"/>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a:solidFill>
                    <a:schemeClr val="tx1"/>
                  </a:solidFill>
                  <a:latin typeface="Times New Roman" panose="02020603050405020304" pitchFamily="18" charset="0"/>
                  <a:cs typeface="Times New Roman" panose="02020603050405020304" pitchFamily="18" charset="0"/>
                </a:rPr>
                <a:t>бути </a:t>
              </a:r>
              <a:r>
                <a:rPr lang="ru-RU" dirty="0" err="1" smtClean="0">
                  <a:solidFill>
                    <a:schemeClr val="tx1"/>
                  </a:solidFill>
                  <a:latin typeface="Times New Roman" panose="02020603050405020304" pitchFamily="18" charset="0"/>
                  <a:cs typeface="Times New Roman" panose="02020603050405020304" pitchFamily="18" charset="0"/>
                </a:rPr>
                <a:t>ши</a:t>
              </a:r>
              <a:r>
                <a:rPr lang="ru-RU" kern="1200" dirty="0" err="1" smtClean="0">
                  <a:solidFill>
                    <a:schemeClr val="tx1"/>
                  </a:solidFill>
                  <a:latin typeface="Times New Roman" panose="02020603050405020304" pitchFamily="18" charset="0"/>
                  <a:cs typeface="Times New Roman" panose="02020603050405020304" pitchFamily="18" charset="0"/>
                </a:rPr>
                <a:t>рше</a:t>
              </a:r>
              <a:r>
                <a:rPr lang="ru-RU" kern="1200" dirty="0" smtClean="0">
                  <a:solidFill>
                    <a:schemeClr val="tx1"/>
                  </a:solidFill>
                  <a:latin typeface="Times New Roman" panose="02020603050405020304" pitchFamily="18" charset="0"/>
                  <a:cs typeface="Times New Roman" panose="02020603050405020304" pitchFamily="18" charset="0"/>
                </a:rPr>
                <a:t> </a:t>
              </a:r>
              <a:r>
                <a:rPr lang="ru-RU" kern="1200" dirty="0">
                  <a:solidFill>
                    <a:schemeClr val="tx1"/>
                  </a:solidFill>
                  <a:latin typeface="Times New Roman" panose="02020603050405020304" pitchFamily="18" charset="0"/>
                  <a:cs typeface="Times New Roman" panose="02020603050405020304" pitchFamily="18" charset="0"/>
                </a:rPr>
                <a:t>ніж</a:t>
              </a:r>
              <a:r>
                <a:rPr lang="en-US" kern="1200"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можливо</a:t>
              </a:r>
              <a:r>
                <a:rPr lang="en-US" kern="1200" dirty="0">
                  <a:solidFill>
                    <a:schemeClr val="tx1"/>
                  </a:solidFill>
                  <a:latin typeface="Times New Roman" panose="02020603050405020304" pitchFamily="18" charset="0"/>
                  <a:cs typeface="Times New Roman" panose="02020603050405020304" pitchFamily="18" charset="0"/>
                </a:rPr>
                <a:t>"(</a:t>
              </a:r>
              <a:r>
                <a:rPr lang="ru-RU" kern="1200" dirty="0" smtClean="0">
                  <a:solidFill>
                    <a:schemeClr val="tx1"/>
                  </a:solidFill>
                  <a:latin typeface="Times New Roman" panose="02020603050405020304" pitchFamily="18" charset="0"/>
                  <a:cs typeface="Times New Roman" panose="02020603050405020304" pitchFamily="18" charset="0"/>
                </a:rPr>
                <a:t>креативна, </a:t>
              </a:r>
              <a:r>
                <a:rPr lang="ru-RU" kern="1200" dirty="0" err="1" smtClean="0">
                  <a:solidFill>
                    <a:schemeClr val="tx1"/>
                  </a:solidFill>
                  <a:latin typeface="Times New Roman" panose="02020603050405020304" pitchFamily="18" charset="0"/>
                  <a:cs typeface="Times New Roman" panose="02020603050405020304" pitchFamily="18" charset="0"/>
                </a:rPr>
                <a:t>інноваційна</a:t>
              </a:r>
              <a:r>
                <a:rPr lang="en-US" kern="1200" dirty="0" smtClean="0">
                  <a:solidFill>
                    <a:schemeClr val="tx1"/>
                  </a:solidFill>
                  <a:latin typeface="Times New Roman" panose="02020603050405020304" pitchFamily="18" charset="0"/>
                  <a:cs typeface="Times New Roman" panose="02020603050405020304" pitchFamily="18" charset="0"/>
                </a:rPr>
                <a:t>);</a:t>
              </a:r>
              <a:endParaRPr lang="uk-UA" kern="1200" dirty="0">
                <a:solidFill>
                  <a:schemeClr val="tx1"/>
                </a:solidFill>
              </a:endParaRPr>
            </a:p>
          </p:txBody>
        </p:sp>
      </p:grpSp>
      <p:grpSp>
        <p:nvGrpSpPr>
          <p:cNvPr id="12" name="Группа 11"/>
          <p:cNvGrpSpPr/>
          <p:nvPr/>
        </p:nvGrpSpPr>
        <p:grpSpPr>
          <a:xfrm>
            <a:off x="611560" y="1435041"/>
            <a:ext cx="7560840" cy="664652"/>
            <a:chOff x="1466773" y="666436"/>
            <a:chExt cx="5315270" cy="511859"/>
          </a:xfrm>
        </p:grpSpPr>
        <p:sp>
          <p:nvSpPr>
            <p:cNvPr id="34" name="Пятиугольник 33"/>
            <p:cNvSpPr/>
            <p:nvPr/>
          </p:nvSpPr>
          <p:spPr>
            <a:xfrm rot="10800000">
              <a:off x="1466773" y="666436"/>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35" name="Пятиугольник 6"/>
            <p:cNvSpPr/>
            <p:nvPr/>
          </p:nvSpPr>
          <p:spPr>
            <a:xfrm rot="21600000">
              <a:off x="1594738" y="666436"/>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err="1">
                  <a:latin typeface="Times New Roman" panose="02020603050405020304" pitchFamily="18" charset="0"/>
                  <a:cs typeface="Times New Roman" panose="02020603050405020304" pitchFamily="18" charset="0"/>
                </a:rPr>
                <a:t>сприяти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системному </a:t>
              </a:r>
              <a:r>
                <a:rPr lang="ru-RU" dirty="0" err="1" smtClean="0">
                  <a:latin typeface="Times New Roman" panose="02020603050405020304" pitchFamily="18" charset="0"/>
                  <a:cs typeface="Times New Roman" panose="02020603050405020304" pitchFamily="18" charset="0"/>
                </a:rPr>
                <a:t>мисленню</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розуміння того, </a:t>
              </a:r>
              <a:r>
                <a:rPr lang="ru-RU" dirty="0" smtClean="0">
                  <a:latin typeface="Times New Roman" panose="02020603050405020304" pitchFamily="18" charset="0"/>
                  <a:cs typeface="Times New Roman" panose="02020603050405020304" pitchFamily="18" charset="0"/>
                </a:rPr>
                <a:t>як </a:t>
              </a:r>
              <a:r>
                <a:rPr lang="ru-RU" dirty="0" err="1" smtClean="0">
                  <a:latin typeface="Times New Roman" panose="02020603050405020304" pitchFamily="18" charset="0"/>
                  <a:cs typeface="Times New Roman" panose="02020603050405020304" pitchFamily="18" charset="0"/>
                </a:rPr>
                <a:t>довкілля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економіка, суспільство і культура взаємопов'язані</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3" name="Группа 12"/>
          <p:cNvGrpSpPr/>
          <p:nvPr/>
        </p:nvGrpSpPr>
        <p:grpSpPr>
          <a:xfrm>
            <a:off x="611560" y="2099694"/>
            <a:ext cx="7560840" cy="664652"/>
            <a:chOff x="1466773" y="1331089"/>
            <a:chExt cx="5315270" cy="511859"/>
          </a:xfrm>
        </p:grpSpPr>
        <p:sp>
          <p:nvSpPr>
            <p:cNvPr id="32" name="Пятиугольник 31"/>
            <p:cNvSpPr/>
            <p:nvPr/>
          </p:nvSpPr>
          <p:spPr>
            <a:xfrm rot="10800000">
              <a:off x="1466773" y="1331089"/>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33" name="Пятиугольник 8"/>
            <p:cNvSpPr/>
            <p:nvPr/>
          </p:nvSpPr>
          <p:spPr>
            <a:xfrm rot="21600000">
              <a:off x="1594738" y="1331089"/>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err="1">
                  <a:latin typeface="Times New Roman" panose="02020603050405020304" pitchFamily="18" charset="0"/>
                  <a:cs typeface="Times New Roman" panose="02020603050405020304" pitchFamily="18" charset="0"/>
                </a:rPr>
                <a:t>культивувати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циркулярне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мислення (дослідження циклів в навколишньому середовищі і </a:t>
              </a:r>
              <a:r>
                <a:rPr lang="ru-RU" dirty="0" err="1" smtClean="0">
                  <a:latin typeface="Times New Roman" panose="02020603050405020304" pitchFamily="18" charset="0"/>
                  <a:cs typeface="Times New Roman" panose="02020603050405020304" pitchFamily="18" charset="0"/>
                </a:rPr>
                <a:t>житті</a:t>
              </a:r>
              <a:r>
                <a:rPr lang="ru-RU" dirty="0" smtClean="0">
                  <a:latin typeface="Times New Roman" panose="02020603050405020304" pitchFamily="18" charset="0"/>
                  <a:cs typeface="Times New Roman" panose="02020603050405020304" pitchFamily="18" charset="0"/>
                </a:rPr>
                <a:t>)</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4" name="Группа 13"/>
          <p:cNvGrpSpPr/>
          <p:nvPr/>
        </p:nvGrpSpPr>
        <p:grpSpPr>
          <a:xfrm>
            <a:off x="611560" y="2764346"/>
            <a:ext cx="7560840" cy="664652"/>
            <a:chOff x="1466773" y="1995741"/>
            <a:chExt cx="5315270" cy="511859"/>
          </a:xfrm>
        </p:grpSpPr>
        <p:sp>
          <p:nvSpPr>
            <p:cNvPr id="30" name="Пятиугольник 29"/>
            <p:cNvSpPr/>
            <p:nvPr/>
          </p:nvSpPr>
          <p:spPr>
            <a:xfrm rot="10800000">
              <a:off x="1466773" y="1995741"/>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31" name="Пятиугольник 10"/>
            <p:cNvSpPr/>
            <p:nvPr/>
          </p:nvSpPr>
          <p:spPr>
            <a:xfrm rot="21600000">
              <a:off x="1594738" y="1995741"/>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a:latin typeface="Times New Roman" panose="02020603050405020304" pitchFamily="18" charset="0"/>
                  <a:cs typeface="Times New Roman" panose="02020603050405020304" pitchFamily="18" charset="0"/>
                </a:rPr>
                <a:t>культивувати соціальну і екологічну </a:t>
              </a:r>
              <a:r>
                <a:rPr lang="ru-RU" dirty="0" smtClean="0">
                  <a:latin typeface="Times New Roman" panose="02020603050405020304" pitchFamily="18" charset="0"/>
                  <a:cs typeface="Times New Roman" panose="02020603050405020304" pitchFamily="18" charset="0"/>
                </a:rPr>
                <a:t>відповідальність</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5" name="Группа 14"/>
          <p:cNvGrpSpPr/>
          <p:nvPr/>
        </p:nvGrpSpPr>
        <p:grpSpPr>
          <a:xfrm>
            <a:off x="611560" y="3428999"/>
            <a:ext cx="7560840" cy="664652"/>
            <a:chOff x="1466773" y="2660394"/>
            <a:chExt cx="5315270" cy="511859"/>
          </a:xfrm>
        </p:grpSpPr>
        <p:sp>
          <p:nvSpPr>
            <p:cNvPr id="28" name="Пятиугольник 27"/>
            <p:cNvSpPr/>
            <p:nvPr/>
          </p:nvSpPr>
          <p:spPr>
            <a:xfrm rot="10800000">
              <a:off x="1466773" y="2660394"/>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29" name="Пятиугольник 12"/>
            <p:cNvSpPr/>
            <p:nvPr/>
          </p:nvSpPr>
          <p:spPr>
            <a:xfrm rot="21600000">
              <a:off x="1594738" y="2660394"/>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a:latin typeface="Times New Roman" panose="02020603050405020304" pitchFamily="18" charset="0"/>
                  <a:cs typeface="Times New Roman" panose="02020603050405020304" pitchFamily="18" charset="0"/>
                </a:rPr>
                <a:t>підготувати «глобальних </a:t>
              </a:r>
              <a:r>
                <a:rPr lang="ru-RU" dirty="0" smtClean="0">
                  <a:latin typeface="Times New Roman" panose="02020603050405020304" pitchFamily="18" charset="0"/>
                  <a:cs typeface="Times New Roman" panose="02020603050405020304" pitchFamily="18" charset="0"/>
                </a:rPr>
                <a:t>громадян »</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6" name="Группа 15"/>
          <p:cNvGrpSpPr/>
          <p:nvPr/>
        </p:nvGrpSpPr>
        <p:grpSpPr>
          <a:xfrm>
            <a:off x="611560" y="4093652"/>
            <a:ext cx="7560840" cy="664652"/>
            <a:chOff x="1466773" y="3325047"/>
            <a:chExt cx="5315270" cy="511859"/>
          </a:xfrm>
        </p:grpSpPr>
        <p:sp>
          <p:nvSpPr>
            <p:cNvPr id="26" name="Пятиугольник 25"/>
            <p:cNvSpPr/>
            <p:nvPr/>
          </p:nvSpPr>
          <p:spPr>
            <a:xfrm rot="10800000">
              <a:off x="1466773" y="3325047"/>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27" name="Пятиугольник 14"/>
            <p:cNvSpPr/>
            <p:nvPr/>
          </p:nvSpPr>
          <p:spPr>
            <a:xfrm rot="21600000">
              <a:off x="1594738" y="3325047"/>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a:latin typeface="Times New Roman" panose="02020603050405020304" pitchFamily="18" charset="0"/>
                  <a:cs typeface="Times New Roman" panose="02020603050405020304" pitchFamily="18" charset="0"/>
                </a:rPr>
                <a:t>бути інтегруючими - інтегрувати різні знання, різний</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досвід, різні точки зору</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7" name="Группа 16"/>
          <p:cNvGrpSpPr/>
          <p:nvPr/>
        </p:nvGrpSpPr>
        <p:grpSpPr>
          <a:xfrm>
            <a:off x="611560" y="4758304"/>
            <a:ext cx="7560840" cy="664652"/>
            <a:chOff x="1466773" y="3989699"/>
            <a:chExt cx="5315270" cy="511859"/>
          </a:xfrm>
        </p:grpSpPr>
        <p:sp>
          <p:nvSpPr>
            <p:cNvPr id="24" name="Пятиугольник 23"/>
            <p:cNvSpPr/>
            <p:nvPr/>
          </p:nvSpPr>
          <p:spPr>
            <a:xfrm rot="10800000">
              <a:off x="1466773" y="3989699"/>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25" name="Пятиугольник 16"/>
            <p:cNvSpPr/>
            <p:nvPr/>
          </p:nvSpPr>
          <p:spPr>
            <a:xfrm rot="21600000">
              <a:off x="1594738" y="3989699"/>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err="1">
                  <a:latin typeface="Times New Roman" panose="02020603050405020304" pitchFamily="18" charset="0"/>
                  <a:cs typeface="Times New Roman" panose="02020603050405020304" pitchFamily="18" charset="0"/>
                </a:rPr>
                <a:t>виявити</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інтегральний</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зв'язок між окремими питаннями / діями і соціальними проблемами</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8" name="Группа 17"/>
          <p:cNvGrpSpPr/>
          <p:nvPr/>
        </p:nvGrpSpPr>
        <p:grpSpPr>
          <a:xfrm>
            <a:off x="611560" y="5422957"/>
            <a:ext cx="7560840" cy="664652"/>
            <a:chOff x="1466773" y="4654352"/>
            <a:chExt cx="5315270" cy="511859"/>
          </a:xfrm>
        </p:grpSpPr>
        <p:sp>
          <p:nvSpPr>
            <p:cNvPr id="22" name="Пятиугольник 21"/>
            <p:cNvSpPr/>
            <p:nvPr/>
          </p:nvSpPr>
          <p:spPr>
            <a:xfrm rot="10800000">
              <a:off x="1466773" y="4654352"/>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23" name="Пятиугольник 18"/>
            <p:cNvSpPr/>
            <p:nvPr/>
          </p:nvSpPr>
          <p:spPr>
            <a:xfrm rot="21600000">
              <a:off x="1594738" y="4654352"/>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a:latin typeface="Times New Roman" panose="02020603050405020304" pitchFamily="18" charset="0"/>
                  <a:cs typeface="Times New Roman" panose="02020603050405020304" pitchFamily="18" charset="0"/>
                </a:rPr>
                <a:t>бути </a:t>
              </a:r>
              <a:r>
                <a:rPr lang="ru-RU" dirty="0" err="1" smtClean="0">
                  <a:latin typeface="Times New Roman" panose="02020603050405020304" pitchFamily="18" charset="0"/>
                  <a:cs typeface="Times New Roman" panose="02020603050405020304" pitchFamily="18" charset="0"/>
                </a:rPr>
                <a:t>дослідницькою</a:t>
              </a:r>
              <a:endParaRPr lang="uk-UA" kern="1200" dirty="0">
                <a:solidFill>
                  <a:schemeClr val="tx1"/>
                </a:solidFill>
                <a:latin typeface="Times New Roman" panose="02020603050405020304" pitchFamily="18" charset="0"/>
                <a:cs typeface="Times New Roman" panose="02020603050405020304" pitchFamily="18" charset="0"/>
              </a:endParaRPr>
            </a:p>
          </p:txBody>
        </p:sp>
      </p:grpSp>
      <p:grpSp>
        <p:nvGrpSpPr>
          <p:cNvPr id="19" name="Группа 18"/>
          <p:cNvGrpSpPr/>
          <p:nvPr/>
        </p:nvGrpSpPr>
        <p:grpSpPr>
          <a:xfrm>
            <a:off x="611560" y="6087610"/>
            <a:ext cx="7560840" cy="664652"/>
            <a:chOff x="1466773" y="5319005"/>
            <a:chExt cx="5315270" cy="511859"/>
          </a:xfrm>
        </p:grpSpPr>
        <p:sp>
          <p:nvSpPr>
            <p:cNvPr id="20" name="Пятиугольник 19"/>
            <p:cNvSpPr/>
            <p:nvPr/>
          </p:nvSpPr>
          <p:spPr>
            <a:xfrm rot="10800000">
              <a:off x="1466773" y="5319005"/>
              <a:ext cx="5315270" cy="511859"/>
            </a:xfrm>
            <a:prstGeom prst="homePlate">
              <a:avLst/>
            </a:prstGeom>
          </p:spPr>
          <p:style>
            <a:lnRef idx="1">
              <a:schemeClr val="accent1"/>
            </a:lnRef>
            <a:fillRef idx="2">
              <a:schemeClr val="accent1"/>
            </a:fillRef>
            <a:effectRef idx="1">
              <a:schemeClr val="accent1"/>
            </a:effectRef>
            <a:fontRef idx="minor">
              <a:schemeClr val="dk1"/>
            </a:fontRef>
          </p:style>
        </p:sp>
        <p:sp>
          <p:nvSpPr>
            <p:cNvPr id="21" name="Пятиугольник 20"/>
            <p:cNvSpPr/>
            <p:nvPr/>
          </p:nvSpPr>
          <p:spPr>
            <a:xfrm rot="21600000">
              <a:off x="1594738" y="5319005"/>
              <a:ext cx="5187305" cy="511859"/>
            </a:xfrm>
            <a:prstGeom prst="rect">
              <a:avLst/>
            </a:prstGeom>
          </p:spPr>
          <p:style>
            <a:lnRef idx="1">
              <a:schemeClr val="accent1"/>
            </a:lnRef>
            <a:fillRef idx="2">
              <a:schemeClr val="accent1"/>
            </a:fillRef>
            <a:effectRef idx="1">
              <a:schemeClr val="accent1"/>
            </a:effectRef>
            <a:fontRef idx="minor">
              <a:schemeClr val="dk1"/>
            </a:fontRef>
          </p:style>
          <p:txBody>
            <a:bodyPr spcFirstLastPara="0" vert="horz" wrap="square" lIns="225716" tIns="41910" rIns="78232" bIns="41910" numCol="1" spcCol="1270" anchor="ctr" anchorCtr="0">
              <a:noAutofit/>
            </a:bodyPr>
            <a:lstStyle/>
            <a:p>
              <a:pPr lvl="0" algn="ctr" defTabSz="488950">
                <a:lnSpc>
                  <a:spcPct val="90000"/>
                </a:lnSpc>
                <a:spcBef>
                  <a:spcPct val="0"/>
                </a:spcBef>
                <a:spcAft>
                  <a:spcPct val="35000"/>
                </a:spcAft>
              </a:pPr>
              <a:r>
                <a:rPr lang="ru-RU" dirty="0">
                  <a:latin typeface="Times New Roman" panose="02020603050405020304" pitchFamily="18" charset="0"/>
                  <a:cs typeface="Times New Roman" panose="02020603050405020304" pitchFamily="18" charset="0"/>
                </a:rPr>
                <a:t>зміцнювати довіру і відкритість</a:t>
              </a:r>
              <a:endParaRPr lang="uk-UA" kern="1200" dirty="0">
                <a:solidFill>
                  <a:schemeClr val="tx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3872914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48680"/>
            <a:ext cx="8064896" cy="1143000"/>
          </a:xfrm>
        </p:spPr>
        <p:txBody>
          <a:bodyPr/>
          <a:lstStyle/>
          <a:p>
            <a:pPr algn="ctr"/>
            <a:r>
              <a:rPr lang="ru-RU" sz="4000" b="1" dirty="0" err="1"/>
              <a:t>М</a:t>
            </a:r>
            <a:r>
              <a:rPr lang="ru-RU" sz="4000" b="1" dirty="0" err="1" smtClean="0"/>
              <a:t>атриця</a:t>
            </a:r>
            <a:r>
              <a:rPr lang="ru-RU" sz="4000" b="1" dirty="0" smtClean="0"/>
              <a:t> </a:t>
            </a:r>
            <a:r>
              <a:rPr lang="ru-RU" sz="4000" b="1" dirty="0" err="1" smtClean="0"/>
              <a:t>компетенцій</a:t>
            </a:r>
            <a:endParaRPr lang="uk-UA" sz="4000" b="1" dirty="0"/>
          </a:p>
        </p:txBody>
      </p:sp>
      <p:sp>
        <p:nvSpPr>
          <p:cNvPr id="3" name="Объект 2"/>
          <p:cNvSpPr>
            <a:spLocks noGrp="1"/>
          </p:cNvSpPr>
          <p:nvPr>
            <p:ph idx="1"/>
          </p:nvPr>
        </p:nvSpPr>
        <p:spPr>
          <a:xfrm>
            <a:off x="467544" y="1916832"/>
            <a:ext cx="7560840" cy="4464496"/>
          </a:xfrm>
        </p:spPr>
        <p:txBody>
          <a:bodyPr>
            <a:normAutofit/>
          </a:bodyPr>
          <a:lstStyle/>
          <a:p>
            <a:pPr marL="45720" indent="457200" algn="just">
              <a:buNone/>
            </a:pPr>
            <a:r>
              <a:rPr lang="ru-RU" dirty="0">
                <a:latin typeface="Times New Roman" panose="02020603050405020304" pitchFamily="18" charset="0"/>
                <a:cs typeface="Times New Roman" panose="02020603050405020304" pitchFamily="18" charset="0"/>
              </a:rPr>
              <a:t>Для зміни стилю мислення була розроблена </a:t>
            </a:r>
            <a:r>
              <a:rPr lang="ru-RU" dirty="0" err="1">
                <a:latin typeface="Times New Roman" panose="02020603050405020304" pitchFamily="18" charset="0"/>
                <a:cs typeface="Times New Roman" panose="02020603050405020304" pitchFamily="18" charset="0"/>
              </a:rPr>
              <a:t>матриця</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компетентностей, </a:t>
            </a:r>
            <a:r>
              <a:rPr lang="ru-RU" dirty="0">
                <a:latin typeface="Times New Roman" panose="02020603050405020304" pitchFamily="18" charset="0"/>
                <a:cs typeface="Times New Roman" panose="02020603050405020304" pitchFamily="18" charset="0"/>
              </a:rPr>
              <a:t>яка складається з п'яти рівнів навчання. </a:t>
            </a:r>
            <a:r>
              <a:rPr lang="ru-RU" dirty="0" err="1" smtClean="0">
                <a:latin typeface="Times New Roman" panose="02020603050405020304" pitchFamily="18" charset="0"/>
                <a:cs typeface="Times New Roman" panose="02020603050405020304" pitchFamily="18" charset="0"/>
              </a:rPr>
              <a:t>Матриця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відрізняється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між</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різними рівнями глибиною розуміння і </a:t>
            </a:r>
            <a:r>
              <a:rPr lang="ru-RU" dirty="0" smtClean="0">
                <a:latin typeface="Times New Roman" panose="02020603050405020304" pitchFamily="18" charset="0"/>
                <a:cs typeface="Times New Roman" panose="02020603050405020304" pitchFamily="18" charset="0"/>
              </a:rPr>
              <a:t>стилем </a:t>
            </a:r>
            <a:r>
              <a:rPr lang="ru-RU" dirty="0">
                <a:latin typeface="Times New Roman" panose="02020603050405020304" pitchFamily="18" charset="0"/>
                <a:cs typeface="Times New Roman" panose="02020603050405020304" pitchFamily="18" charset="0"/>
              </a:rPr>
              <a:t>мислення, що розвиваються за допомогою різних способів навчання: </a:t>
            </a:r>
            <a:r>
              <a:rPr lang="ru-RU" dirty="0" err="1" smtClean="0">
                <a:latin typeface="Times New Roman" panose="02020603050405020304" pitchFamily="18" charset="0"/>
                <a:cs typeface="Times New Roman" panose="02020603050405020304" pitchFamily="18" charset="0"/>
              </a:rPr>
              <a:t>знання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дії</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і </a:t>
            </a:r>
            <a:r>
              <a:rPr lang="ru-RU" dirty="0" err="1" smtClean="0">
                <a:latin typeface="Times New Roman" panose="02020603050405020304" pitchFamily="18" charset="0"/>
                <a:cs typeface="Times New Roman" panose="02020603050405020304" pitchFamily="18" charset="0"/>
              </a:rPr>
              <a:t>почуття</a:t>
            </a:r>
            <a:r>
              <a:rPr lang="ru-RU" dirty="0" smtClean="0">
                <a:latin typeface="Times New Roman" panose="02020603050405020304" pitchFamily="18" charset="0"/>
                <a:cs typeface="Times New Roman" panose="02020603050405020304" pitchFamily="18" charset="0"/>
              </a:rPr>
              <a:t>. </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55002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9" y="565143"/>
            <a:ext cx="8362950" cy="535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74821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16632"/>
            <a:ext cx="7912260" cy="2232248"/>
          </a:xfrm>
        </p:spPr>
        <p:txBody>
          <a:bodyPr>
            <a:normAutofit/>
          </a:bodyPr>
          <a:lstStyle/>
          <a:p>
            <a:pPr marL="45720" indent="457200" algn="just">
              <a:buNone/>
            </a:pPr>
            <a:r>
              <a:rPr lang="ru-RU" sz="2000" dirty="0">
                <a:latin typeface="Times New Roman" panose="02020603050405020304" pitchFamily="18" charset="0"/>
                <a:cs typeface="Times New Roman" panose="02020603050405020304" pitchFamily="18" charset="0"/>
              </a:rPr>
              <a:t>Важливим для будь-якого навчального </a:t>
            </a:r>
            <a:r>
              <a:rPr lang="ru-RU" sz="2000" dirty="0" smtClean="0">
                <a:latin typeface="Times New Roman" panose="02020603050405020304" pitchFamily="18" charset="0"/>
                <a:cs typeface="Times New Roman" panose="02020603050405020304" pitchFamily="18" charset="0"/>
              </a:rPr>
              <a:t>процесу є </a:t>
            </a:r>
            <a:r>
              <a:rPr lang="ru-RU" sz="2000" dirty="0">
                <a:latin typeface="Times New Roman" panose="02020603050405020304" pitchFamily="18" charset="0"/>
                <a:cs typeface="Times New Roman" panose="02020603050405020304" pitchFamily="18" charset="0"/>
              </a:rPr>
              <a:t>взаємодія з </a:t>
            </a:r>
            <a:r>
              <a:rPr lang="ru-RU" sz="2000" dirty="0" smtClean="0">
                <a:latin typeface="Times New Roman" panose="02020603050405020304" pitchFamily="18" charset="0"/>
                <a:cs typeface="Times New Roman" panose="02020603050405020304" pitchFamily="18" charset="0"/>
              </a:rPr>
              <a:t>циркулярною </a:t>
            </a:r>
            <a:r>
              <a:rPr lang="ru-RU" sz="2000" dirty="0">
                <a:latin typeface="Times New Roman" panose="02020603050405020304" pitchFamily="18" charset="0"/>
                <a:cs typeface="Times New Roman" panose="02020603050405020304" pitchFamily="18" charset="0"/>
              </a:rPr>
              <a:t>економікою. </a:t>
            </a:r>
            <a:r>
              <a:rPr lang="ru-RU" sz="2000" dirty="0" smtClean="0">
                <a:latin typeface="Times New Roman" panose="02020603050405020304" pitchFamily="18" charset="0"/>
                <a:cs typeface="Times New Roman" panose="02020603050405020304" pitchFamily="18" charset="0"/>
              </a:rPr>
              <a:t>Вона повинна </a:t>
            </a:r>
            <a:r>
              <a:rPr lang="ru-RU" sz="2000" dirty="0" err="1" smtClean="0">
                <a:latin typeface="Times New Roman" panose="02020603050405020304" pitchFamily="18" charset="0"/>
                <a:cs typeface="Times New Roman" panose="02020603050405020304" pitchFamily="18" charset="0"/>
              </a:rPr>
              <a:t>залучати</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учнів до предмету. Звичайно, це можна зробити різними способами. Грунтуючись на </a:t>
            </a:r>
            <a:r>
              <a:rPr lang="ru-RU" sz="2000" dirty="0" err="1">
                <a:latin typeface="Times New Roman" panose="02020603050405020304" pitchFamily="18" charset="0"/>
                <a:cs typeface="Times New Roman" panose="02020603050405020304" pitchFamily="18" charset="0"/>
              </a:rPr>
              <a:t>матриці</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компетентностей </a:t>
            </a:r>
            <a:r>
              <a:rPr lang="ru-RU" sz="2000" dirty="0">
                <a:latin typeface="Times New Roman" panose="02020603050405020304" pitchFamily="18" charset="0"/>
                <a:cs typeface="Times New Roman" panose="02020603050405020304" pitchFamily="18" charset="0"/>
              </a:rPr>
              <a:t>і принципах навчання, був розроблений дидактичний </a:t>
            </a:r>
            <a:r>
              <a:rPr lang="ru-RU" sz="2000" dirty="0" err="1">
                <a:latin typeface="Times New Roman" panose="02020603050405020304" pitchFamily="18" charset="0"/>
                <a:cs typeface="Times New Roman" panose="02020603050405020304" pitchFamily="18" charset="0"/>
              </a:rPr>
              <a:t>підхід</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для </a:t>
            </a:r>
            <a:r>
              <a:rPr lang="ru-RU" sz="2000" dirty="0" err="1" smtClean="0">
                <a:latin typeface="Times New Roman" panose="02020603050405020304" pitchFamily="18" charset="0"/>
                <a:cs typeface="Times New Roman" panose="02020603050405020304" pitchFamily="18" charset="0"/>
              </a:rPr>
              <a:t>ThreeC</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що</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візуалізує процес </a:t>
            </a:r>
            <a:r>
              <a:rPr lang="ru-RU" sz="2000" dirty="0" err="1">
                <a:latin typeface="Times New Roman" panose="02020603050405020304" pitchFamily="18" charset="0"/>
                <a:cs typeface="Times New Roman" panose="02020603050405020304" pitchFamily="18" charset="0"/>
              </a:rPr>
              <a:t>навчання</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у восьми </a:t>
            </a:r>
            <a:r>
              <a:rPr lang="ru-RU" sz="2000" dirty="0" err="1" smtClean="0">
                <a:latin typeface="Times New Roman" panose="02020603050405020304" pitchFamily="18" charset="0"/>
                <a:cs typeface="Times New Roman" panose="02020603050405020304" pitchFamily="18" charset="0"/>
              </a:rPr>
              <a:t>подальших</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кроках</a:t>
            </a:r>
            <a:endParaRPr lang="uk-UA" sz="2000" dirty="0">
              <a:latin typeface="Times New Roman" panose="02020603050405020304" pitchFamily="18" charset="0"/>
              <a:cs typeface="Times New Roman" panose="02020603050405020304" pitchFamily="18" charset="0"/>
            </a:endParaRPr>
          </a:p>
        </p:txBody>
      </p:sp>
      <p:graphicFrame>
        <p:nvGraphicFramePr>
          <p:cNvPr id="2" name="Схема 1"/>
          <p:cNvGraphicFramePr/>
          <p:nvPr>
            <p:extLst>
              <p:ext uri="{D42A27DB-BD31-4B8C-83A1-F6EECF244321}">
                <p14:modId xmlns:p14="http://schemas.microsoft.com/office/powerpoint/2010/main" val="2968624658"/>
              </p:ext>
            </p:extLst>
          </p:nvPr>
        </p:nvGraphicFramePr>
        <p:xfrm>
          <a:off x="179512" y="2054633"/>
          <a:ext cx="7920880" cy="47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60797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772816"/>
            <a:ext cx="7848872" cy="4824536"/>
          </a:xfrm>
        </p:spPr>
        <p:txBody>
          <a:bodyPr>
            <a:normAutofit/>
          </a:bodyPr>
          <a:lstStyle/>
          <a:p>
            <a:pPr marL="45720" indent="457200" algn="just">
              <a:buNone/>
            </a:pPr>
            <a:r>
              <a:rPr lang="ru-RU" dirty="0">
                <a:latin typeface="Times New Roman" panose="02020603050405020304" pitchFamily="18" charset="0"/>
                <a:cs typeface="Times New Roman" panose="02020603050405020304" pitchFamily="18" charset="0"/>
              </a:rPr>
              <a:t>Що стосується методів навчання і контексту навчання, </a:t>
            </a:r>
            <a:r>
              <a:rPr lang="ru-RU" dirty="0" smtClean="0">
                <a:latin typeface="Times New Roman" panose="02020603050405020304" pitchFamily="18" charset="0"/>
                <a:cs typeface="Times New Roman" panose="02020603050405020304" pitchFamily="18" charset="0"/>
              </a:rPr>
              <a:t>то </a:t>
            </a:r>
            <a:r>
              <a:rPr lang="ru-RU" dirty="0" err="1" smtClean="0">
                <a:latin typeface="Times New Roman" panose="02020603050405020304" pitchFamily="18" charset="0"/>
                <a:cs typeface="Times New Roman" panose="02020603050405020304" pitchFamily="18" charset="0"/>
              </a:rPr>
              <a:t>освіта</a:t>
            </a:r>
            <a:r>
              <a:rPr lang="ru-RU" dirty="0" smtClean="0">
                <a:latin typeface="Times New Roman" panose="02020603050405020304" pitchFamily="18" charset="0"/>
                <a:cs typeface="Times New Roman" panose="02020603050405020304" pitchFamily="18" charset="0"/>
              </a:rPr>
              <a:t>, яка </a:t>
            </a:r>
            <a:r>
              <a:rPr lang="ru-RU" dirty="0">
                <a:latin typeface="Times New Roman" panose="02020603050405020304" pitchFamily="18" charset="0"/>
                <a:cs typeface="Times New Roman" panose="02020603050405020304" pitchFamily="18" charset="0"/>
              </a:rPr>
              <a:t>підтримує перехід до </a:t>
            </a:r>
            <a:r>
              <a:rPr lang="ru-RU" dirty="0" err="1" smtClean="0">
                <a:latin typeface="Times New Roman" panose="02020603050405020304" pitchFamily="18" charset="0"/>
                <a:cs typeface="Times New Roman" panose="02020603050405020304" pitchFamily="18" charset="0"/>
              </a:rPr>
              <a:t>циркулярної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економіки</a:t>
            </a:r>
            <a:r>
              <a:rPr lang="ru-RU" dirty="0" smtClean="0">
                <a:latin typeface="Times New Roman" panose="02020603050405020304" pitchFamily="18" charset="0"/>
                <a:cs typeface="Times New Roman" panose="02020603050405020304" pitchFamily="18" charset="0"/>
              </a:rPr>
              <a:t>, повинна мати </a:t>
            </a:r>
            <a:r>
              <a:rPr lang="ru-RU" dirty="0">
                <a:latin typeface="Times New Roman" panose="02020603050405020304" pitchFamily="18" charset="0"/>
                <a:cs typeface="Times New Roman" panose="02020603050405020304" pitchFamily="18" charset="0"/>
              </a:rPr>
              <a:t>відношення до </a:t>
            </a:r>
            <a:r>
              <a:rPr lang="ru-RU" dirty="0" err="1" smtClean="0">
                <a:latin typeface="Times New Roman" panose="02020603050405020304" pitchFamily="18" charset="0"/>
                <a:cs typeface="Times New Roman" panose="02020603050405020304" pitchFamily="18" charset="0"/>
              </a:rPr>
              <a:t>особистого</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життя учнів, пов'язуючи їх з їх досвідом; </a:t>
            </a:r>
            <a:r>
              <a:rPr lang="ru-RU" dirty="0" smtClean="0">
                <a:latin typeface="Times New Roman" panose="02020603050405020304" pitchFamily="18" charset="0"/>
                <a:cs typeface="Times New Roman" panose="02020603050405020304" pitchFamily="18" charset="0"/>
              </a:rPr>
              <a:t>включати </a:t>
            </a:r>
            <a:r>
              <a:rPr lang="ru-RU" dirty="0">
                <a:latin typeface="Times New Roman" panose="02020603050405020304" pitchFamily="18" charset="0"/>
                <a:cs typeface="Times New Roman" panose="02020603050405020304" pitchFamily="18" charset="0"/>
              </a:rPr>
              <a:t>в себе демократичний діалог і групову роботу з удосконалення навичок активного громадянства; і мобілізувати почуття і бажання щось зробити (прихильність і </a:t>
            </a:r>
            <a:r>
              <a:rPr lang="ru-RU" dirty="0" err="1">
                <a:latin typeface="Times New Roman" panose="02020603050405020304" pitchFamily="18" charset="0"/>
                <a:cs typeface="Times New Roman" panose="02020603050405020304" pitchFamily="18" charset="0"/>
              </a:rPr>
              <a:t>зв'язок</a:t>
            </a:r>
            <a:r>
              <a:rPr lang="ru-RU"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583805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252536" y="2852936"/>
            <a:ext cx="9289032" cy="1143000"/>
          </a:xfrm>
          <a:prstGeom prst="rect">
            <a:avLst/>
          </a:prstGeom>
        </p:spPr>
        <p:txBody>
          <a:bodyPr vert="horz" lIns="91440" tIns="45720" rIns="91440" bIns="45720" rtlCol="0" anchor="ct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ru-RU"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майбутнє відходів</a:t>
            </a:r>
            <a:endParaRPr lang="uk-UA"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6618833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13101" y="76142"/>
            <a:ext cx="3804365" cy="553998"/>
          </a:xfrm>
          <a:prstGeom prst="rect">
            <a:avLst/>
          </a:prstGeom>
          <a:noFill/>
        </p:spPr>
        <p:txBody>
          <a:bodyPr wrap="square" lIns="91440" tIns="45720" rIns="91440" bIns="45720">
            <a:spAutoFit/>
          </a:bodyPr>
          <a:lstStyle/>
          <a:p>
            <a:pPr algn="ctr"/>
            <a:r>
              <a:rPr lang="ru-RU" sz="3000" b="1" cap="none" spc="0" dirty="0" smtClean="0">
                <a:ln w="1905"/>
                <a:solidFill>
                  <a:schemeClr val="tx2"/>
                </a:solidFill>
                <a:effectLst>
                  <a:innerShdw blurRad="69850" dist="43180" dir="5400000">
                    <a:srgbClr val="000000">
                      <a:alpha val="65000"/>
                    </a:srgbClr>
                  </a:innerShdw>
                </a:effectLst>
                <a:latin typeface="+mj-lt"/>
              </a:rPr>
              <a:t>Головні тренди</a:t>
            </a:r>
            <a:endParaRPr lang="ru-RU" sz="3000" b="1" cap="none" spc="0" dirty="0">
              <a:ln w="1905"/>
              <a:solidFill>
                <a:schemeClr val="tx2"/>
              </a:solidFill>
              <a:effectLst>
                <a:innerShdw blurRad="69850" dist="43180" dir="5400000">
                  <a:srgbClr val="000000">
                    <a:alpha val="65000"/>
                  </a:srgbClr>
                </a:innerShdw>
              </a:effectLst>
              <a:latin typeface="+mj-lt"/>
            </a:endParaRPr>
          </a:p>
        </p:txBody>
      </p:sp>
      <p:sp>
        <p:nvSpPr>
          <p:cNvPr id="5" name="Прямоугольник 4"/>
          <p:cNvSpPr/>
          <p:nvPr/>
        </p:nvSpPr>
        <p:spPr>
          <a:xfrm>
            <a:off x="0" y="1628800"/>
            <a:ext cx="3261673" cy="4555093"/>
          </a:xfrm>
          <a:prstGeom prst="rect">
            <a:avLst/>
          </a:prstGeom>
        </p:spPr>
        <p:txBody>
          <a:bodyPr wrap="square">
            <a:spAutoFit/>
          </a:bodyPr>
          <a:lstStyle/>
          <a:p>
            <a:endParaRPr lang="en-US" sz="2000" dirty="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2</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Склад відходів буде змінюватися</a:t>
            </a:r>
          </a:p>
          <a:p>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У міру зростання </a:t>
            </a:r>
            <a:r>
              <a:rPr lang="ru-RU" dirty="0" smtClean="0">
                <a:latin typeface="Times New Roman" panose="02020603050405020304" pitchFamily="18" charset="0"/>
                <a:cs typeface="Times New Roman" panose="02020603050405020304" pitchFamily="18" charset="0"/>
              </a:rPr>
              <a:t>ВВП,  </a:t>
            </a:r>
            <a:r>
              <a:rPr lang="ru-RU" dirty="0">
                <a:latin typeface="Times New Roman" panose="02020603050405020304" pitchFamily="18" charset="0"/>
                <a:cs typeface="Times New Roman" panose="02020603050405020304" pitchFamily="18" charset="0"/>
              </a:rPr>
              <a:t>очікується, що до 2050 року попит на сільськогосподарські товари виросте на 70%, а попит на м'ясо подвоїться. </a:t>
            </a:r>
            <a:r>
              <a:rPr lang="ru-RU" dirty="0" smtClean="0">
                <a:latin typeface="Times New Roman" panose="02020603050405020304" pitchFamily="18" charset="0"/>
                <a:cs typeface="Times New Roman" panose="02020603050405020304" pitchFamily="18" charset="0"/>
              </a:rPr>
              <a:t>Друга </a:t>
            </a:r>
            <a:r>
              <a:rPr lang="ru-RU" dirty="0" err="1" smtClean="0">
                <a:latin typeface="Times New Roman" panose="02020603050405020304" pitchFamily="18" charset="0"/>
                <a:cs typeface="Times New Roman" panose="02020603050405020304" pitchFamily="18" charset="0"/>
              </a:rPr>
              <a:t>важлива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зміна буде пов'язана з виробництвом, споживанням і включенням в потоки відходів все більш складних продуктів. Персоналізована медицина, нові </a:t>
            </a:r>
            <a:r>
              <a:rPr lang="ru-RU" dirty="0" err="1">
                <a:latin typeface="Times New Roman" panose="02020603050405020304" pitchFamily="18" charset="0"/>
                <a:cs typeface="Times New Roman" panose="02020603050405020304" pitchFamily="18" charset="0"/>
              </a:rPr>
              <a:t>комп'ютери</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і </a:t>
            </a:r>
            <a:r>
              <a:rPr lang="ru-RU" dirty="0" err="1" smtClean="0">
                <a:latin typeface="Times New Roman" panose="02020603050405020304" pitchFamily="18" charset="0"/>
                <a:cs typeface="Times New Roman" panose="02020603050405020304" pitchFamily="18" charset="0"/>
              </a:rPr>
              <a:t>гаджети</a:t>
            </a:r>
            <a:r>
              <a:rPr lang="ru-RU" dirty="0" smtClean="0">
                <a:latin typeface="Times New Roman" panose="02020603050405020304" pitchFamily="18" charset="0"/>
                <a:cs typeface="Times New Roman" panose="02020603050405020304" pitchFamily="18" charset="0"/>
              </a:rPr>
              <a:t> вплинуть на склад відходів</a:t>
            </a:r>
            <a:endParaRPr lang="uk-UA" sz="1900" dirty="0">
              <a:latin typeface="Times New Roman" panose="02020603050405020304" pitchFamily="18" charset="0"/>
              <a:cs typeface="Times New Roman" panose="02020603050405020304" pitchFamily="18" charset="0"/>
            </a:endParaRPr>
          </a:p>
        </p:txBody>
      </p:sp>
      <p:pic>
        <p:nvPicPr>
          <p:cNvPr id="4098" name="Picture 2" descr="OECD country municipal waste generation, 1980-20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2041" y="1840204"/>
            <a:ext cx="5198759" cy="43204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24561" y="396710"/>
            <a:ext cx="8460432" cy="1477328"/>
          </a:xfrm>
          <a:prstGeom prst="rect">
            <a:avLst/>
          </a:prstGeom>
        </p:spPr>
        <p:txBody>
          <a:bodyPr wrap="square">
            <a:spAutoFit/>
          </a:bodyPr>
          <a:lstStyle/>
          <a:p>
            <a:pPr marL="342900" indent="-342900">
              <a:buAutoNum type="arabicPeriod"/>
            </a:pPr>
            <a:r>
              <a:rPr lang="ru-RU" b="1" dirty="0" err="1">
                <a:latin typeface="Times New Roman" panose="02020603050405020304" pitchFamily="18" charset="0"/>
                <a:cs typeface="Times New Roman" panose="02020603050405020304" pitchFamily="18" charset="0"/>
              </a:rPr>
              <a:t>З</a:t>
            </a:r>
            <a:r>
              <a:rPr lang="ru-RU" b="1" dirty="0" err="1" smtClean="0">
                <a:latin typeface="Times New Roman" panose="02020603050405020304" pitchFamily="18" charset="0"/>
                <a:cs typeface="Times New Roman" panose="02020603050405020304" pitchFamily="18" charset="0"/>
              </a:rPr>
              <a:t>ростання</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обсягів </a:t>
            </a:r>
            <a:r>
              <a:rPr lang="ru-RU" b="1" dirty="0" smtClean="0">
                <a:latin typeface="Times New Roman" panose="02020603050405020304" pitchFamily="18" charset="0"/>
                <a:cs typeface="Times New Roman" panose="02020603050405020304" pitchFamily="18" charset="0"/>
              </a:rPr>
              <a:t>відходів</a:t>
            </a:r>
          </a:p>
          <a:p>
            <a:r>
              <a:rPr lang="ru-RU" dirty="0">
                <a:latin typeface="Times New Roman" panose="02020603050405020304" pitchFamily="18" charset="0"/>
                <a:cs typeface="Times New Roman" panose="02020603050405020304" pitchFamily="18" charset="0"/>
              </a:rPr>
              <a:t>Я</a:t>
            </a:r>
            <a:r>
              <a:rPr lang="ru-RU" dirty="0" smtClean="0">
                <a:latin typeface="Times New Roman" panose="02020603050405020304" pitchFamily="18" charset="0"/>
                <a:cs typeface="Times New Roman" panose="02020603050405020304" pitchFamily="18" charset="0"/>
              </a:rPr>
              <a:t>к </a:t>
            </a:r>
            <a:r>
              <a:rPr lang="ru-RU" dirty="0">
                <a:latin typeface="Times New Roman" panose="02020603050405020304" pitchFamily="18" charset="0"/>
                <a:cs typeface="Times New Roman" panose="02020603050405020304" pitchFamily="18" charset="0"/>
              </a:rPr>
              <a:t>збільшення населення, так і значне зростання світового </a:t>
            </a:r>
            <a:r>
              <a:rPr lang="ru-RU" dirty="0" smtClean="0">
                <a:latin typeface="Times New Roman" panose="02020603050405020304" pitchFamily="18" charset="0"/>
                <a:cs typeface="Times New Roman" panose="02020603050405020304" pitchFamily="18" charset="0"/>
              </a:rPr>
              <a:t>ВВП на </a:t>
            </a:r>
            <a:r>
              <a:rPr lang="ru-RU" dirty="0">
                <a:latin typeface="Times New Roman" panose="02020603050405020304" pitchFamily="18" charset="0"/>
                <a:cs typeface="Times New Roman" panose="02020603050405020304" pitchFamily="18" charset="0"/>
              </a:rPr>
              <a:t>душу населення призведуть до збільшення обсягів відходів. Було підраховано, що збільшення національного доходу на 1% створює збільшення муніципальних твердих відходів на 0,69%.</a:t>
            </a:r>
            <a:endParaRPr lang="uk-UA" dirty="0"/>
          </a:p>
        </p:txBody>
      </p:sp>
      <p:sp>
        <p:nvSpPr>
          <p:cNvPr id="7" name="Прямоугольник 6"/>
          <p:cNvSpPr/>
          <p:nvPr/>
        </p:nvSpPr>
        <p:spPr>
          <a:xfrm>
            <a:off x="3555420" y="6201897"/>
            <a:ext cx="4572000" cy="646331"/>
          </a:xfrm>
          <a:prstGeom prst="rect">
            <a:avLst/>
          </a:prstGeom>
        </p:spPr>
        <p:txBody>
          <a:bodyPr>
            <a:spAutoFit/>
          </a:bodyPr>
          <a:lstStyle/>
          <a:p>
            <a:pPr algn="ctr"/>
            <a:r>
              <a:rPr lang="ru-RU" b="1" dirty="0"/>
              <a:t>Виробництво побутових відходів ОЕСР, 1980-2030 роки</a:t>
            </a:r>
            <a:endParaRPr lang="uk-UA" dirty="0"/>
          </a:p>
        </p:txBody>
      </p:sp>
    </p:spTree>
    <p:extLst>
      <p:ext uri="{BB962C8B-B14F-4D97-AF65-F5344CB8AC3E}">
        <p14:creationId xmlns:p14="http://schemas.microsoft.com/office/powerpoint/2010/main" val="3750229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76672"/>
            <a:ext cx="7620000" cy="5924128"/>
          </a:xfrm>
        </p:spPr>
        <p:txBody>
          <a:bodyPr>
            <a:normAutofit lnSpcReduction="10000"/>
          </a:bodyPr>
          <a:lstStyle/>
          <a:p>
            <a:pPr marL="114300" indent="0">
              <a:buNone/>
            </a:pPr>
            <a:r>
              <a:rPr lang="en-US" b="1" dirty="0" smtClean="0">
                <a:latin typeface="Times New Roman" panose="02020603050405020304" pitchFamily="18" charset="0"/>
                <a:cs typeface="Times New Roman" panose="02020603050405020304" pitchFamily="18" charset="0"/>
              </a:rPr>
              <a:t>3</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Більш</a:t>
            </a:r>
            <a:r>
              <a:rPr lang="ru-RU" b="1"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активні програми</a:t>
            </a:r>
            <a:endParaRPr lang="ru-RU" b="1" dirty="0">
              <a:latin typeface="Times New Roman" panose="02020603050405020304" pitchFamily="18" charset="0"/>
              <a:cs typeface="Times New Roman" panose="02020603050405020304" pitchFamily="18" charset="0"/>
            </a:endParaRPr>
          </a:p>
          <a:p>
            <a:pPr marL="114300" indent="0">
              <a:buNone/>
            </a:pPr>
            <a:r>
              <a:rPr lang="ru-RU" dirty="0" smtClean="0">
                <a:latin typeface="Times New Roman" panose="02020603050405020304" pitchFamily="18" charset="0"/>
                <a:cs typeface="Times New Roman" panose="02020603050405020304" pitchFamily="18" charset="0"/>
              </a:rPr>
              <a:t>В </a:t>
            </a:r>
            <a:r>
              <a:rPr lang="ru-RU" dirty="0" err="1" smtClean="0">
                <a:latin typeface="Times New Roman" panose="02020603050405020304" pitchFamily="18" charset="0"/>
                <a:cs typeface="Times New Roman" panose="02020603050405020304" pitchFamily="18" charset="0"/>
              </a:rPr>
              <a:t>майбутньому</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ми можемо спостерігати більш жорсткі заходи:</a:t>
            </a:r>
          </a:p>
          <a:p>
            <a:r>
              <a:rPr lang="ru-RU" dirty="0" smtClean="0">
                <a:latin typeface="Times New Roman" panose="02020603050405020304" pitchFamily="18" charset="0"/>
                <a:cs typeface="Times New Roman" panose="02020603050405020304" pitchFamily="18" charset="0"/>
              </a:rPr>
              <a:t>заборони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звалище</a:t>
            </a:r>
          </a:p>
          <a:p>
            <a:r>
              <a:rPr lang="ru-RU" dirty="0" smtClean="0">
                <a:latin typeface="Times New Roman" panose="02020603050405020304" pitchFamily="18" charset="0"/>
                <a:cs typeface="Times New Roman" panose="02020603050405020304" pitchFamily="18" charset="0"/>
              </a:rPr>
              <a:t>заборони </a:t>
            </a:r>
            <a:r>
              <a:rPr lang="ru-RU" dirty="0">
                <a:latin typeface="Times New Roman" panose="02020603050405020304" pitchFamily="18" charset="0"/>
                <a:cs typeface="Times New Roman" panose="02020603050405020304" pitchFamily="18" charset="0"/>
              </a:rPr>
              <a:t>на </a:t>
            </a:r>
            <a:r>
              <a:rPr lang="ru-RU" dirty="0" err="1" smtClean="0">
                <a:latin typeface="Times New Roman" panose="02020603050405020304" pitchFamily="18" charset="0"/>
                <a:cs typeface="Times New Roman" panose="02020603050405020304" pitchFamily="18" charset="0"/>
              </a:rPr>
              <a:t>продукти</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плата </a:t>
            </a:r>
            <a:r>
              <a:rPr lang="ru-RU" dirty="0">
                <a:latin typeface="Times New Roman" panose="02020603050405020304" pitchFamily="18" charset="0"/>
                <a:cs typeface="Times New Roman" panose="02020603050405020304" pitchFamily="18" charset="0"/>
              </a:rPr>
              <a:t>за вивезення </a:t>
            </a:r>
            <a:r>
              <a:rPr lang="ru-RU" dirty="0" smtClean="0">
                <a:latin typeface="Times New Roman" panose="02020603050405020304" pitchFamily="18" charset="0"/>
                <a:cs typeface="Times New Roman" panose="02020603050405020304" pitchFamily="18" charset="0"/>
              </a:rPr>
              <a:t>сміття</a:t>
            </a:r>
          </a:p>
          <a:p>
            <a:r>
              <a:rPr lang="ru-RU" dirty="0" err="1" smtClean="0">
                <a:latin typeface="Times New Roman" panose="02020603050405020304" pitchFamily="18" charset="0"/>
                <a:cs typeface="Times New Roman" panose="02020603050405020304" pitchFamily="18" charset="0"/>
              </a:rPr>
              <a:t>примусове</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законодавство про обов'язкову участь</a:t>
            </a:r>
          </a:p>
          <a:p>
            <a:pPr marL="114300" indent="0">
              <a:buNone/>
            </a:pPr>
            <a:r>
              <a:rPr lang="ru-RU" b="1" dirty="0">
                <a:latin typeface="Times New Roman" panose="02020603050405020304" pitchFamily="18" charset="0"/>
                <a:cs typeface="Times New Roman" panose="02020603050405020304" pitchFamily="18" charset="0"/>
              </a:rPr>
              <a:t>4. Додаткові програми управління</a:t>
            </a:r>
          </a:p>
          <a:p>
            <a:pPr marL="114300" indent="0" algn="just">
              <a:buNone/>
            </a:pPr>
            <a:r>
              <a:rPr lang="ru-RU" dirty="0">
                <a:latin typeface="Times New Roman" panose="02020603050405020304" pitchFamily="18" charset="0"/>
                <a:cs typeface="Times New Roman" panose="02020603050405020304" pitchFamily="18" charset="0"/>
              </a:rPr>
              <a:t>Розширене управління продуктами стане переважаючою моделлю управління відходами в найближчі роки, за винятком паперу і упаковки.</a:t>
            </a:r>
          </a:p>
          <a:p>
            <a:pPr marL="114300" indent="0">
              <a:buNone/>
            </a:pPr>
            <a:r>
              <a:rPr lang="ru-RU" b="1" dirty="0">
                <a:latin typeface="Times New Roman" panose="02020603050405020304" pitchFamily="18" charset="0"/>
                <a:cs typeface="Times New Roman" panose="02020603050405020304" pitchFamily="18" charset="0"/>
              </a:rPr>
              <a:t>5. Зелений </a:t>
            </a:r>
            <a:r>
              <a:rPr lang="ru-RU" b="1" dirty="0" smtClean="0">
                <a:latin typeface="Times New Roman" panose="02020603050405020304" pitchFamily="18" charset="0"/>
                <a:cs typeface="Times New Roman" panose="02020603050405020304" pitchFamily="18" charset="0"/>
              </a:rPr>
              <a:t>світ </a:t>
            </a:r>
            <a:r>
              <a:rPr lang="ru-RU" b="1" dirty="0">
                <a:latin typeface="Times New Roman" panose="02020603050405020304" pitchFamily="18" charset="0"/>
                <a:cs typeface="Times New Roman" panose="02020603050405020304" pitchFamily="18" charset="0"/>
              </a:rPr>
              <a:t>реальний</a:t>
            </a:r>
          </a:p>
          <a:p>
            <a:pPr marL="114300" indent="0" algn="just">
              <a:buNone/>
            </a:pPr>
            <a:r>
              <a:rPr lang="ru-RU" dirty="0">
                <a:latin typeface="Times New Roman" panose="02020603050405020304" pitchFamily="18" charset="0"/>
                <a:cs typeface="Times New Roman" panose="02020603050405020304" pitchFamily="18" charset="0"/>
              </a:rPr>
              <a:t>У минулому році якість вторинної переробки і вартість переробки зросли, але з поважних причин. Китай більше не хоче бути світовим </a:t>
            </a:r>
            <a:r>
              <a:rPr lang="ru-RU" dirty="0" err="1">
                <a:latin typeface="Times New Roman" panose="02020603050405020304" pitchFamily="18" charset="0"/>
                <a:cs typeface="Times New Roman" panose="02020603050405020304" pitchFamily="18" charset="0"/>
              </a:rPr>
              <a:t>звалищем</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Минулі</a:t>
            </a:r>
            <a:r>
              <a:rPr lang="ru-RU"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практики переробки вже </a:t>
            </a:r>
            <a:r>
              <a:rPr lang="ru-RU" dirty="0">
                <a:latin typeface="Times New Roman" panose="02020603050405020304" pitchFamily="18" charset="0"/>
                <a:cs typeface="Times New Roman" panose="02020603050405020304" pitchFamily="18" charset="0"/>
              </a:rPr>
              <a:t>НЕ </a:t>
            </a:r>
            <a:r>
              <a:rPr lang="ru-RU" dirty="0" smtClean="0">
                <a:latin typeface="Times New Roman" panose="02020603050405020304" pitchFamily="18" charset="0"/>
                <a:cs typeface="Times New Roman" panose="02020603050405020304" pitchFamily="18" charset="0"/>
              </a:rPr>
              <a:t>підходять.</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4346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080"/>
            <a:ext cx="6624121" cy="584775"/>
          </a:xfrm>
          <a:prstGeom prst="rect">
            <a:avLst/>
          </a:prstGeom>
        </p:spPr>
        <p:txBody>
          <a:bodyPr wrap="none">
            <a:spAutoFit/>
          </a:bodyPr>
          <a:lstStyle/>
          <a:p>
            <a:pPr algn="ctr"/>
            <a:r>
              <a:rPr lang="ru-RU" sz="3200" b="1" dirty="0" err="1">
                <a:solidFill>
                  <a:schemeClr val="tx2"/>
                </a:solidFill>
                <a:latin typeface="+mj-lt"/>
              </a:rPr>
              <a:t>І</a:t>
            </a:r>
            <a:r>
              <a:rPr lang="ru-RU" sz="3200" b="1" dirty="0" err="1" smtClean="0">
                <a:solidFill>
                  <a:schemeClr val="tx2"/>
                </a:solidFill>
                <a:latin typeface="+mj-lt"/>
              </a:rPr>
              <a:t>нноваційні</a:t>
            </a:r>
            <a:r>
              <a:rPr lang="ru-RU" sz="3200" b="1" dirty="0" smtClean="0">
                <a:solidFill>
                  <a:schemeClr val="tx2"/>
                </a:solidFill>
                <a:latin typeface="+mj-lt"/>
              </a:rPr>
              <a:t> </a:t>
            </a:r>
            <a:r>
              <a:rPr lang="ru-RU" sz="3200" b="1" dirty="0">
                <a:solidFill>
                  <a:schemeClr val="tx2"/>
                </a:solidFill>
                <a:latin typeface="+mj-lt"/>
              </a:rPr>
              <a:t>стратегії і програми</a:t>
            </a:r>
            <a:endParaRPr lang="uk-UA" sz="3200" b="1" dirty="0">
              <a:solidFill>
                <a:schemeClr val="tx2"/>
              </a:solidFill>
              <a:latin typeface="+mj-lt"/>
            </a:endParaRPr>
          </a:p>
        </p:txBody>
      </p:sp>
      <p:sp>
        <p:nvSpPr>
          <p:cNvPr id="3" name="Прямоугольник 2"/>
          <p:cNvSpPr/>
          <p:nvPr/>
        </p:nvSpPr>
        <p:spPr>
          <a:xfrm>
            <a:off x="473159" y="692696"/>
            <a:ext cx="3384376" cy="2031325"/>
          </a:xfrm>
          <a:prstGeom prst="rect">
            <a:avLst/>
          </a:prstGeom>
        </p:spPr>
        <p:txBody>
          <a:bodyPr wrap="square">
            <a:spAutoFit/>
          </a:bodyPr>
          <a:lstStyle/>
          <a:p>
            <a:pPr algn="ctr"/>
            <a:r>
              <a:rPr lang="en-US" b="1" dirty="0" smtClean="0">
                <a:solidFill>
                  <a:srgbClr val="FF0000"/>
                </a:solidFill>
                <a:latin typeface="Times New Roman" panose="02020603050405020304" pitchFamily="18" charset="0"/>
                <a:cs typeface="Times New Roman" panose="02020603050405020304" pitchFamily="18" charset="0"/>
              </a:rPr>
              <a:t>20 C</a:t>
            </a:r>
            <a:r>
              <a:rPr lang="ru-RU" b="1" dirty="0" smtClean="0">
                <a:solidFill>
                  <a:srgbClr val="FF0000"/>
                </a:solidFill>
                <a:latin typeface="Times New Roman" panose="02020603050405020304" pitchFamily="18" charset="0"/>
                <a:cs typeface="Times New Roman" panose="02020603050405020304" pitchFamily="18" charset="0"/>
              </a:rPr>
              <a:t>ТОЛІТТЯ</a:t>
            </a:r>
            <a:endParaRPr lang="uk-UA" b="1" dirty="0">
              <a:solidFill>
                <a:srgbClr val="FF0000"/>
              </a:solidFill>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УПРАВЛІННЯ ВІДХОДАМИ</a:t>
            </a:r>
            <a:endParaRPr lang="en-US" dirty="0">
              <a:latin typeface="Times New Roman" panose="02020603050405020304" pitchFamily="18" charset="0"/>
              <a:cs typeface="Times New Roman" panose="02020603050405020304" pitchFamily="18" charset="0"/>
            </a:endParaRPr>
          </a:p>
          <a:p>
            <a:pPr algn="ctr"/>
            <a:r>
              <a:rPr lang="ru-RU" dirty="0">
                <a:latin typeface="Times New Roman" panose="02020603050405020304" pitchFamily="18" charset="0"/>
                <a:cs typeface="Times New Roman" panose="02020603050405020304" pitchFamily="18" charset="0"/>
              </a:rPr>
              <a:t>«Як ми можемо ефективно позбавлятися від наших відходів з мінімальним збитком для здоров'я населення і навколишнього середовища?»</a:t>
            </a:r>
            <a:endParaRPr lang="uk-UA"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608387" y="712876"/>
            <a:ext cx="3823396" cy="1754326"/>
          </a:xfrm>
          <a:prstGeom prst="rect">
            <a:avLst/>
          </a:prstGeom>
        </p:spPr>
        <p:txBody>
          <a:bodyPr wrap="square">
            <a:spAutoFit/>
          </a:bodyPr>
          <a:lstStyle/>
          <a:p>
            <a:pPr algn="ctr"/>
            <a:r>
              <a:rPr lang="en-US" b="1" dirty="0" smtClean="0">
                <a:solidFill>
                  <a:srgbClr val="FF0000"/>
                </a:solidFill>
                <a:latin typeface="Times New Roman" panose="02020603050405020304" pitchFamily="18" charset="0"/>
                <a:cs typeface="Times New Roman" panose="02020603050405020304" pitchFamily="18" charset="0"/>
              </a:rPr>
              <a:t>21</a:t>
            </a:r>
            <a:r>
              <a:rPr lang="ru-RU" b="1" dirty="0" smtClean="0">
                <a:solidFill>
                  <a:srgbClr val="FF0000"/>
                </a:solidFill>
                <a:latin typeface="Times New Roman" panose="02020603050405020304" pitchFamily="18" charset="0"/>
                <a:cs typeface="Times New Roman" panose="02020603050405020304" pitchFamily="18" charset="0"/>
              </a:rPr>
              <a:t> СТОЛІТТЯ</a:t>
            </a:r>
            <a:r>
              <a:rPr lang="en-US" b="1" dirty="0" smtClean="0">
                <a:solidFill>
                  <a:srgbClr val="FF0000"/>
                </a:solidFill>
                <a:latin typeface="Times New Roman" panose="02020603050405020304" pitchFamily="18" charset="0"/>
                <a:cs typeface="Times New Roman" panose="02020603050405020304" pitchFamily="18" charset="0"/>
              </a:rPr>
              <a:t> </a:t>
            </a:r>
            <a:endParaRPr lang="uk-UA" b="1" dirty="0">
              <a:solidFill>
                <a:srgbClr val="FF0000"/>
              </a:solidFill>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УПРАВЛІННЯ РЕСУРСАМИ</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ctr"/>
            <a:r>
              <a:rPr lang="ru-RU" dirty="0">
                <a:latin typeface="Times New Roman" panose="02020603050405020304" pitchFamily="18" charset="0"/>
                <a:cs typeface="Times New Roman" panose="02020603050405020304" pitchFamily="18" charset="0"/>
              </a:rPr>
              <a:t>"Як ми </a:t>
            </a:r>
            <a:r>
              <a:rPr lang="ru-RU" dirty="0" err="1" smtClean="0">
                <a:latin typeface="Times New Roman" panose="02020603050405020304" pitchFamily="18" charset="0"/>
                <a:cs typeface="Times New Roman" panose="02020603050405020304" pitchFamily="18" charset="0"/>
              </a:rPr>
              <a:t>можемо</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поводитись</a:t>
            </a:r>
            <a:r>
              <a:rPr lang="ru-RU" dirty="0" smtClean="0">
                <a:latin typeface="Times New Roman" panose="02020603050405020304" pitchFamily="18" charset="0"/>
                <a:cs typeface="Times New Roman" panose="02020603050405020304" pitchFamily="18" charset="0"/>
              </a:rPr>
              <a:t> з </a:t>
            </a:r>
            <a:r>
              <a:rPr lang="ru-RU" dirty="0" err="1" smtClean="0">
                <a:latin typeface="Times New Roman" panose="02020603050405020304" pitchFamily="18" charset="0"/>
                <a:cs typeface="Times New Roman" panose="02020603050405020304" pitchFamily="18" charset="0"/>
              </a:rPr>
              <a:t>викинутими</a:t>
            </a:r>
            <a:r>
              <a:rPr lang="ru-RU" dirty="0" smtClean="0">
                <a:latin typeface="Times New Roman" panose="02020603050405020304" pitchFamily="18" charset="0"/>
                <a:cs typeface="Times New Roman" panose="02020603050405020304" pitchFamily="18" charset="0"/>
              </a:rPr>
              <a:t> ресурсами так, щоб не </a:t>
            </a:r>
            <a:r>
              <a:rPr lang="ru-RU" dirty="0" err="1" smtClean="0">
                <a:latin typeface="Times New Roman" panose="02020603050405020304" pitchFamily="18" charset="0"/>
                <a:cs typeface="Times New Roman" panose="02020603050405020304" pitchFamily="18" charset="0"/>
              </a:rPr>
              <a:t>позбавляти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майбутні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покоління</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деяких, якщо не всіх, їх </a:t>
            </a:r>
            <a:r>
              <a:rPr lang="ru-RU" dirty="0" smtClean="0">
                <a:latin typeface="Times New Roman" panose="02020603050405020304" pitchFamily="18" charset="0"/>
                <a:cs typeface="Times New Roman" panose="02020603050405020304" pitchFamily="18" charset="0"/>
              </a:rPr>
              <a:t>цінностей? »</a:t>
            </a:r>
            <a:endParaRPr lang="uk-UA"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37" y="2730999"/>
            <a:ext cx="2875355" cy="1990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238" y="4721502"/>
            <a:ext cx="2875355" cy="1897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593" y="2730998"/>
            <a:ext cx="2650156" cy="3892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9381" y="2730999"/>
            <a:ext cx="2661084"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6749" y="4426449"/>
            <a:ext cx="2623716" cy="2192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46125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98" r="2041"/>
          <a:stretch/>
        </p:blipFill>
        <p:spPr bwMode="auto">
          <a:xfrm>
            <a:off x="12074" y="836712"/>
            <a:ext cx="8419382" cy="5421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6017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 y="0"/>
            <a:ext cx="3131840" cy="220193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b="1" dirty="0"/>
          </a:p>
        </p:txBody>
      </p:sp>
      <p:pic>
        <p:nvPicPr>
          <p:cNvPr id="4098" name="Picture 2" descr="ÐÐ°ÑÑÐ¸Ð½ÐºÐ¸ Ð¿Ð¾ Ð·Ð°Ð¿ÑÐ¾ÑÑ ban plaÑtic biodegradable"/>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569" b="99216" l="57797" r="98136">
                        <a14:foregroundMark x1="69831" y1="31373" x2="63559" y2="14510"/>
                        <a14:foregroundMark x1="63051" y1="19216" x2="58475" y2="45098"/>
                        <a14:foregroundMark x1="60000" y1="42353" x2="59661" y2="65490"/>
                        <a14:foregroundMark x1="59492" y1="65098" x2="66271" y2="85882"/>
                        <a14:foregroundMark x1="66441" y1="85882" x2="76780" y2="94902"/>
                        <a14:foregroundMark x1="70847" y1="93333" x2="81356" y2="94118"/>
                        <a14:foregroundMark x1="68983" y1="91373" x2="76610" y2="99216"/>
                        <a14:foregroundMark x1="80678" y1="95686" x2="90847" y2="82353"/>
                        <a14:foregroundMark x1="58814" y1="39216" x2="57797" y2="49804"/>
                        <a14:foregroundMark x1="90000" y1="83529" x2="98305" y2="63137"/>
                        <a14:foregroundMark x1="96441" y1="63529" x2="97458" y2="32549"/>
                        <a14:foregroundMark x1="97458" y1="32549" x2="87966" y2="10196"/>
                        <a14:foregroundMark x1="88814" y1="11373" x2="77797" y2="1569"/>
                      </a14:backgroundRemoval>
                    </a14:imgEffect>
                  </a14:imgLayer>
                </a14:imgProps>
              </a:ext>
              <a:ext uri="{28A0092B-C50C-407E-A947-70E740481C1C}">
                <a14:useLocalDpi xmlns:a14="http://schemas.microsoft.com/office/drawing/2010/main" val="0"/>
              </a:ext>
            </a:extLst>
          </a:blip>
          <a:srcRect l="55941"/>
          <a:stretch/>
        </p:blipFill>
        <p:spPr bwMode="auto">
          <a:xfrm>
            <a:off x="64303" y="260648"/>
            <a:ext cx="1267338" cy="1243221"/>
          </a:xfrm>
          <a:prstGeom prst="rect">
            <a:avLst/>
          </a:prstGeom>
          <a:noFill/>
          <a:extLst>
            <a:ext uri="{909E8E84-426E-40DD-AFC4-6F175D3DCCD1}">
              <a14:hiddenFill xmlns:a14="http://schemas.microsoft.com/office/drawing/2010/main">
                <a:solidFill>
                  <a:srgbClr val="FFFFFF"/>
                </a:solidFill>
              </a14:hiddenFill>
            </a:ext>
          </a:extLst>
        </p:spPr>
      </p:pic>
      <p:sp>
        <p:nvSpPr>
          <p:cNvPr id="4" name="Стрелка вправо 3"/>
          <p:cNvSpPr/>
          <p:nvPr/>
        </p:nvSpPr>
        <p:spPr>
          <a:xfrm>
            <a:off x="1331641" y="724514"/>
            <a:ext cx="360040" cy="28803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uk-UA"/>
          </a:p>
        </p:txBody>
      </p:sp>
      <p:sp>
        <p:nvSpPr>
          <p:cNvPr id="14" name="Прямоугольник 13"/>
          <p:cNvSpPr/>
          <p:nvPr/>
        </p:nvSpPr>
        <p:spPr>
          <a:xfrm>
            <a:off x="3125607" y="2201931"/>
            <a:ext cx="3138074" cy="23354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4100" name="Picture 4" descr="ÐÐ¾ÑÐ¾Ð¶ÐµÐµ Ð¸Ð·Ð¾Ð±ÑÐ°Ð¶ÐµÐ½Ð¸Ðµ"/>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700" b="93000" l="10000" r="90000">
                        <a14:foregroundMark x1="24300" y1="37700" x2="23100" y2="1700"/>
                        <a14:foregroundMark x1="66100" y1="73000" x2="66800" y2="93000"/>
                      </a14:backgroundRemoval>
                    </a14:imgEffect>
                  </a14:imgLayer>
                </a14:imgProps>
              </a:ext>
              <a:ext uri="{28A0092B-C50C-407E-A947-70E740481C1C}">
                <a14:useLocalDpi xmlns:a14="http://schemas.microsoft.com/office/drawing/2010/main" val="0"/>
              </a:ext>
            </a:extLst>
          </a:blip>
          <a:srcRect/>
          <a:stretch>
            <a:fillRect/>
          </a:stretch>
        </p:blipFill>
        <p:spPr bwMode="auto">
          <a:xfrm>
            <a:off x="1559687" y="62205"/>
            <a:ext cx="1640105" cy="1640105"/>
          </a:xfrm>
          <a:prstGeom prst="rect">
            <a:avLst/>
          </a:prstGeom>
          <a:noFill/>
          <a:extLst>
            <a:ext uri="{909E8E84-426E-40DD-AFC4-6F175D3DCCD1}">
              <a14:hiddenFill xmlns:a14="http://schemas.microsoft.com/office/drawing/2010/main">
                <a:solidFill>
                  <a:srgbClr val="FFFFFF"/>
                </a:solidFill>
              </a14:hiddenFill>
            </a:ext>
          </a:extLst>
        </p:spPr>
      </p:pic>
      <p:sp>
        <p:nvSpPr>
          <p:cNvPr id="35" name="Заголовок 1"/>
          <p:cNvSpPr txBox="1">
            <a:spLocks/>
          </p:cNvSpPr>
          <p:nvPr/>
        </p:nvSpPr>
        <p:spPr>
          <a:xfrm>
            <a:off x="3029531" y="2647655"/>
            <a:ext cx="3511280" cy="144016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Font typeface="Georgia" pitchFamily="18" charset="0"/>
              <a:buNone/>
            </a:pPr>
            <a:r>
              <a:rPr lang="ru-RU" sz="3000" dirty="0" smtClean="0">
                <a:solidFill>
                  <a:schemeClr val="bg1"/>
                </a:solidFill>
              </a:rPr>
              <a:t>Майбутнє управління відходами</a:t>
            </a:r>
            <a:endParaRPr lang="uk-UA" sz="3000" dirty="0">
              <a:solidFill>
                <a:schemeClr val="bg1"/>
              </a:solidFill>
            </a:endParaRPr>
          </a:p>
        </p:txBody>
      </p:sp>
      <p:sp>
        <p:nvSpPr>
          <p:cNvPr id="16" name="Прямоугольник 15"/>
          <p:cNvSpPr/>
          <p:nvPr/>
        </p:nvSpPr>
        <p:spPr>
          <a:xfrm>
            <a:off x="3131841" y="-33560"/>
            <a:ext cx="3131840" cy="223549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sp>
        <p:nvSpPr>
          <p:cNvPr id="3" name="Прямоугольник 2"/>
          <p:cNvSpPr/>
          <p:nvPr/>
        </p:nvSpPr>
        <p:spPr>
          <a:xfrm>
            <a:off x="467544" y="1702310"/>
            <a:ext cx="1322798" cy="369332"/>
          </a:xfrm>
          <a:prstGeom prst="rect">
            <a:avLst/>
          </a:prstGeom>
        </p:spPr>
        <p:txBody>
          <a:bodyPr wrap="none">
            <a:spAutoFit/>
          </a:bodyPr>
          <a:lstStyle/>
          <a:p>
            <a:r>
              <a:rPr lang="ru-RU" dirty="0" smtClean="0"/>
              <a:t>біопластик</a:t>
            </a:r>
            <a:endParaRPr lang="en-US" dirty="0"/>
          </a:p>
        </p:txBody>
      </p:sp>
      <p:pic>
        <p:nvPicPr>
          <p:cNvPr id="6146" name="Picture 2" descr="ÐÐ°ÑÑÐ¸Ð½ÐºÐ¸ Ð¿Ð¾ Ð·Ð°Ð¿ÑÐ¾ÑÑ compostin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8889" b="98222" l="95" r="98381">
                        <a14:foregroundMark x1="42857" y1="18963" x2="40095" y2="8889"/>
                        <a14:foregroundMark x1="79333" y1="25630" x2="98571" y2="38074"/>
                        <a14:foregroundMark x1="90095" y1="41185" x2="90476" y2="52444"/>
                        <a14:foregroundMark x1="90857" y1="69778" x2="79714" y2="96741"/>
                        <a14:foregroundMark x1="88000" y1="42815" x2="88000" y2="50074"/>
                        <a14:foregroundMark x1="23143" y1="74074" x2="18571" y2="86519"/>
                        <a14:foregroundMark x1="43619" y1="83704" x2="19333" y2="59111"/>
                        <a14:foregroundMark x1="23333" y1="49037" x2="39238" y2="98370"/>
                        <a14:foregroundMark x1="25524" y1="54074" x2="40571" y2="58222"/>
                        <a14:foregroundMark x1="35143" y1="56593" x2="53048" y2="89630"/>
                        <a14:foregroundMark x1="42190" y1="87111" x2="95" y2="88741"/>
                      </a14:backgroundRemoval>
                    </a14:imgEffect>
                  </a14:imgLayer>
                </a14:imgProps>
              </a:ext>
              <a:ext uri="{28A0092B-C50C-407E-A947-70E740481C1C}">
                <a14:useLocalDpi xmlns:a14="http://schemas.microsoft.com/office/drawing/2010/main" val="0"/>
              </a:ext>
            </a:extLst>
          </a:blip>
          <a:srcRect/>
          <a:stretch>
            <a:fillRect/>
          </a:stretch>
        </p:blipFill>
        <p:spPr bwMode="auto">
          <a:xfrm>
            <a:off x="3385289" y="32232"/>
            <a:ext cx="2668352" cy="171537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160014" y="1747602"/>
            <a:ext cx="3380797" cy="353943"/>
          </a:xfrm>
          <a:prstGeom prst="rect">
            <a:avLst/>
          </a:prstGeom>
        </p:spPr>
        <p:txBody>
          <a:bodyPr wrap="square">
            <a:spAutoFit/>
          </a:bodyPr>
          <a:lstStyle/>
          <a:p>
            <a:r>
              <a:rPr lang="ru-RU" sz="1700" dirty="0" smtClean="0"/>
              <a:t>обов'язкове компостування</a:t>
            </a:r>
            <a:endParaRPr lang="uk-UA" sz="1700" dirty="0"/>
          </a:p>
        </p:txBody>
      </p:sp>
      <p:sp>
        <p:nvSpPr>
          <p:cNvPr id="21" name="Прямоугольник 20"/>
          <p:cNvSpPr/>
          <p:nvPr/>
        </p:nvSpPr>
        <p:spPr>
          <a:xfrm>
            <a:off x="6263950" y="-47690"/>
            <a:ext cx="2880050" cy="223549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pic>
        <p:nvPicPr>
          <p:cNvPr id="6148" name="Picture 4" descr="ÐÐ°ÑÑÐ¸Ð½ÐºÐ¸ Ð¿Ð¾ Ð·Ð°Ð¿ÑÐ¾ÑÑ Energy from Wast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8939" y="65034"/>
            <a:ext cx="2627557" cy="1682568"/>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6594659" y="1739420"/>
            <a:ext cx="1902765" cy="369332"/>
          </a:xfrm>
          <a:prstGeom prst="rect">
            <a:avLst/>
          </a:prstGeom>
        </p:spPr>
        <p:txBody>
          <a:bodyPr wrap="none">
            <a:spAutoFit/>
          </a:bodyPr>
          <a:lstStyle/>
          <a:p>
            <a:r>
              <a:rPr lang="ru-RU" dirty="0" err="1"/>
              <a:t>е</a:t>
            </a:r>
            <a:r>
              <a:rPr lang="ru-RU" dirty="0" err="1" smtClean="0"/>
              <a:t>нергія</a:t>
            </a:r>
            <a:r>
              <a:rPr lang="ru-RU" dirty="0" smtClean="0"/>
              <a:t> з відходів</a:t>
            </a:r>
            <a:endParaRPr lang="uk-UA" dirty="0"/>
          </a:p>
        </p:txBody>
      </p:sp>
      <p:sp>
        <p:nvSpPr>
          <p:cNvPr id="22" name="Прямоугольник 21"/>
          <p:cNvSpPr/>
          <p:nvPr/>
        </p:nvSpPr>
        <p:spPr>
          <a:xfrm>
            <a:off x="-6233" y="2201931"/>
            <a:ext cx="3131840" cy="233544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b="1" dirty="0"/>
          </a:p>
        </p:txBody>
      </p:sp>
      <p:pic>
        <p:nvPicPr>
          <p:cNvPr id="6150" name="Picture 6" descr="ÐÐ°ÑÑÐ¸Ð½ÐºÐ¸ Ð¿Ð¾ Ð·Ð°Ð¿ÑÐ¾ÑÑ E-Waste"/>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8000" b="80889" l="8000" r="89778">
                        <a14:foregroundMark x1="41778" y1="31111" x2="8000" y2="29333"/>
                        <a14:foregroundMark x1="65778" y1="32444" x2="90222" y2="16000"/>
                        <a14:foregroundMark x1="63111" y1="61778" x2="72000" y2="76000"/>
                        <a14:foregroundMark x1="74222" y1="68889" x2="77333" y2="77333"/>
                        <a14:foregroundMark x1="19111" y1="72444" x2="25778" y2="78222"/>
                        <a14:foregroundMark x1="78222" y1="64444" x2="90222" y2="56444"/>
                        <a14:foregroundMark x1="59556" y1="67111" x2="59556" y2="67111"/>
                        <a14:foregroundMark x1="59556" y1="67111" x2="56889" y2="80889"/>
                        <a14:foregroundMark x1="36000" y1="70222" x2="34667" y2="78222"/>
                        <a14:foregroundMark x1="77333" y1="64444" x2="88444" y2="62667"/>
                      </a14:backgroundRemoval>
                    </a14:imgEffect>
                  </a14:imgLayer>
                </a14:imgProps>
              </a:ext>
              <a:ext uri="{28A0092B-C50C-407E-A947-70E740481C1C}">
                <a14:useLocalDpi xmlns:a14="http://schemas.microsoft.com/office/drawing/2010/main" val="0"/>
              </a:ext>
            </a:extLst>
          </a:blip>
          <a:srcRect b="16424"/>
          <a:stretch/>
        </p:blipFill>
        <p:spPr bwMode="auto">
          <a:xfrm>
            <a:off x="256634" y="2116935"/>
            <a:ext cx="2123105" cy="1706021"/>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115804" y="3810949"/>
            <a:ext cx="2924134" cy="646331"/>
          </a:xfrm>
          <a:prstGeom prst="rect">
            <a:avLst/>
          </a:prstGeom>
        </p:spPr>
        <p:txBody>
          <a:bodyPr wrap="square">
            <a:spAutoFit/>
          </a:bodyPr>
          <a:lstStyle/>
          <a:p>
            <a:r>
              <a:rPr lang="uk-UA" dirty="0"/>
              <a:t>з</a:t>
            </a:r>
            <a:r>
              <a:rPr lang="uk-UA" dirty="0" smtClean="0"/>
              <a:t>більшення переробки електронних відходів</a:t>
            </a:r>
            <a:endParaRPr lang="en-US" dirty="0"/>
          </a:p>
        </p:txBody>
      </p:sp>
      <p:sp>
        <p:nvSpPr>
          <p:cNvPr id="19" name="Прямоугольник 18"/>
          <p:cNvSpPr/>
          <p:nvPr/>
        </p:nvSpPr>
        <p:spPr>
          <a:xfrm>
            <a:off x="6267011" y="2201931"/>
            <a:ext cx="2880050" cy="233160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a:p>
        </p:txBody>
      </p:sp>
      <p:pic>
        <p:nvPicPr>
          <p:cNvPr id="1026" name="Picture 2" descr="ÐÐ°ÑÑÐ¸Ð½ÐºÐ¸ Ð¿Ð¾ Ð·Ð°Ð¿ÑÐ¾ÑÑ circular rethinki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40811" y="2061793"/>
            <a:ext cx="2326326" cy="2326326"/>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6540811" y="4164208"/>
            <a:ext cx="2366930" cy="369332"/>
          </a:xfrm>
          <a:prstGeom prst="rect">
            <a:avLst/>
          </a:prstGeom>
        </p:spPr>
        <p:txBody>
          <a:bodyPr wrap="none">
            <a:spAutoFit/>
          </a:bodyPr>
          <a:lstStyle/>
          <a:p>
            <a:r>
              <a:rPr lang="ru-RU" dirty="0" err="1" smtClean="0"/>
              <a:t>циркулярне</a:t>
            </a:r>
            <a:r>
              <a:rPr lang="ru-RU" dirty="0" smtClean="0"/>
              <a:t> мислення</a:t>
            </a:r>
            <a:endParaRPr lang="uk-UA" dirty="0"/>
          </a:p>
        </p:txBody>
      </p:sp>
      <p:sp>
        <p:nvSpPr>
          <p:cNvPr id="23" name="Прямоугольник 22"/>
          <p:cNvSpPr/>
          <p:nvPr/>
        </p:nvSpPr>
        <p:spPr>
          <a:xfrm>
            <a:off x="-21907" y="4533540"/>
            <a:ext cx="3131840" cy="232446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b="1" dirty="0"/>
          </a:p>
        </p:txBody>
      </p:sp>
      <p:sp>
        <p:nvSpPr>
          <p:cNvPr id="24" name="Прямоугольник 23"/>
          <p:cNvSpPr/>
          <p:nvPr/>
        </p:nvSpPr>
        <p:spPr>
          <a:xfrm>
            <a:off x="3109933" y="4533540"/>
            <a:ext cx="3299006" cy="232446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b="1" dirty="0"/>
          </a:p>
          <a:p>
            <a:pPr algn="ctr"/>
            <a:endParaRPr lang="uk-UA" b="1" dirty="0"/>
          </a:p>
          <a:p>
            <a:pPr algn="ctr"/>
            <a:endParaRPr lang="uk-UA" b="1" dirty="0"/>
          </a:p>
          <a:p>
            <a:pPr algn="ctr"/>
            <a:endParaRPr lang="uk-UA" b="1" dirty="0"/>
          </a:p>
          <a:p>
            <a:pPr algn="ctr"/>
            <a:endParaRPr lang="uk-UA" b="1" dirty="0"/>
          </a:p>
          <a:p>
            <a:pPr algn="ctr"/>
            <a:endParaRPr lang="en-US" sz="1750" b="1" dirty="0"/>
          </a:p>
          <a:p>
            <a:pPr algn="ctr"/>
            <a:r>
              <a:rPr lang="ru-RU" dirty="0" err="1"/>
              <a:t>н</a:t>
            </a:r>
            <a:r>
              <a:rPr lang="ru-RU" dirty="0" err="1" smtClean="0"/>
              <a:t>ебезпечні</a:t>
            </a:r>
            <a:r>
              <a:rPr lang="ru-RU" dirty="0" smtClean="0"/>
              <a:t> відходи під контролем</a:t>
            </a:r>
            <a:endParaRPr lang="en-US" dirty="0"/>
          </a:p>
        </p:txBody>
      </p:sp>
      <p:sp>
        <p:nvSpPr>
          <p:cNvPr id="25" name="Прямоугольник 24"/>
          <p:cNvSpPr/>
          <p:nvPr/>
        </p:nvSpPr>
        <p:spPr>
          <a:xfrm>
            <a:off x="6267011" y="4533540"/>
            <a:ext cx="2892402" cy="232446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uk-UA" b="1" dirty="0"/>
          </a:p>
          <a:p>
            <a:pPr algn="ctr"/>
            <a:endParaRPr lang="uk-UA" b="1" dirty="0"/>
          </a:p>
          <a:p>
            <a:pPr algn="ctr"/>
            <a:endParaRPr lang="uk-UA" b="1" dirty="0"/>
          </a:p>
          <a:p>
            <a:pPr algn="ctr"/>
            <a:endParaRPr lang="uk-UA" b="1" dirty="0"/>
          </a:p>
          <a:p>
            <a:pPr algn="ctr"/>
            <a:endParaRPr lang="uk-UA" b="1" dirty="0"/>
          </a:p>
          <a:p>
            <a:pPr algn="ctr"/>
            <a:endParaRPr lang="uk-UA" dirty="0"/>
          </a:p>
          <a:p>
            <a:pPr algn="ctr">
              <a:lnSpc>
                <a:spcPct val="70000"/>
              </a:lnSpc>
            </a:pPr>
            <a:r>
              <a:rPr lang="ru-RU" dirty="0" err="1" smtClean="0"/>
              <a:t>відсутність</a:t>
            </a:r>
            <a:r>
              <a:rPr lang="ru-RU" dirty="0" smtClean="0"/>
              <a:t> </a:t>
            </a:r>
            <a:r>
              <a:rPr lang="ru-RU" dirty="0" err="1" smtClean="0"/>
              <a:t>неконтрольованого</a:t>
            </a:r>
            <a:r>
              <a:rPr lang="ru-RU" dirty="0" smtClean="0"/>
              <a:t> </a:t>
            </a:r>
            <a:r>
              <a:rPr lang="ru-RU" dirty="0" err="1" smtClean="0"/>
              <a:t>захоронення</a:t>
            </a:r>
            <a:endParaRPr lang="en-US" dirty="0"/>
          </a:p>
        </p:txBody>
      </p:sp>
      <p:sp>
        <p:nvSpPr>
          <p:cNvPr id="10" name="Прямоугольник 9"/>
          <p:cNvSpPr/>
          <p:nvPr/>
        </p:nvSpPr>
        <p:spPr>
          <a:xfrm>
            <a:off x="153278" y="6381328"/>
            <a:ext cx="2781469" cy="369332"/>
          </a:xfrm>
          <a:prstGeom prst="rect">
            <a:avLst/>
          </a:prstGeom>
        </p:spPr>
        <p:txBody>
          <a:bodyPr wrap="square">
            <a:spAutoFit/>
          </a:bodyPr>
          <a:lstStyle/>
          <a:p>
            <a:r>
              <a:rPr lang="ru-RU" dirty="0" smtClean="0"/>
              <a:t>запобігання відходів</a:t>
            </a:r>
            <a:endParaRPr lang="uk-UA" dirty="0"/>
          </a:p>
        </p:txBody>
      </p:sp>
      <p:pic>
        <p:nvPicPr>
          <p:cNvPr id="3074" name="Picture 2" descr="ÐÐ°ÑÑÐ¸Ð½ÐºÐ¸ Ð¿Ð¾ Ð·Ð°Ð¿ÑÐ¾ÑÑ waste preventio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0998" y="4869160"/>
            <a:ext cx="2803749" cy="138869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ÐÐ°ÑÑÐ¸Ð½ÐºÐ¸ Ð¿Ð¾ Ð·Ð°Ð¿ÑÐ¾ÑÑ hazardous wastes"/>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054" b="98919" l="0" r="96749">
                        <a14:foregroundMark x1="19969" y1="46622" x2="929" y2="45405"/>
                        <a14:foregroundMark x1="12384" y1="40676" x2="9133" y2="25811"/>
                        <a14:foregroundMark x1="21362" y1="46081" x2="17492" y2="3243"/>
                        <a14:foregroundMark x1="23684" y1="32838" x2="14087" y2="32703"/>
                        <a14:foregroundMark x1="20279" y1="30946" x2="10991" y2="24324"/>
                        <a14:foregroundMark x1="19969" y1="39459" x2="19505" y2="55405"/>
                        <a14:foregroundMark x1="8204" y1="57838" x2="7740" y2="70541"/>
                        <a14:foregroundMark x1="15480" y1="72838" x2="34830" y2="69865"/>
                        <a14:foregroundMark x1="31269" y1="70541" x2="32353" y2="83514"/>
                        <a14:foregroundMark x1="15015" y1="82838" x2="34830" y2="80405"/>
                        <a14:foregroundMark x1="17183" y1="86486" x2="25387" y2="91351"/>
                        <a14:foregroundMark x1="15789" y1="25541" x2="25077" y2="22838"/>
                        <a14:foregroundMark x1="41641" y1="32838" x2="41641" y2="32838"/>
                        <a14:foregroundMark x1="42415" y1="30946" x2="50774" y2="35135"/>
                        <a14:foregroundMark x1="46285" y1="22162" x2="52322" y2="24324"/>
                        <a14:foregroundMark x1="39009" y1="54459" x2="66873" y2="70811"/>
                        <a14:foregroundMark x1="35449" y1="82297" x2="64551" y2="48514"/>
                        <a14:foregroundMark x1="55108" y1="60270" x2="46130" y2="47297"/>
                        <a14:foregroundMark x1="52012" y1="63919" x2="33746" y2="66892"/>
                        <a14:foregroundMark x1="52012" y1="64459" x2="54799" y2="78378"/>
                        <a14:foregroundMark x1="36842" y1="68108" x2="58669" y2="68108"/>
                        <a14:foregroundMark x1="56811" y1="69595" x2="62848" y2="78108"/>
                        <a14:foregroundMark x1="71053" y1="92838" x2="71053" y2="98919"/>
                        <a14:foregroundMark x1="78638" y1="76757" x2="96904" y2="74054"/>
                        <a14:foregroundMark x1="79412" y1="53649" x2="93498" y2="62297"/>
                        <a14:foregroundMark x1="81734" y1="51486" x2="91176" y2="55405"/>
                        <a14:foregroundMark x1="67957" y1="46622" x2="79721" y2="42973"/>
                        <a14:foregroundMark x1="63777" y1="35135" x2="63467" y2="21081"/>
                        <a14:foregroundMark x1="45511" y1="11622" x2="43808" y2="4054"/>
                      </a14:backgroundRemoval>
                    </a14:imgEffect>
                  </a14:imgLayer>
                </a14:imgProps>
              </a:ext>
              <a:ext uri="{28A0092B-C50C-407E-A947-70E740481C1C}">
                <a14:useLocalDpi xmlns:a14="http://schemas.microsoft.com/office/drawing/2010/main" val="0"/>
              </a:ext>
            </a:extLst>
          </a:blip>
          <a:srcRect/>
          <a:stretch>
            <a:fillRect/>
          </a:stretch>
        </p:blipFill>
        <p:spPr bwMode="auto">
          <a:xfrm>
            <a:off x="3715623" y="4660084"/>
            <a:ext cx="1864489" cy="159776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0" b="95373" l="1966" r="97789">
                        <a14:foregroundMark x1="15479" y1="84833" x2="85995" y2="18766"/>
                        <a14:foregroundMark x1="83047" y1="86375" x2="5651" y2="26735"/>
                        <a14:foregroundMark x1="40295" y1="55013" x2="35135" y2="0"/>
                        <a14:foregroundMark x1="47666" y1="55784" x2="98034" y2="52442"/>
                        <a14:foregroundMark x1="42506" y1="67609" x2="1966" y2="66581"/>
                        <a14:foregroundMark x1="32678" y1="50900" x2="4914" y2="51671"/>
                        <a14:foregroundMark x1="11057" y1="34447" x2="15479" y2="65810"/>
                        <a14:foregroundMark x1="6388" y1="54242" x2="48649" y2="52442"/>
                        <a14:foregroundMark x1="35135" y1="46272" x2="63636" y2="56555"/>
                        <a14:foregroundMark x1="62162" y1="55013" x2="85258" y2="69923"/>
                        <a14:foregroundMark x1="19656" y1="78920" x2="66585" y2="95373"/>
                        <a14:foregroundMark x1="64619" y1="85861" x2="62408" y2="66324"/>
                        <a14:foregroundMark x1="75921" y1="68638" x2="62408" y2="70694"/>
                        <a14:foregroundMark x1="69533" y1="67095" x2="62162" y2="60411"/>
                        <a14:foregroundMark x1="58968" y1="73779" x2="47666" y2="73779"/>
                        <a14:foregroundMark x1="51106" y1="78149" x2="51843" y2="65810"/>
                        <a14:foregroundMark x1="48649" y1="91003" x2="37592" y2="79177"/>
                        <a14:foregroundMark x1="19656" y1="73265" x2="13268" y2="69923"/>
                        <a14:foregroundMark x1="21130" y1="25450" x2="32678" y2="24422"/>
                        <a14:foregroundMark x1="36118" y1="24422" x2="46192" y2="13625"/>
                        <a14:foregroundMark x1="50123" y1="23136" x2="50369" y2="33676"/>
                        <a14:foregroundMark x1="50860" y1="35733" x2="86732" y2="41645"/>
                        <a14:foregroundMark x1="83538" y1="44216" x2="63636" y2="41131"/>
                        <a14:foregroundMark x1="63145" y1="37532" x2="57248" y2="26735"/>
                        <a14:foregroundMark x1="75921" y1="36761" x2="81818" y2="32648"/>
                        <a14:foregroundMark x1="78133" y1="36504" x2="87961" y2="38046"/>
                        <a14:foregroundMark x1="17445" y1="41131" x2="21622" y2="42674"/>
                        <a14:foregroundMark x1="28747" y1="57584" x2="36118" y2="60154"/>
                        <a14:foregroundMark x1="49631" y1="56812" x2="54545" y2="57584"/>
                      </a14:backgroundRemoval>
                    </a14:imgEffect>
                  </a14:imgLayer>
                </a14:imgProps>
              </a:ext>
              <a:ext uri="{28A0092B-C50C-407E-A947-70E740481C1C}">
                <a14:useLocalDpi xmlns:a14="http://schemas.microsoft.com/office/drawing/2010/main" val="0"/>
              </a:ext>
            </a:extLst>
          </a:blip>
          <a:srcRect/>
          <a:stretch>
            <a:fillRect/>
          </a:stretch>
        </p:blipFill>
        <p:spPr bwMode="auto">
          <a:xfrm>
            <a:off x="6621213" y="4570474"/>
            <a:ext cx="1916214" cy="1687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22323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052736"/>
            <a:ext cx="7620000" cy="4800600"/>
          </a:xfrm>
        </p:spPr>
        <p:txBody>
          <a:bodyPr>
            <a:normAutofit/>
          </a:bodyPr>
          <a:lstStyle/>
          <a:p>
            <a:pPr marL="114300" indent="457200" algn="just">
              <a:buNone/>
            </a:pPr>
            <a:r>
              <a:rPr lang="ru-RU" sz="2500" dirty="0">
                <a:latin typeface="Times New Roman" panose="02020603050405020304" pitchFamily="18" charset="0"/>
                <a:cs typeface="Times New Roman" panose="02020603050405020304" pitchFamily="18" charset="0"/>
              </a:rPr>
              <a:t>На наступному слайді наводиться загальна схема майбутнього управління відходами.</a:t>
            </a:r>
          </a:p>
          <a:p>
            <a:pPr marL="114300" indent="457200" algn="just">
              <a:buNone/>
            </a:pPr>
            <a:r>
              <a:rPr lang="ru-RU" sz="2500" dirty="0" err="1">
                <a:latin typeface="Times New Roman" panose="02020603050405020304" pitchFamily="18" charset="0"/>
                <a:cs typeface="Times New Roman" panose="02020603050405020304" pitchFamily="18" charset="0"/>
              </a:rPr>
              <a:t>С</a:t>
            </a:r>
            <a:r>
              <a:rPr lang="ru-RU" sz="2500" dirty="0" err="1" smtClean="0">
                <a:latin typeface="Times New Roman" panose="02020603050405020304" pitchFamily="18" charset="0"/>
                <a:cs typeface="Times New Roman" panose="02020603050405020304" pitchFamily="18" charset="0"/>
              </a:rPr>
              <a:t>міття</a:t>
            </a:r>
            <a:r>
              <a:rPr lang="ru-RU" sz="2500" dirty="0" smtClean="0">
                <a:latin typeface="Times New Roman" panose="02020603050405020304" pitchFamily="18" charset="0"/>
                <a:cs typeface="Times New Roman" panose="02020603050405020304" pitchFamily="18" charset="0"/>
              </a:rPr>
              <a:t> </a:t>
            </a:r>
            <a:r>
              <a:rPr lang="ru-RU" sz="2500" dirty="0">
                <a:latin typeface="Times New Roman" panose="02020603050405020304" pitchFamily="18" charset="0"/>
                <a:cs typeface="Times New Roman" panose="02020603050405020304" pitchFamily="18" charset="0"/>
              </a:rPr>
              <a:t>буде </a:t>
            </a:r>
            <a:r>
              <a:rPr lang="ru-RU" sz="2500" dirty="0" smtClean="0">
                <a:latin typeface="Times New Roman" panose="02020603050405020304" pitchFamily="18" charset="0"/>
                <a:cs typeface="Times New Roman" panose="02020603050405020304" pitchFamily="18" charset="0"/>
              </a:rPr>
              <a:t>сортуватися. Органічні відходи будуть використовуватися для </a:t>
            </a:r>
            <a:r>
              <a:rPr lang="ru-RU" sz="2500" dirty="0" err="1" smtClean="0">
                <a:latin typeface="Times New Roman" panose="02020603050405020304" pitchFamily="18" charset="0"/>
                <a:cs typeface="Times New Roman" panose="02020603050405020304" pitchFamily="18" charset="0"/>
              </a:rPr>
              <a:t>виробництва</a:t>
            </a:r>
            <a:r>
              <a:rPr lang="ru-RU" sz="2500" dirty="0" smtClean="0">
                <a:latin typeface="Times New Roman" panose="02020603050405020304" pitchFamily="18" charset="0"/>
                <a:cs typeface="Times New Roman" panose="02020603050405020304" pitchFamily="18" charset="0"/>
              </a:rPr>
              <a:t> </a:t>
            </a:r>
            <a:r>
              <a:rPr lang="ru-RU" sz="2500" dirty="0" err="1" smtClean="0">
                <a:latin typeface="Times New Roman" panose="02020603050405020304" pitchFamily="18" charset="0"/>
                <a:cs typeface="Times New Roman" panose="02020603050405020304" pitchFamily="18" charset="0"/>
              </a:rPr>
              <a:t>біогазу</a:t>
            </a:r>
            <a:r>
              <a:rPr lang="ru-RU" sz="2500" dirty="0" smtClean="0">
                <a:latin typeface="Times New Roman" panose="02020603050405020304" pitchFamily="18" charset="0"/>
                <a:cs typeface="Times New Roman" panose="02020603050405020304" pitchFamily="18" charset="0"/>
              </a:rPr>
              <a:t> і компосту. </a:t>
            </a:r>
            <a:r>
              <a:rPr lang="ru-RU" sz="2500" dirty="0" err="1">
                <a:latin typeface="Times New Roman" panose="02020603050405020304" pitchFamily="18" charset="0"/>
                <a:cs typeface="Times New Roman" panose="02020603050405020304" pitchFamily="18" charset="0"/>
              </a:rPr>
              <a:t>І</a:t>
            </a:r>
            <a:r>
              <a:rPr lang="ru-RU" sz="2500" dirty="0" err="1" smtClean="0">
                <a:latin typeface="Times New Roman" panose="02020603050405020304" pitchFamily="18" charset="0"/>
                <a:cs typeface="Times New Roman" panose="02020603050405020304" pitchFamily="18" charset="0"/>
              </a:rPr>
              <a:t>нші</a:t>
            </a:r>
            <a:r>
              <a:rPr lang="ru-RU" sz="2500" dirty="0" smtClean="0">
                <a:latin typeface="Times New Roman" panose="02020603050405020304" pitchFamily="18" charset="0"/>
                <a:cs typeface="Times New Roman" panose="02020603050405020304" pitchFamily="18" charset="0"/>
              </a:rPr>
              <a:t> відходи, які можна переробити, такі </a:t>
            </a:r>
            <a:r>
              <a:rPr lang="ru-RU" sz="2500" dirty="0">
                <a:latin typeface="Times New Roman" panose="02020603050405020304" pitchFamily="18" charset="0"/>
                <a:cs typeface="Times New Roman" panose="02020603050405020304" pitchFamily="18" charset="0"/>
              </a:rPr>
              <a:t>як метали, пластмаси, будівельні </a:t>
            </a:r>
            <a:r>
              <a:rPr lang="ru-RU" sz="2500" dirty="0" smtClean="0">
                <a:latin typeface="Times New Roman" panose="02020603050405020304" pitchFamily="18" charset="0"/>
                <a:cs typeface="Times New Roman" panose="02020603050405020304" pitchFamily="18" charset="0"/>
              </a:rPr>
              <a:t>матеріали</a:t>
            </a:r>
            <a:r>
              <a:rPr lang="ru-RU" sz="2500" dirty="0">
                <a:latin typeface="Times New Roman" panose="02020603050405020304" pitchFamily="18" charset="0"/>
                <a:cs typeface="Times New Roman" panose="02020603050405020304" pitchFamily="18" charset="0"/>
              </a:rPr>
              <a:t>, будуть </a:t>
            </a:r>
            <a:r>
              <a:rPr lang="ru-RU" sz="2500" dirty="0" smtClean="0">
                <a:latin typeface="Times New Roman" panose="02020603050405020304" pitchFamily="18" charset="0"/>
                <a:cs typeface="Times New Roman" panose="02020603050405020304" pitchFamily="18" charset="0"/>
              </a:rPr>
              <a:t>відділятися </a:t>
            </a:r>
            <a:r>
              <a:rPr lang="ru-RU" sz="2500" dirty="0">
                <a:latin typeface="Times New Roman" panose="02020603050405020304" pitchFamily="18" charset="0"/>
                <a:cs typeface="Times New Roman" panose="02020603050405020304" pitchFamily="18" charset="0"/>
              </a:rPr>
              <a:t>і </a:t>
            </a:r>
            <a:r>
              <a:rPr lang="ru-RU" sz="2500" dirty="0" smtClean="0">
                <a:latin typeface="Times New Roman" panose="02020603050405020304" pitchFamily="18" charset="0"/>
                <a:cs typeface="Times New Roman" panose="02020603050405020304" pitchFamily="18" charset="0"/>
              </a:rPr>
              <a:t>продаватися / транспортуватися </a:t>
            </a:r>
            <a:r>
              <a:rPr lang="ru-RU" sz="2500" dirty="0">
                <a:latin typeface="Times New Roman" panose="02020603050405020304" pitchFamily="18" charset="0"/>
                <a:cs typeface="Times New Roman" panose="02020603050405020304" pitchFamily="18" charset="0"/>
              </a:rPr>
              <a:t>на різні кінцеві ринки.</a:t>
            </a:r>
          </a:p>
          <a:p>
            <a:pPr marL="114300" indent="457200" algn="just">
              <a:buNone/>
            </a:pPr>
            <a:r>
              <a:rPr lang="ru-RU" sz="2500" dirty="0" smtClean="0">
                <a:latin typeface="Times New Roman" panose="02020603050405020304" pitchFamily="18" charset="0"/>
                <a:cs typeface="Times New Roman" panose="02020603050405020304" pitchFamily="18" charset="0"/>
              </a:rPr>
              <a:t>Мета - не більше </a:t>
            </a:r>
            <a:r>
              <a:rPr lang="ru-RU" sz="2500" dirty="0">
                <a:latin typeface="Times New Roman" panose="02020603050405020304" pitchFamily="18" charset="0"/>
                <a:cs typeface="Times New Roman" panose="02020603050405020304" pitchFamily="18" charset="0"/>
              </a:rPr>
              <a:t>10</a:t>
            </a:r>
            <a:r>
              <a:rPr lang="ru-RU" sz="2500" dirty="0" smtClean="0">
                <a:latin typeface="Times New Roman" panose="02020603050405020304" pitchFamily="18" charset="0"/>
                <a:cs typeface="Times New Roman" panose="02020603050405020304" pitchFamily="18" charset="0"/>
              </a:rPr>
              <a:t>% </a:t>
            </a:r>
            <a:r>
              <a:rPr lang="ru-RU" sz="2500" dirty="0" err="1" smtClean="0">
                <a:latin typeface="Times New Roman" panose="02020603050405020304" pitchFamily="18" charset="0"/>
                <a:cs typeface="Times New Roman" panose="02020603050405020304" pitchFamily="18" charset="0"/>
              </a:rPr>
              <a:t>відходів</a:t>
            </a:r>
            <a:r>
              <a:rPr lang="ru-RU" sz="2500" dirty="0" smtClean="0">
                <a:latin typeface="Times New Roman" panose="02020603050405020304" pitchFamily="18" charset="0"/>
                <a:cs typeface="Times New Roman" panose="02020603050405020304" pitchFamily="18" charset="0"/>
              </a:rPr>
              <a:t> </a:t>
            </a:r>
            <a:r>
              <a:rPr lang="ru-RU" sz="2500" dirty="0" err="1" smtClean="0">
                <a:latin typeface="Times New Roman" panose="02020603050405020304" pitchFamily="18" charset="0"/>
                <a:cs typeface="Times New Roman" panose="02020603050405020304" pitchFamily="18" charset="0"/>
              </a:rPr>
              <a:t>захоронювати</a:t>
            </a:r>
            <a:r>
              <a:rPr lang="ru-RU" sz="2500" dirty="0" smtClean="0">
                <a:latin typeface="Times New Roman" panose="02020603050405020304" pitchFamily="18" charset="0"/>
                <a:cs typeface="Times New Roman" panose="02020603050405020304" pitchFamily="18" charset="0"/>
              </a:rPr>
              <a:t> </a:t>
            </a:r>
            <a:r>
              <a:rPr lang="ru-RU" sz="2500" dirty="0" smtClean="0">
                <a:latin typeface="Times New Roman" panose="02020603050405020304" pitchFamily="18" charset="0"/>
                <a:cs typeface="Times New Roman" panose="02020603050405020304" pitchFamily="18" charset="0"/>
              </a:rPr>
              <a:t>на полігонах і поступово звести </a:t>
            </a:r>
            <a:r>
              <a:rPr lang="ru-RU" sz="2500" dirty="0" err="1" smtClean="0">
                <a:latin typeface="Times New Roman" panose="02020603050405020304" pitchFamily="18" charset="0"/>
                <a:cs typeface="Times New Roman" panose="02020603050405020304" pitchFamily="18" charset="0"/>
              </a:rPr>
              <a:t>цю</a:t>
            </a:r>
            <a:r>
              <a:rPr lang="ru-RU" sz="2500" dirty="0" smtClean="0">
                <a:latin typeface="Times New Roman" panose="02020603050405020304" pitchFamily="18" charset="0"/>
                <a:cs typeface="Times New Roman" panose="02020603050405020304" pitchFamily="18" charset="0"/>
              </a:rPr>
              <a:t> цифру </a:t>
            </a:r>
            <a:r>
              <a:rPr lang="ru-RU" sz="2500" dirty="0">
                <a:latin typeface="Times New Roman" panose="02020603050405020304" pitchFamily="18" charset="0"/>
                <a:cs typeface="Times New Roman" panose="02020603050405020304" pitchFamily="18" charset="0"/>
              </a:rPr>
              <a:t>до нуля.</a:t>
            </a:r>
            <a:endParaRPr lang="uk-UA" b="1" dirty="0"/>
          </a:p>
        </p:txBody>
      </p:sp>
    </p:spTree>
    <p:extLst>
      <p:ext uri="{BB962C8B-B14F-4D97-AF65-F5344CB8AC3E}">
        <p14:creationId xmlns:p14="http://schemas.microsoft.com/office/powerpoint/2010/main" val="11642311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endParaRPr lang="uk-UA"/>
          </a:p>
        </p:txBody>
      </p:sp>
      <p:pic>
        <p:nvPicPr>
          <p:cNvPr id="5122" name="Picture 2" descr="Waste enters a facility where 90 per cent of the material is recovered resources. This includes organics which are processed by dry anaerobic digestion, wet aerobic digestion and composting. The anaerobic processes create biogas and biosolids. Recyclable and recoverable materials like metals, plastics, paper and construction material would be diverted from landfill. The remaining 10 per cent of residual waste would go to landfill, or alternative mark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52520" cy="688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686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седство">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1_Соседство">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оседство">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16053</TotalTime>
  <Words>3942</Words>
  <Application>Microsoft Office PowerPoint</Application>
  <PresentationFormat>Экран (4:3)</PresentationFormat>
  <Paragraphs>481</Paragraphs>
  <Slides>69</Slides>
  <Notes>7</Notes>
  <HiddenSlides>0</HiddenSlides>
  <MMClips>0</MMClips>
  <ScaleCrop>false</ScaleCrop>
  <HeadingPairs>
    <vt:vector size="4" baseType="variant">
      <vt:variant>
        <vt:lpstr>Тема</vt:lpstr>
      </vt:variant>
      <vt:variant>
        <vt:i4>2</vt:i4>
      </vt:variant>
      <vt:variant>
        <vt:lpstr>Заголовки слайдов</vt:lpstr>
      </vt:variant>
      <vt:variant>
        <vt:i4>69</vt:i4>
      </vt:variant>
    </vt:vector>
  </HeadingPairs>
  <TitlesOfParts>
    <vt:vector size="71" baseType="lpstr">
      <vt:lpstr>Соседство</vt:lpstr>
      <vt:lpstr>1_Соседство</vt:lpstr>
      <vt:lpstr>про розробку Майбутньої  політики управління відходами - поняття, факти і тренди в Балтійському регіоні і за його межами</vt:lpstr>
      <vt:lpstr>Презентация PowerPoint</vt:lpstr>
      <vt:lpstr>Підходи до управління відходами</vt:lpstr>
      <vt:lpstr>250 років тому "циркулярна економіка" була стилем життя</vt:lpstr>
      <vt:lpstr>Індустріальна революція призвела до переходу до лінійної економіки </vt:lpstr>
      <vt:lpstr>Лінійна економіка призвело до серйозних проблем:</vt:lpstr>
      <vt:lpstr>Презентация PowerPoint</vt:lpstr>
      <vt:lpstr>Потенційні цілі циркулярної економіки</vt:lpstr>
      <vt:lpstr>Ключові області дії</vt:lpstr>
      <vt:lpstr>Презентация PowerPoint</vt:lpstr>
      <vt:lpstr> "Multi-R" ієрархія </vt:lpstr>
      <vt:lpstr>Територіальна ієрархія </vt:lpstr>
      <vt:lpstr>Спільне управління </vt:lpstr>
      <vt:lpstr>Інтегральне планування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Середній морфологічний склад ТПВ </vt:lpstr>
      <vt:lpstr>Презентация PowerPoint</vt:lpstr>
      <vt:lpstr>Середній морфологічний склад ТПВ </vt:lpstr>
      <vt:lpstr>Презентация PowerPoint</vt:lpstr>
      <vt:lpstr>Управління відходами в Україні</vt:lpstr>
      <vt:lpstr>Презентация PowerPoint</vt:lpstr>
      <vt:lpstr>Презентация PowerPoint</vt:lpstr>
      <vt:lpstr>Презентация PowerPoint</vt:lpstr>
      <vt:lpstr>Управління відходами в Грузії</vt:lpstr>
      <vt:lpstr>Морфологічний склад</vt:lpstr>
      <vt:lpstr>Презентация PowerPoint</vt:lpstr>
      <vt:lpstr>Концепція логцістичного управління </vt:lpstr>
      <vt:lpstr>Логістика управління відходами</vt:lpstr>
      <vt:lpstr>Презентация PowerPoint</vt:lpstr>
      <vt:lpstr>Глобальне транспортування відходів</vt:lpstr>
      <vt:lpstr>Тренди в глобальному транспортуванні відходів</vt:lpstr>
      <vt:lpstr>Презентация PowerPoint</vt:lpstr>
      <vt:lpstr>Презентация PowerPoint</vt:lpstr>
      <vt:lpstr>Пластик</vt:lpstr>
      <vt:lpstr>Презентация PowerPoint</vt:lpstr>
      <vt:lpstr>Управління відходами в Балтійському регіоні</vt:lpstr>
      <vt:lpstr>Презентация PowerPoint</vt:lpstr>
      <vt:lpstr>Небезпечні відходи</vt:lpstr>
      <vt:lpstr>Естонія</vt:lpstr>
      <vt:lpstr>Латвія</vt:lpstr>
      <vt:lpstr>Литва</vt:lpstr>
      <vt:lpstr>Фінляндія</vt:lpstr>
      <vt:lpstr>Швеція</vt:lpstr>
      <vt:lpstr>Данія</vt:lpstr>
      <vt:lpstr>Німеччина</vt:lpstr>
      <vt:lpstr>Польща</vt:lpstr>
      <vt:lpstr>Освіта для циркулярної економіки в школах і університетах</vt:lpstr>
      <vt:lpstr>Презентация PowerPoint</vt:lpstr>
      <vt:lpstr>Матриця компетенцій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настя</dc:creator>
  <cp:lastModifiedBy>настя</cp:lastModifiedBy>
  <cp:revision>367</cp:revision>
  <cp:lastPrinted>2018-07-10T15:42:02Z</cp:lastPrinted>
  <dcterms:created xsi:type="dcterms:W3CDTF">2018-06-08T10:45:00Z</dcterms:created>
  <dcterms:modified xsi:type="dcterms:W3CDTF">2018-11-01T19:12:40Z</dcterms:modified>
</cp:coreProperties>
</file>